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1" r:id="rId4"/>
    <p:sldMasterId id="2147484362" r:id="rId5"/>
  </p:sldMasterIdLst>
  <p:notesMasterIdLst>
    <p:notesMasterId r:id="rId21"/>
  </p:notesMasterIdLst>
  <p:handoutMasterIdLst>
    <p:handoutMasterId r:id="rId22"/>
  </p:handoutMasterIdLst>
  <p:sldIdLst>
    <p:sldId id="2112" r:id="rId6"/>
    <p:sldId id="2134804185" r:id="rId7"/>
    <p:sldId id="2134804214" r:id="rId8"/>
    <p:sldId id="2134804215" r:id="rId9"/>
    <p:sldId id="2134804216" r:id="rId10"/>
    <p:sldId id="2134804217" r:id="rId11"/>
    <p:sldId id="2134804253" r:id="rId12"/>
    <p:sldId id="2134804219" r:id="rId13"/>
    <p:sldId id="2134804244" r:id="rId14"/>
    <p:sldId id="509" r:id="rId15"/>
    <p:sldId id="2134806661" r:id="rId16"/>
    <p:sldId id="2134806664" r:id="rId17"/>
    <p:sldId id="2134806665" r:id="rId18"/>
    <p:sldId id="2134806662" r:id="rId19"/>
    <p:sldId id="214747132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Template Slides" id="{FCEEC221-C298-3A4C-BBD1-3B6E6741F22D}">
          <p14:sldIdLst>
            <p14:sldId id="2112"/>
            <p14:sldId id="2134804185"/>
            <p14:sldId id="2134804214"/>
            <p14:sldId id="2134804215"/>
            <p14:sldId id="2134804216"/>
            <p14:sldId id="2134804217"/>
            <p14:sldId id="2134804253"/>
            <p14:sldId id="2134804219"/>
            <p14:sldId id="2134804244"/>
            <p14:sldId id="509"/>
            <p14:sldId id="2134806661"/>
            <p14:sldId id="2134806664"/>
            <p14:sldId id="2134806665"/>
            <p14:sldId id="2134806662"/>
            <p14:sldId id="2147471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lbach, Chris (Cognizant)" initials="AC(" lastIdx="3" clrIdx="0">
    <p:extLst>
      <p:ext uri="{19B8F6BF-5375-455C-9EA6-DF929625EA0E}">
        <p15:presenceInfo xmlns:p15="http://schemas.microsoft.com/office/powerpoint/2012/main" userId="S-1-5-21-1178368992-402679808-390482200-2418934" providerId="AD"/>
      </p:ext>
    </p:extLst>
  </p:cmAuthor>
  <p:cmAuthor id="2" name="Holsinger, Sophie (Contractor)" initials="HS(" lastIdx="2" clrIdx="1">
    <p:extLst>
      <p:ext uri="{19B8F6BF-5375-455C-9EA6-DF929625EA0E}">
        <p15:presenceInfo xmlns:p15="http://schemas.microsoft.com/office/powerpoint/2012/main" userId="S::745207@cognizant.com::be76981d-d1d7-4226-a9d6-fb7fa2b10209" providerId="AD"/>
      </p:ext>
    </p:extLst>
  </p:cmAuthor>
  <p:cmAuthor id="3" name="A, Indhuvani (Cognizant)" initials="AI(" lastIdx="1" clrIdx="2">
    <p:extLst>
      <p:ext uri="{19B8F6BF-5375-455C-9EA6-DF929625EA0E}">
        <p15:presenceInfo xmlns:p15="http://schemas.microsoft.com/office/powerpoint/2012/main" userId="S::421561@cognizant.com::486c311b-49e6-4afa-8765-af7de433a1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5F"/>
    <a:srgbClr val="0A0C40"/>
    <a:srgbClr val="00013E"/>
    <a:srgbClr val="5BBBFF"/>
    <a:srgbClr val="BDE4FF"/>
    <a:srgbClr val="9DD6FF"/>
    <a:srgbClr val="D9D9D9"/>
    <a:srgbClr val="000063"/>
    <a:srgbClr val="328DFF"/>
    <a:srgbClr val="0006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E102C-EDAF-834D-889E-51FF661DDEFA}" v="1" dt="2022-07-28T20:44:27.545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23" autoAdjust="0"/>
    <p:restoredTop sz="93792" autoAdjust="0"/>
  </p:normalViewPr>
  <p:slideViewPr>
    <p:cSldViewPr snapToGrid="0">
      <p:cViewPr varScale="1">
        <p:scale>
          <a:sx n="160" d="100"/>
          <a:sy n="160" d="100"/>
        </p:scale>
        <p:origin x="864" y="336"/>
      </p:cViewPr>
      <p:guideLst/>
    </p:cSldViewPr>
  </p:slideViewPr>
  <p:outlineViewPr>
    <p:cViewPr>
      <p:scale>
        <a:sx n="33" d="100"/>
        <a:sy n="33" d="100"/>
      </p:scale>
      <p:origin x="0" y="-1129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90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>
                <a:latin typeface="Arial Regular"/>
              </a:rPr>
              <a:t>9/11/24</a:t>
            </a:fld>
            <a:endParaRPr lang="en-US" dirty="0">
              <a:latin typeface="Arial Regul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 Regul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>
                <a:latin typeface="Arial Regular"/>
              </a:rPr>
              <a:t>‹#›</a:t>
            </a:fld>
            <a:endParaRPr lang="en-US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4499A69-9E3B-7C4C-9E3F-523F007A72CB}" type="datetimeFigureOut">
              <a:rPr lang="en-US" smtClean="0"/>
              <a:pPr/>
              <a:t>9/11/24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B02D6E04-3A2F-4B48-A297-666578EDF1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6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38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Modernization Points – 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based modernization including cloud native development are the biggest bets today and growing at 22.8% CAGR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76% of North American and European enterprise decision makers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consider migrating existing apps to the cloud as part of their cloud strategy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Forrester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2023, application services spending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driven by digital requirements will account for 65% of the overall application services market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up from 30% in 2018 -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Gartner</a:t>
            </a:r>
          </a:p>
          <a:p>
            <a:pPr marL="129779" marR="0" lvl="0" indent="-129779" algn="l" defTabSz="81272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2021,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65% of CIOs will expand agile/DevOps practices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 the wider business to achieve the velocity necessary for innovation, execution, and change – IDC</a:t>
            </a:r>
          </a:p>
          <a:p>
            <a:pPr marL="129779" marR="0" lvl="0" indent="-129779" algn="l" defTabSz="81272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2023,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application modernization work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be contracted under a multiyear AMS deal 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Gartner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596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Modernization Points – 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based modernization including cloud native development are the biggest bets today and growing at 22.8% CAGR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Today,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76% of North American and European enterprise decision makers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consider migrating existing apps to the cloud as part of their cloud strategy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Forrester</a:t>
            </a:r>
          </a:p>
          <a:p>
            <a:pPr marL="129779" indent="-129779" defTabSz="81272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2023, application services spending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driven by digital requirements will account for 65% of the overall application services market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up from 30% in 2018 -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Gartner</a:t>
            </a:r>
          </a:p>
          <a:p>
            <a:pPr marL="129779" marR="0" lvl="0" indent="-129779" algn="l" defTabSz="81272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2021,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65% of CIOs will expand agile/DevOps practices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 the wider business to achieve the velocity necessary for innovation, execution, and change – IDC</a:t>
            </a:r>
          </a:p>
          <a:p>
            <a:pPr marL="129779" marR="0" lvl="0" indent="-129779" algn="l" defTabSz="81272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2023, </a:t>
            </a:r>
            <a:r>
              <a:rPr lang="en-US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40% of application modernization work </a:t>
            </a:r>
            <a:r>
              <a:rPr lang="en-US" sz="12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 be contracted under a multiyear AMS deal  - </a:t>
            </a:r>
            <a:r>
              <a:rPr lang="en-US" sz="12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Gartner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D6E04-3A2F-4B48-A297-666578EDF1B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44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738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Customer Data Platform from AWS T&amp;H Hospitality Competency partners like </a:t>
            </a:r>
            <a:r>
              <a:rPr lang="en-US" dirty="0" err="1"/>
              <a:t>Amperty</a:t>
            </a:r>
            <a:r>
              <a:rPr lang="en-US" dirty="0"/>
              <a:t>, </a:t>
            </a:r>
            <a:r>
              <a:rPr lang="en-US" dirty="0" err="1"/>
              <a:t>mparticle</a:t>
            </a:r>
            <a:r>
              <a:rPr lang="en-US" dirty="0"/>
              <a:t>, Reltio or Tealium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Computer Vision on AWS - Amazon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AmazonEmberLight"/>
              </a:rPr>
              <a:t>Rekognition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Light"/>
              </a:rPr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698C0-ECD1-4997-9F1D-CB96E5C65C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33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ECFF2D-F8B1-8147-AB38-CC95B6A0DC5A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46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square">
            <a:no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3AB84ECF-7E14-AD44-8739-033391FC6EF4}"/>
              </a:ext>
            </a:extLst>
          </p:cNvPr>
          <p:cNvPicPr preferRelativeResize="0"/>
          <p:nvPr userDrawn="1"/>
        </p:nvPicPr>
        <p:blipFill>
          <a:blip r:embed="rId2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48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EA9E8149-DC09-BF4C-A047-DA472CEC73ED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72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31;p4">
            <a:extLst>
              <a:ext uri="{FF2B5EF4-FFF2-40B4-BE49-F238E27FC236}">
                <a16:creationId xmlns:a16="http://schemas.microsoft.com/office/drawing/2014/main" id="{67982056-F404-8042-8D6D-C112D547D3BF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702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oogle Shape;31;p4">
            <a:extLst>
              <a:ext uri="{FF2B5EF4-FFF2-40B4-BE49-F238E27FC236}">
                <a16:creationId xmlns:a16="http://schemas.microsoft.com/office/drawing/2014/main" id="{C05BE943-7474-DD4A-B313-8B0F3AAD2C6E}"/>
              </a:ext>
            </a:extLst>
          </p:cNvPr>
          <p:cNvPicPr preferRelativeResize="0"/>
          <p:nvPr userDrawn="1"/>
        </p:nvPicPr>
        <p:blipFill>
          <a:blip r:embed="rId3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855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71538" y="1719207"/>
            <a:ext cx="7286576" cy="911147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28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382524" y="1138876"/>
            <a:ext cx="8378952" cy="286574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1538" y="2764982"/>
            <a:ext cx="7286576" cy="687055"/>
          </a:xfr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13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335743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2778873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297082"/>
            <a:ext cx="4069701" cy="664797"/>
          </a:xfrm>
        </p:spPr>
        <p:txBody>
          <a:bodyPr wrap="square" anchor="t" anchorCtr="0">
            <a:spAutoFit/>
          </a:bodyPr>
          <a:lstStyle>
            <a:lvl1pPr algn="l">
              <a:defRPr sz="48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391633" y="1961879"/>
            <a:ext cx="672084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23CE-B4B6-074F-A096-996F739F8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984EF98A-342C-8248-8A70-D1976B26D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49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3025060"/>
            <a:ext cx="8207508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468190"/>
            <a:ext cx="8207508" cy="276999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986399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391633" y="2863827"/>
            <a:ext cx="672084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CCE07A90-5BD7-3846-9C94-4AFF05FCDB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AE47E0B5-BCE9-5149-9EA6-24AE435C2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689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9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959350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392897" y="2737095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016243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AFBACC0-EB7B-974F-961C-96DF6F4409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2387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96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7655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016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600" indent="-228600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600" indent="-228600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200" indent="-228600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800" indent="-228600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800" indent="-228600">
              <a:buClrTx/>
              <a:buFont typeface="Courier New" panose="02070309020205020404" pitchFamily="49" charset="0"/>
              <a:buChar char="o"/>
              <a:defRPr sz="1400"/>
            </a:lvl7pPr>
            <a:lvl8pPr marL="685800" indent="-228600">
              <a:buClrTx/>
              <a:buFont typeface="Courier New" panose="02070309020205020404" pitchFamily="49" charset="0"/>
              <a:buChar char="o"/>
              <a:defRPr sz="1400"/>
            </a:lvl8pPr>
            <a:lvl9pPr marL="685800" indent="-228600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</p:spTree>
    <p:extLst>
      <p:ext uri="{BB962C8B-B14F-4D97-AF65-F5344CB8AC3E}">
        <p14:creationId xmlns:p14="http://schemas.microsoft.com/office/powerpoint/2010/main" val="859472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243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9161860" cy="5197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898634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188340"/>
            <a:ext cx="3879085" cy="1865126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27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0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8105775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898634" cy="1428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3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697730"/>
            <a:ext cx="898634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697729"/>
            <a:ext cx="264073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1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4143707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195056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8CD24C-645C-4443-A4E6-F41DA47006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751" y="666306"/>
            <a:ext cx="1292438" cy="274987"/>
          </a:xfrm>
          <a:prstGeom prst="rect">
            <a:avLst/>
          </a:prstGeom>
        </p:spPr>
      </p:pic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568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2570721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96"/>
            <a:ext cx="9144000" cy="51462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1775291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3912140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119" y="382876"/>
            <a:ext cx="2624563" cy="5584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28277653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17342429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11568" y="572797"/>
            <a:ext cx="0" cy="649228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56" y="79601"/>
            <a:ext cx="3237409" cy="1171967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2665132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838266"/>
            <a:ext cx="8348837" cy="553998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452017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206949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831434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57" y="382876"/>
            <a:ext cx="2624563" cy="558418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14013" y="306715"/>
            <a:ext cx="2777457" cy="614363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14163" y="1561267"/>
            <a:ext cx="8348837" cy="1107996"/>
          </a:xfrm>
        </p:spPr>
        <p:txBody>
          <a:bodyPr wrap="square" anchor="ctr" anchorCtr="0">
            <a:sp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365738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4163" y="2730312"/>
            <a:ext cx="8327698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163" y="3485244"/>
            <a:ext cx="8324523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</p:spTree>
    <p:extLst>
      <p:ext uri="{BB962C8B-B14F-4D97-AF65-F5344CB8AC3E}">
        <p14:creationId xmlns:p14="http://schemas.microsoft.com/office/powerpoint/2010/main" val="35671921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162050"/>
            <a:ext cx="8417052" cy="33115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748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733286" y="1162050"/>
            <a:ext cx="4030790" cy="3319272"/>
          </a:xfr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5185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pic>
        <p:nvPicPr>
          <p:cNvPr id="16" name="Google Shape;31;p4">
            <a:extLst>
              <a:ext uri="{FF2B5EF4-FFF2-40B4-BE49-F238E27FC236}">
                <a16:creationId xmlns:a16="http://schemas.microsoft.com/office/drawing/2014/main" id="{DD0E942B-5E27-3E48-B2FD-8C5C53735D13}"/>
              </a:ext>
            </a:extLst>
          </p:cNvPr>
          <p:cNvPicPr preferRelativeResize="0"/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6567" y="4747206"/>
            <a:ext cx="694660" cy="1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1238541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none">
            <a:no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162050"/>
            <a:ext cx="2688336" cy="331927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162050"/>
            <a:ext cx="2688336" cy="3319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00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2" y="1111401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64" indent="-283464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54988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78952" cy="621030"/>
          </a:xfrm>
        </p:spPr>
        <p:txBody>
          <a:bodyPr wrap="none"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751509"/>
            <a:ext cx="1029775" cy="2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9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61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088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28" y="-3"/>
            <a:ext cx="9142072" cy="5143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34300" y="4693634"/>
            <a:ext cx="1029775" cy="2210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821799" y="1709543"/>
            <a:ext cx="6731000" cy="1218795"/>
          </a:xfrm>
        </p:spPr>
        <p:txBody>
          <a:bodyPr wrap="square" anchor="t" anchorCtr="0">
            <a:spAutoFit/>
          </a:bodyPr>
          <a:lstStyle>
            <a:lvl1pPr algn="l">
              <a:defRPr sz="4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821799" y="1507618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283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551" y="4351664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5619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0377" y="4353665"/>
            <a:ext cx="2024449" cy="43073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43575F0-2D79-7E43-8455-55C88625BB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Client/Partner Logo Here</a:t>
            </a:r>
          </a:p>
        </p:txBody>
      </p:sp>
    </p:spTree>
    <p:extLst>
      <p:ext uri="{BB962C8B-B14F-4D97-AF65-F5344CB8AC3E}">
        <p14:creationId xmlns:p14="http://schemas.microsoft.com/office/powerpoint/2010/main" val="23992291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441" y="4114800"/>
            <a:ext cx="2509524" cy="90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4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99B342-4542-7F44-B4EF-9314EC77E7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0877" y="4212509"/>
            <a:ext cx="1812123" cy="614672"/>
          </a:xfrm>
        </p:spPr>
        <p:txBody>
          <a:bodyPr anchor="ctr" anchorCtr="0">
            <a:normAutofit/>
          </a:bodyPr>
          <a:lstStyle>
            <a:lvl1pPr algn="ctr">
              <a:defRPr sz="1200"/>
            </a:lvl1pPr>
          </a:lstStyle>
          <a:p>
            <a:r>
              <a:rPr lang="en-US" dirty="0"/>
              <a:t>Client/Partner Logo Here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7" y="4114800"/>
            <a:ext cx="2509524" cy="908465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1633" y="2704549"/>
            <a:ext cx="8207508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1633" y="3147679"/>
            <a:ext cx="8207508" cy="276999"/>
          </a:xfrm>
        </p:spPr>
        <p:txBody>
          <a:bodyPr wrap="square" anchor="ctr" anchorCtr="0">
            <a:spAutoFit/>
          </a:bodyPr>
          <a:lstStyle>
            <a:lvl1pPr algn="l">
              <a:defRPr sz="18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1633" y="1665888"/>
            <a:ext cx="4069701" cy="830997"/>
          </a:xfrm>
        </p:spPr>
        <p:txBody>
          <a:bodyPr wrap="square" anchor="t" anchorCtr="0">
            <a:spAutoFit/>
          </a:bodyPr>
          <a:lstStyle>
            <a:lvl1pPr algn="l">
              <a:defRPr sz="6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391633" y="2543316"/>
            <a:ext cx="672084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73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96298" y="495251"/>
            <a:ext cx="2777457" cy="614363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4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29126F6D-72D3-EC4A-B604-82C555EB5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49" y="509047"/>
            <a:ext cx="1583703" cy="5733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92897" y="1865966"/>
            <a:ext cx="8145375" cy="498598"/>
          </a:xfrm>
        </p:spPr>
        <p:txBody>
          <a:bodyPr wrap="square" anchor="ctr" anchorCtr="0">
            <a:spAutoFit/>
          </a:bodyPr>
          <a:lstStyle>
            <a:lvl1pPr algn="l">
              <a:defRPr sz="36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2897" y="2452017"/>
            <a:ext cx="8154802" cy="406477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228600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897" y="3206949"/>
            <a:ext cx="8145374" cy="254000"/>
          </a:xfrm>
        </p:spPr>
        <p:txBody>
          <a:bodyPr anchor="ctr" anchorCtr="0">
            <a:normAutofit/>
          </a:bodyPr>
          <a:lstStyle>
            <a:lvl1pPr>
              <a:defRPr sz="1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392897" y="3087443"/>
            <a:ext cx="2169460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399854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326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" y="0"/>
            <a:ext cx="91437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360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4057650"/>
            <a:ext cx="9144000" cy="108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"/>
            <a:ext cx="9144000" cy="51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63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8" y="0"/>
            <a:ext cx="916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738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2521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180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Only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606D8B-E293-7041-B751-E26D0C2F3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849676" y="4827518"/>
            <a:ext cx="914400" cy="196249"/>
          </a:xfrm>
          <a:prstGeom prst="rect">
            <a:avLst/>
          </a:prstGeom>
        </p:spPr>
      </p:pic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C31B282A-3358-5443-A4A6-62E1BB49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048" y="4773169"/>
            <a:ext cx="3479416" cy="1830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273F061-18D9-AE47-B1B9-C2DDDD3C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56966"/>
            <a:ext cx="8385048" cy="50960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6EE9D35-18DA-7D46-8430-EF4D4ADB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348582"/>
            <a:ext cx="8385048" cy="32325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342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4" y="40328"/>
            <a:ext cx="8774954" cy="378808"/>
          </a:xfrm>
        </p:spPr>
        <p:txBody>
          <a:bodyPr anchor="ctr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523" y="4914056"/>
            <a:ext cx="4572000" cy="155448"/>
          </a:xfrm>
        </p:spPr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57700" y="4914056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993487" y="4888121"/>
            <a:ext cx="965991" cy="20732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184524" y="449957"/>
            <a:ext cx="877495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184524" y="4793612"/>
            <a:ext cx="877495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073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Only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606D8B-E293-7041-B751-E26D0C2F3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849676" y="4827518"/>
            <a:ext cx="914400" cy="196249"/>
          </a:xfrm>
          <a:prstGeom prst="rect">
            <a:avLst/>
          </a:prstGeom>
        </p:spPr>
      </p:pic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C31B282A-3358-5443-A4A6-62E1BB493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048" y="4773169"/>
            <a:ext cx="3479416" cy="18306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E2C797C-AD8F-AE4C-A7D0-C24D6C67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56966"/>
            <a:ext cx="5003292" cy="6486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382000" cy="33793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407362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4004" cy="621030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093304"/>
            <a:ext cx="8417052" cy="3379305"/>
          </a:xfrm>
        </p:spPr>
        <p:txBody>
          <a:bodyPr/>
          <a:lstStyle>
            <a:lvl1pPr marL="119063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1174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3460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5746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803275" marR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803275" marR="0" lvl="4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19063" marR="0" lvl="0" indent="-119063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57216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380028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53681" y="1085850"/>
            <a:ext cx="4026667" cy="331927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0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1"/>
            <a:ext cx="8417052" cy="621030"/>
          </a:xfrm>
        </p:spPr>
        <p:txBody>
          <a:bodyPr wrap="square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09321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34594" y="1093304"/>
            <a:ext cx="2525358" cy="33192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261502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image" Target="../media/image20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304699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489" y="4660025"/>
            <a:ext cx="865236" cy="3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31" r:id="rId2"/>
    <p:sldLayoutId id="2147484205" r:id="rId3"/>
    <p:sldLayoutId id="2147484214" r:id="rId4"/>
    <p:sldLayoutId id="2147484207" r:id="rId5"/>
    <p:sldLayoutId id="2147484211" r:id="rId6"/>
    <p:sldLayoutId id="2147484233" r:id="rId7"/>
    <p:sldLayoutId id="2147484212" r:id="rId8"/>
    <p:sldLayoutId id="2147484213" r:id="rId9"/>
    <p:sldLayoutId id="2147484215" r:id="rId10"/>
    <p:sldLayoutId id="2147484216" r:id="rId11"/>
    <p:sldLayoutId id="2147484217" r:id="rId12"/>
    <p:sldLayoutId id="2147484218" r:id="rId13"/>
    <p:sldLayoutId id="2147484232" r:id="rId14"/>
    <p:sldLayoutId id="2147484219" r:id="rId15"/>
    <p:sldLayoutId id="2147484221" r:id="rId16"/>
    <p:sldLayoutId id="2147484220" r:id="rId17"/>
    <p:sldLayoutId id="2147484222" r:id="rId18"/>
    <p:sldLayoutId id="2147484223" r:id="rId19"/>
    <p:sldLayoutId id="2147484224" r:id="rId20"/>
    <p:sldLayoutId id="2147484225" r:id="rId21"/>
    <p:sldLayoutId id="2147484226" r:id="rId22"/>
    <p:sldLayoutId id="2147484360" r:id="rId23"/>
    <p:sldLayoutId id="2147484361" r:id="rId24"/>
    <p:sldLayoutId id="2147484393" r:id="rId25"/>
    <p:sldLayoutId id="2147484394" r:id="rId26"/>
    <p:sldLayoutId id="2147484395" r:id="rId27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200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17475" indent="-117475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3460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46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03275" indent="-117475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9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 userDrawn="1">
          <p15:clr>
            <a:srgbClr val="F26B43"/>
          </p15:clr>
        </p15:guide>
        <p15:guide id="7" pos="5520" userDrawn="1">
          <p15:clr>
            <a:srgbClr val="F26B43"/>
          </p15:clr>
        </p15:guide>
        <p15:guide id="8" orient="horz" pos="2988" userDrawn="1">
          <p15:clr>
            <a:srgbClr val="F26B43"/>
          </p15:clr>
        </p15:guide>
        <p15:guide id="9" orient="horz" pos="5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78952" cy="6210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093304"/>
            <a:ext cx="8378952" cy="33793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386" y="4695411"/>
            <a:ext cx="4572000" cy="1872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©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723969" y="4742066"/>
            <a:ext cx="1039031" cy="22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09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3" r:id="rId1"/>
    <p:sldLayoutId id="2147484364" r:id="rId2"/>
    <p:sldLayoutId id="2147484365" r:id="rId3"/>
    <p:sldLayoutId id="2147484366" r:id="rId4"/>
    <p:sldLayoutId id="2147484367" r:id="rId5"/>
    <p:sldLayoutId id="2147484368" r:id="rId6"/>
    <p:sldLayoutId id="2147484369" r:id="rId7"/>
    <p:sldLayoutId id="2147484370" r:id="rId8"/>
    <p:sldLayoutId id="2147484371" r:id="rId9"/>
    <p:sldLayoutId id="2147484372" r:id="rId10"/>
    <p:sldLayoutId id="2147484373" r:id="rId11"/>
    <p:sldLayoutId id="2147484374" r:id="rId12"/>
    <p:sldLayoutId id="2147484375" r:id="rId13"/>
    <p:sldLayoutId id="2147484376" r:id="rId14"/>
    <p:sldLayoutId id="2147484377" r:id="rId15"/>
    <p:sldLayoutId id="2147484378" r:id="rId16"/>
    <p:sldLayoutId id="2147484379" r:id="rId17"/>
    <p:sldLayoutId id="2147484380" r:id="rId18"/>
    <p:sldLayoutId id="2147484381" r:id="rId19"/>
    <p:sldLayoutId id="2147484382" r:id="rId20"/>
    <p:sldLayoutId id="2147484383" r:id="rId21"/>
    <p:sldLayoutId id="2147484384" r:id="rId22"/>
    <p:sldLayoutId id="2147484385" r:id="rId23"/>
    <p:sldLayoutId id="2147484386" r:id="rId24"/>
    <p:sldLayoutId id="2147484387" r:id="rId25"/>
    <p:sldLayoutId id="2147484388" r:id="rId26"/>
    <p:sldLayoutId id="2147484389" r:id="rId27"/>
    <p:sldLayoutId id="2147484390" r:id="rId28"/>
    <p:sldLayoutId id="2147484391" r:id="rId29"/>
    <p:sldLayoutId id="2147484392" r:id="rId30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71450" indent="-171450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00050" indent="-171450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573088" indent="-11588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•"/>
        <a:tabLst/>
        <a:defRPr sz="105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8838" indent="-173038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tabLst/>
        <a:defRPr sz="9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>
          <p15:clr>
            <a:srgbClr val="F26B43"/>
          </p15:clr>
        </p15:guide>
        <p15:guide id="3" pos="5520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jpe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hyperlink" Target="https://cloud.google.com/products" TargetMode="External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microsoft.com/office/2007/relationships/hdphoto" Target="../media/hdphoto1.wdp"/><Relationship Id="rId15" Type="http://schemas.openxmlformats.org/officeDocument/2006/relationships/image" Target="../media/image6.emf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microsoft.com/office/2007/relationships/hdphoto" Target="../media/hdphoto7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microsoft.com/office/2007/relationships/hdphoto" Target="../media/hdphoto6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9.wdp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2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9.png"/><Relationship Id="rId5" Type="http://schemas.openxmlformats.org/officeDocument/2006/relationships/hyperlink" Target="https://cloud.google.com/products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37.png"/><Relationship Id="rId1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18" Type="http://schemas.microsoft.com/office/2007/relationships/hdphoto" Target="../media/hdphoto17.wdp"/><Relationship Id="rId3" Type="http://schemas.microsoft.com/office/2007/relationships/hdphoto" Target="../media/hdphoto10.wdp"/><Relationship Id="rId21" Type="http://schemas.openxmlformats.org/officeDocument/2006/relationships/image" Target="../media/image80.png"/><Relationship Id="rId7" Type="http://schemas.microsoft.com/office/2007/relationships/hdphoto" Target="../media/hdphoto12.wdp"/><Relationship Id="rId12" Type="http://schemas.microsoft.com/office/2007/relationships/hdphoto" Target="../media/hdphoto14.wdp"/><Relationship Id="rId17" Type="http://schemas.openxmlformats.org/officeDocument/2006/relationships/image" Target="../media/image78.png"/><Relationship Id="rId2" Type="http://schemas.openxmlformats.org/officeDocument/2006/relationships/image" Target="../media/image70.png"/><Relationship Id="rId16" Type="http://schemas.microsoft.com/office/2007/relationships/hdphoto" Target="../media/hdphoto16.wdp"/><Relationship Id="rId20" Type="http://schemas.microsoft.com/office/2007/relationships/hdphoto" Target="../media/hdphoto18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image" Target="../media/image75.png"/><Relationship Id="rId24" Type="http://schemas.openxmlformats.org/officeDocument/2006/relationships/image" Target="../media/image82.emf"/><Relationship Id="rId5" Type="http://schemas.microsoft.com/office/2007/relationships/hdphoto" Target="../media/hdphoto11.wdp"/><Relationship Id="rId15" Type="http://schemas.openxmlformats.org/officeDocument/2006/relationships/image" Target="../media/image77.png"/><Relationship Id="rId23" Type="http://schemas.openxmlformats.org/officeDocument/2006/relationships/oleObject" Target="../embeddings/oleObject1.bin"/><Relationship Id="rId10" Type="http://schemas.openxmlformats.org/officeDocument/2006/relationships/image" Target="../media/image74.png"/><Relationship Id="rId19" Type="http://schemas.openxmlformats.org/officeDocument/2006/relationships/image" Target="../media/image79.png"/><Relationship Id="rId4" Type="http://schemas.openxmlformats.org/officeDocument/2006/relationships/image" Target="../media/image71.png"/><Relationship Id="rId9" Type="http://schemas.microsoft.com/office/2007/relationships/hdphoto" Target="../media/hdphoto13.wdp"/><Relationship Id="rId14" Type="http://schemas.microsoft.com/office/2007/relationships/hdphoto" Target="../media/hdphoto15.wdp"/><Relationship Id="rId22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4.png"/><Relationship Id="rId7" Type="http://schemas.openxmlformats.org/officeDocument/2006/relationships/image" Target="../media/image87.emf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microsoft.com/office/2007/relationships/hdphoto" Target="../media/hdphoto1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89.jpeg"/><Relationship Id="rId7" Type="http://schemas.openxmlformats.org/officeDocument/2006/relationships/image" Target="../media/image9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4BCE1D04-0A9E-5D41-992E-0FA6F4F8B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 Modernization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C7F9A1C-BED9-B84F-AD7F-1395A47532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Building the foundation for a resilient, future ready business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897" y="4611638"/>
            <a:ext cx="4572000" cy="155448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632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E174-46F1-E94D-895E-54330777A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799" y="1709543"/>
            <a:ext cx="6731000" cy="1107996"/>
          </a:xfrm>
        </p:spPr>
        <p:txBody>
          <a:bodyPr/>
          <a:lstStyle/>
          <a:p>
            <a:r>
              <a:rPr lang="en-US" sz="4000" dirty="0"/>
              <a:t>Application Led Cloud Migration</a:t>
            </a:r>
          </a:p>
        </p:txBody>
      </p:sp>
    </p:spTree>
    <p:extLst>
      <p:ext uri="{BB962C8B-B14F-4D97-AF65-F5344CB8AC3E}">
        <p14:creationId xmlns:p14="http://schemas.microsoft.com/office/powerpoint/2010/main" val="382065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63778C-3675-4643-9B73-F5F383DF6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MAP 2.0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1506B-6157-2E40-BAAF-2CF75696FF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743450"/>
            <a:ext cx="900113" cy="228600"/>
          </a:xfrm>
        </p:spPr>
        <p:txBody>
          <a:bodyPr/>
          <a:lstStyle/>
          <a:p>
            <a:pPr defTabSz="685800">
              <a:buClrTx/>
              <a:buSzTx/>
              <a:defRPr/>
            </a:pPr>
            <a:r>
              <a:rPr lang="en-US" sz="525">
                <a:solidFill>
                  <a:srgbClr val="000048"/>
                </a:solidFill>
                <a:ea typeface="+mn-ea"/>
                <a:cs typeface="+mn-cs"/>
              </a:rPr>
              <a:t>© 2022 Cognizant</a:t>
            </a:r>
            <a:endParaRPr lang="en-US" sz="525" dirty="0">
              <a:solidFill>
                <a:srgbClr val="000048"/>
              </a:solidFill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E73CB-CEBD-6646-99AD-489EF8A4E30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43450"/>
            <a:ext cx="263525" cy="228600"/>
          </a:xfrm>
        </p:spPr>
        <p:txBody>
          <a:bodyPr/>
          <a:lstStyle/>
          <a:p>
            <a:pPr defTabSz="685800">
              <a:buClrTx/>
              <a:buSzTx/>
              <a:defRPr/>
            </a:pPr>
            <a:fld id="{C53E075B-3175-45CF-B3C7-FEDF3F5961E3}" type="slidenum">
              <a:rPr lang="en-US" sz="525">
                <a:solidFill>
                  <a:srgbClr val="000048"/>
                </a:solidFill>
                <a:ea typeface="+mn-ea"/>
                <a:cs typeface="+mn-cs"/>
              </a:rPr>
              <a:pPr defTabSz="685800">
                <a:buClrTx/>
                <a:buSzTx/>
                <a:defRPr/>
              </a:pPr>
              <a:t>11</a:t>
            </a:fld>
            <a:endParaRPr lang="en-US" sz="525" dirty="0">
              <a:solidFill>
                <a:srgbClr val="000048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9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932D25-695E-490B-A37B-0DD756BD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Cognizant AWS: MAP 2.0 Partner Funding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06A814-4391-447F-A31A-8F1E24C0426D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6E061-F787-4407-98C2-52CCF0325A8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EB5917A5-7B0B-4B34-A9DF-0B67CA6BB3BF}"/>
              </a:ext>
            </a:extLst>
          </p:cNvPr>
          <p:cNvSpPr txBox="1">
            <a:spLocks/>
          </p:cNvSpPr>
          <p:nvPr/>
        </p:nvSpPr>
        <p:spPr>
          <a:xfrm>
            <a:off x="385100" y="4759541"/>
            <a:ext cx="228600" cy="12311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74C425-D7CC-4813-A392-0D747F5FAC58}"/>
              </a:ext>
            </a:extLst>
          </p:cNvPr>
          <p:cNvGrpSpPr/>
          <p:nvPr/>
        </p:nvGrpSpPr>
        <p:grpSpPr>
          <a:xfrm>
            <a:off x="6069551" y="805422"/>
            <a:ext cx="2857500" cy="571500"/>
            <a:chOff x="10117924" y="1406674"/>
            <a:chExt cx="4572000" cy="914400"/>
          </a:xfrm>
        </p:grpSpPr>
        <p:sp>
          <p:nvSpPr>
            <p:cNvPr id="37" name="3">
              <a:extLst>
                <a:ext uri="{FF2B5EF4-FFF2-40B4-BE49-F238E27FC236}">
                  <a16:creationId xmlns:a16="http://schemas.microsoft.com/office/drawing/2014/main" id="{7DA78E69-FA24-4228-88D8-7408F7B7491F}"/>
                </a:ext>
              </a:extLst>
            </p:cNvPr>
            <p:cNvSpPr/>
            <p:nvPr/>
          </p:nvSpPr>
          <p:spPr bwMode="auto">
            <a:xfrm rot="16200000">
              <a:off x="11946724" y="-422126"/>
              <a:ext cx="914400" cy="45720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>
                <a:lnSpc>
                  <a:spcPct val="90000"/>
                </a:lnSpc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7DB2FE-F35A-4605-ADA3-8957DEF731BE}"/>
                </a:ext>
              </a:extLst>
            </p:cNvPr>
            <p:cNvSpPr/>
            <p:nvPr/>
          </p:nvSpPr>
          <p:spPr bwMode="auto">
            <a:xfrm>
              <a:off x="10255084" y="1498114"/>
              <a:ext cx="4297680" cy="731520"/>
            </a:xfrm>
            <a:prstGeom prst="rect">
              <a:avLst/>
            </a:prstGeom>
            <a:solidFill>
              <a:srgbClr val="232F3E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Chevron 6">
              <a:extLst>
                <a:ext uri="{FF2B5EF4-FFF2-40B4-BE49-F238E27FC236}">
                  <a16:creationId xmlns:a16="http://schemas.microsoft.com/office/drawing/2014/main" id="{755187D7-3C10-431D-A93F-3CB4BA966C00}"/>
                </a:ext>
              </a:extLst>
            </p:cNvPr>
            <p:cNvSpPr/>
            <p:nvPr/>
          </p:nvSpPr>
          <p:spPr>
            <a:xfrm>
              <a:off x="10392244" y="1566790"/>
              <a:ext cx="4023360" cy="594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algn="ctr" defTabSz="457182">
                <a:lnSpc>
                  <a:spcPct val="90000"/>
                </a:lnSpc>
                <a:defRPr/>
              </a:pPr>
              <a:r>
                <a:rPr lang="en-US" sz="1250" kern="0" cap="all" spc="94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MIGRATE &amp; MODERNIZE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4C7548D-7D2C-489D-830D-EF42B2A3DA77}"/>
              </a:ext>
            </a:extLst>
          </p:cNvPr>
          <p:cNvSpPr/>
          <p:nvPr/>
        </p:nvSpPr>
        <p:spPr>
          <a:xfrm rot="16200000">
            <a:off x="3818545" y="-2378926"/>
            <a:ext cx="1465039" cy="8841105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sz="1500" kern="0" dirty="0">
              <a:solidFill>
                <a:srgbClr val="FFFFFF"/>
              </a:solidFill>
              <a:latin typeface="Amazon Ember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59EEC6-069B-4C12-BAA2-ACBE7CD720F7}"/>
              </a:ext>
            </a:extLst>
          </p:cNvPr>
          <p:cNvGrpSpPr/>
          <p:nvPr/>
        </p:nvGrpSpPr>
        <p:grpSpPr>
          <a:xfrm>
            <a:off x="930728" y="805422"/>
            <a:ext cx="2400300" cy="571500"/>
            <a:chOff x="10117924" y="1406674"/>
            <a:chExt cx="4114800" cy="914400"/>
          </a:xfrm>
        </p:grpSpPr>
        <p:sp>
          <p:nvSpPr>
            <p:cNvPr id="46" name="3">
              <a:extLst>
                <a:ext uri="{FF2B5EF4-FFF2-40B4-BE49-F238E27FC236}">
                  <a16:creationId xmlns:a16="http://schemas.microsoft.com/office/drawing/2014/main" id="{F08FB385-C649-40A6-842D-1809C096104E}"/>
                </a:ext>
              </a:extLst>
            </p:cNvPr>
            <p:cNvSpPr/>
            <p:nvPr/>
          </p:nvSpPr>
          <p:spPr bwMode="auto">
            <a:xfrm rot="16200000">
              <a:off x="11718124" y="-193526"/>
              <a:ext cx="914400" cy="41148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>
                <a:lnSpc>
                  <a:spcPct val="90000"/>
                </a:lnSpc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2E6583-E104-406A-87D0-F76252A35BB6}"/>
                </a:ext>
              </a:extLst>
            </p:cNvPr>
            <p:cNvSpPr/>
            <p:nvPr/>
          </p:nvSpPr>
          <p:spPr bwMode="auto">
            <a:xfrm>
              <a:off x="10255084" y="1498114"/>
              <a:ext cx="3840480" cy="731520"/>
            </a:xfrm>
            <a:prstGeom prst="rect">
              <a:avLst/>
            </a:prstGeom>
            <a:solidFill>
              <a:srgbClr val="232F3E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Chevron 6">
              <a:extLst>
                <a:ext uri="{FF2B5EF4-FFF2-40B4-BE49-F238E27FC236}">
                  <a16:creationId xmlns:a16="http://schemas.microsoft.com/office/drawing/2014/main" id="{732EDFE4-D2C2-4AFA-B4A6-0D85EB2FA0B9}"/>
                </a:ext>
              </a:extLst>
            </p:cNvPr>
            <p:cNvSpPr/>
            <p:nvPr/>
          </p:nvSpPr>
          <p:spPr>
            <a:xfrm>
              <a:off x="10392243" y="1566790"/>
              <a:ext cx="3566160" cy="594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algn="ctr" defTabSz="457182">
                <a:lnSpc>
                  <a:spcPct val="90000"/>
                </a:lnSpc>
                <a:defRPr/>
              </a:pPr>
              <a:r>
                <a:rPr lang="en-US" sz="1250" kern="0" cap="all" spc="94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ASSESS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275088CB-CF0F-43C0-9546-FDC491962572}"/>
              </a:ext>
            </a:extLst>
          </p:cNvPr>
          <p:cNvSpPr/>
          <p:nvPr/>
        </p:nvSpPr>
        <p:spPr>
          <a:xfrm>
            <a:off x="3504864" y="3190798"/>
            <a:ext cx="2457450" cy="998973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$1:$1 match of the cost of the Mobilize Project, up to </a:t>
            </a:r>
            <a:r>
              <a:rPr lang="en-US" sz="2000" b="1" kern="0" dirty="0">
                <a:solidFill>
                  <a:srgbClr val="008296">
                    <a:lumMod val="40000"/>
                    <a:lumOff val="60000"/>
                  </a:srgbClr>
                </a:solidFill>
                <a:latin typeface="Amazon Ember"/>
              </a:rPr>
              <a:t>20%</a:t>
            </a:r>
            <a:r>
              <a:rPr lang="en-US" sz="2000" b="1" kern="0" baseline="30000" dirty="0">
                <a:solidFill>
                  <a:srgbClr val="008296">
                    <a:lumMod val="40000"/>
                    <a:lumOff val="60000"/>
                  </a:srgbClr>
                </a:solidFill>
                <a:latin typeface="Amazon Ember"/>
              </a:rPr>
              <a:t> </a:t>
            </a: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of post migration ARR in cash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4D624C-9BF3-45B3-9AEC-C99BF1613965}"/>
              </a:ext>
            </a:extLst>
          </p:cNvPr>
          <p:cNvSpPr/>
          <p:nvPr/>
        </p:nvSpPr>
        <p:spPr>
          <a:xfrm>
            <a:off x="6053694" y="2940615"/>
            <a:ext cx="2857500" cy="1248598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Up to </a:t>
            </a:r>
            <a:r>
              <a:rPr lang="en-US" sz="2000" b="1" kern="0" dirty="0">
                <a:solidFill>
                  <a:srgbClr val="ADE322"/>
                </a:solidFill>
                <a:latin typeface="Amazon Ember"/>
              </a:rPr>
              <a:t>15%</a:t>
            </a:r>
            <a:r>
              <a:rPr lang="en-US" sz="1250" kern="0" dirty="0">
                <a:solidFill>
                  <a:srgbClr val="ADE322"/>
                </a:solidFill>
                <a:latin typeface="Amazon Ember"/>
              </a:rPr>
              <a:t> </a:t>
            </a: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of post migration ARR in cash or credits</a:t>
            </a:r>
            <a:endParaRPr lang="en-US" sz="1500" b="1" i="1" u="sng" kern="0" baseline="30000" dirty="0">
              <a:solidFill>
                <a:srgbClr val="232F3E"/>
              </a:solidFill>
              <a:latin typeface="Amazon Ember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5A739B-A359-4175-AD5C-AE4BF09E46D1}"/>
              </a:ext>
            </a:extLst>
          </p:cNvPr>
          <p:cNvSpPr/>
          <p:nvPr/>
        </p:nvSpPr>
        <p:spPr>
          <a:xfrm>
            <a:off x="943630" y="3192150"/>
            <a:ext cx="2400300" cy="998974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Up to </a:t>
            </a:r>
            <a:r>
              <a:rPr lang="en-US" sz="2000" b="1" kern="0" dirty="0">
                <a:solidFill>
                  <a:srgbClr val="008296"/>
                </a:solidFill>
                <a:latin typeface="Amazon Ember"/>
              </a:rPr>
              <a:t>$15K USD </a:t>
            </a:r>
            <a:r>
              <a:rPr lang="en-US" sz="1500" kern="0" dirty="0">
                <a:solidFill>
                  <a:srgbClr val="FFFFFF"/>
                </a:solidFill>
                <a:latin typeface="Amazon Ember"/>
              </a:rPr>
              <a:t>cash for AWS Partner delivered Assessment</a:t>
            </a:r>
            <a:endParaRPr lang="en-US" sz="1500" kern="0" baseline="3000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02C85CB-EE5F-4A53-8BD4-6CDF55C66A29}"/>
              </a:ext>
            </a:extLst>
          </p:cNvPr>
          <p:cNvSpPr/>
          <p:nvPr/>
        </p:nvSpPr>
        <p:spPr>
          <a:xfrm rot="16200000">
            <a:off x="3833025" y="-840592"/>
            <a:ext cx="1433124" cy="8838152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sz="1500" kern="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0F8CA5-9030-429A-BAE2-81CE996659D0}"/>
              </a:ext>
            </a:extLst>
          </p:cNvPr>
          <p:cNvSpPr/>
          <p:nvPr/>
        </p:nvSpPr>
        <p:spPr>
          <a:xfrm>
            <a:off x="932425" y="2940616"/>
            <a:ext cx="5029889" cy="172839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200" kern="0" dirty="0">
                <a:solidFill>
                  <a:srgbClr val="FFFFFF"/>
                </a:solidFill>
                <a:latin typeface="Amazon Ember"/>
              </a:rPr>
              <a:t>MAP Lite Assess &amp; Mobilize ARR: $250K - $500K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D3D151-3B1E-4B26-A8A4-784355F84B6D}"/>
              </a:ext>
            </a:extLst>
          </p:cNvPr>
          <p:cNvSpPr/>
          <p:nvPr/>
        </p:nvSpPr>
        <p:spPr>
          <a:xfrm>
            <a:off x="130510" y="2861922"/>
            <a:ext cx="755651" cy="1433125"/>
          </a:xfrm>
          <a:prstGeom prst="rect">
            <a:avLst/>
          </a:prstGeom>
          <a:noFill/>
          <a:ln w="635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 dirty="0">
                <a:solidFill>
                  <a:srgbClr val="FFFFFF"/>
                </a:solidFill>
                <a:latin typeface="Amazon Ember"/>
              </a:rPr>
              <a:t>MAP Lite &lt;$500K ARR</a:t>
            </a:r>
            <a:endParaRPr lang="en-US" sz="1350" kern="0" baseline="30000" dirty="0">
              <a:solidFill>
                <a:srgbClr val="FFFFFF"/>
              </a:solidFill>
              <a:latin typeface="Amazon Ember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D022A4-B6D9-4CEA-B12E-8B411E2CAF06}"/>
              </a:ext>
            </a:extLst>
          </p:cNvPr>
          <p:cNvSpPr/>
          <p:nvPr/>
        </p:nvSpPr>
        <p:spPr>
          <a:xfrm>
            <a:off x="130511" y="1309106"/>
            <a:ext cx="755651" cy="1465040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975" kern="0" dirty="0">
                <a:solidFill>
                  <a:srgbClr val="FFFFFF"/>
                </a:solidFill>
                <a:latin typeface="Amazon Ember"/>
              </a:rPr>
              <a:t>Large Migrations</a:t>
            </a:r>
          </a:p>
          <a:p>
            <a:pPr algn="ctr" defTabSz="685800">
              <a:defRPr/>
            </a:pPr>
            <a:r>
              <a:rPr lang="en-US" sz="1350" kern="0" dirty="0">
                <a:solidFill>
                  <a:srgbClr val="FFFFFF"/>
                </a:solidFill>
                <a:latin typeface="Amazon Ember"/>
              </a:rPr>
              <a:t>MAP $500K+ ARR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E2CB7A-8F10-46C7-98C3-2A63D3093F00}"/>
              </a:ext>
            </a:extLst>
          </p:cNvPr>
          <p:cNvSpPr txBox="1"/>
          <p:nvPr/>
        </p:nvSpPr>
        <p:spPr>
          <a:xfrm>
            <a:off x="130511" y="4309484"/>
            <a:ext cx="5450300" cy="2135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685800">
              <a:spcAft>
                <a:spcPts val="900"/>
              </a:spcAft>
              <a:defRPr/>
            </a:pPr>
            <a:r>
              <a:rPr lang="en-US" sz="788" b="1" u="sng" kern="0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Note: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5447DC8-9096-4EF6-97BD-F4559FE4E0A6}"/>
              </a:ext>
            </a:extLst>
          </p:cNvPr>
          <p:cNvSpPr/>
          <p:nvPr/>
        </p:nvSpPr>
        <p:spPr>
          <a:xfrm>
            <a:off x="68354" y="4455009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>
              <a:defRPr/>
            </a:pPr>
            <a:r>
              <a:rPr lang="en-US" sz="675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MAP Lite Migrate &amp; Modernize Funding is not subject to $250K annual recurring revenue (ARR) minimum requirement. </a:t>
            </a:r>
          </a:p>
          <a:p>
            <a:pPr defTabSz="685800">
              <a:defRPr/>
            </a:pPr>
            <a:r>
              <a:rPr lang="en-US" sz="675" dirty="0">
                <a:solidFill>
                  <a:srgbClr val="FFFFFF"/>
                </a:solidFill>
                <a:latin typeface="Amazon Ember"/>
                <a:cs typeface="Arial" panose="020B0604020202020204" pitchFamily="34" charset="0"/>
              </a:rPr>
              <a:t>MAP Partner Cash is capped at the cost of the SOW/Project Plan for the Assess, and Migrate &amp; Modernize Phase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BCB597F-0A90-44F8-9D90-C6962FC18F2A}"/>
              </a:ext>
            </a:extLst>
          </p:cNvPr>
          <p:cNvSpPr/>
          <p:nvPr/>
        </p:nvSpPr>
        <p:spPr>
          <a:xfrm rot="16200000">
            <a:off x="3932845" y="-2264626"/>
            <a:ext cx="1465039" cy="8841105"/>
          </a:xfrm>
          <a:prstGeom prst="rect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algn="ctr" defTabSz="685800">
              <a:defRPr/>
            </a:pPr>
            <a:endParaRPr lang="en-US" sz="1500" kern="0" dirty="0">
              <a:solidFill>
                <a:srgbClr val="FFFFFF"/>
              </a:solidFill>
              <a:latin typeface="Amazon Ember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917D0A-B5B2-498B-9A53-041FF14D96E6}"/>
              </a:ext>
            </a:extLst>
          </p:cNvPr>
          <p:cNvGrpSpPr/>
          <p:nvPr/>
        </p:nvGrpSpPr>
        <p:grpSpPr>
          <a:xfrm>
            <a:off x="130511" y="1309108"/>
            <a:ext cx="8841105" cy="1465039"/>
            <a:chOff x="208818" y="2094571"/>
            <a:chExt cx="14145768" cy="234406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1DB666D-714B-4B1A-9E3B-68FABBFA22C0}"/>
                </a:ext>
              </a:extLst>
            </p:cNvPr>
            <p:cNvSpPr/>
            <p:nvPr/>
          </p:nvSpPr>
          <p:spPr>
            <a:xfrm>
              <a:off x="5589857" y="2334497"/>
              <a:ext cx="3931920" cy="1917874"/>
            </a:xfrm>
            <a:prstGeom prst="rect">
              <a:avLst/>
            </a:prstGeom>
            <a:noFill/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$1:$1 match on the cost of the Mobilize Project Plan, up to </a:t>
              </a:r>
              <a:r>
                <a:rPr lang="en-US" sz="2000" b="1" kern="0" dirty="0">
                  <a:solidFill>
                    <a:srgbClr val="008296">
                      <a:lumMod val="40000"/>
                      <a:lumOff val="60000"/>
                    </a:srgbClr>
                  </a:solidFill>
                  <a:latin typeface="Amazon Ember"/>
                </a:rPr>
                <a:t>40%</a:t>
              </a:r>
              <a:r>
                <a:rPr lang="en-US" sz="1250" b="1" kern="0" dirty="0">
                  <a:solidFill>
                    <a:srgbClr val="504BAB"/>
                  </a:solidFill>
                  <a:latin typeface="Amazon Ember"/>
                </a:rPr>
                <a:t> </a:t>
              </a: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of post migration ARR (max of $400K) in cash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E1BF56E-59A5-492F-98BA-8C2E9530788E}"/>
                </a:ext>
              </a:extLst>
            </p:cNvPr>
            <p:cNvSpPr/>
            <p:nvPr/>
          </p:nvSpPr>
          <p:spPr>
            <a:xfrm>
              <a:off x="9667985" y="2331637"/>
              <a:ext cx="4572000" cy="1919545"/>
            </a:xfrm>
            <a:prstGeom prst="rect">
              <a:avLst/>
            </a:prstGeom>
            <a:noFill/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Up to </a:t>
              </a:r>
              <a:r>
                <a:rPr lang="en-US" sz="2000" b="1" kern="0" dirty="0">
                  <a:solidFill>
                    <a:srgbClr val="ADE322"/>
                  </a:solidFill>
                  <a:latin typeface="Amazon Ember"/>
                </a:rPr>
                <a:t>25%</a:t>
              </a:r>
              <a:r>
                <a:rPr lang="en-US" sz="1250" kern="0" dirty="0">
                  <a:solidFill>
                    <a:srgbClr val="ADE322"/>
                  </a:solidFill>
                  <a:latin typeface="Amazon Ember"/>
                </a:rPr>
                <a:t> </a:t>
              </a: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of post migration ARR in cash or credits</a:t>
              </a:r>
              <a:endParaRPr lang="en-US" sz="1500" b="1" i="1" u="sng" kern="0" baseline="30000" dirty="0">
                <a:solidFill>
                  <a:srgbClr val="232F3E"/>
                </a:solidFill>
                <a:latin typeface="Amazon Ember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733772C-FD3F-416A-817D-BD81BE15E2BF}"/>
                </a:ext>
              </a:extLst>
            </p:cNvPr>
            <p:cNvSpPr/>
            <p:nvPr/>
          </p:nvSpPr>
          <p:spPr>
            <a:xfrm>
              <a:off x="1491882" y="2334493"/>
              <a:ext cx="3840480" cy="1919716"/>
            </a:xfrm>
            <a:prstGeom prst="rect">
              <a:avLst/>
            </a:prstGeom>
            <a:noFill/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Up to </a:t>
              </a:r>
              <a:r>
                <a:rPr lang="en-US" sz="2000" b="1" kern="0" dirty="0">
                  <a:solidFill>
                    <a:srgbClr val="008296"/>
                  </a:solidFill>
                  <a:latin typeface="Amazon Ember"/>
                </a:rPr>
                <a:t>$60K USD </a:t>
              </a:r>
              <a:r>
                <a:rPr lang="en-US" sz="1500" kern="0" dirty="0">
                  <a:solidFill>
                    <a:srgbClr val="FFFFFF"/>
                  </a:solidFill>
                  <a:latin typeface="Amazon Ember"/>
                </a:rPr>
                <a:t>cash for AWS Partner delivered Assessment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D97324-9506-4594-99B8-9E146B770D31}"/>
                </a:ext>
              </a:extLst>
            </p:cNvPr>
            <p:cNvSpPr/>
            <p:nvPr/>
          </p:nvSpPr>
          <p:spPr>
            <a:xfrm rot="16200000">
              <a:off x="6109671" y="-3806282"/>
              <a:ext cx="2344062" cy="14145768"/>
            </a:xfrm>
            <a:prstGeom prst="rect">
              <a:avLst/>
            </a:prstGeom>
            <a:noFill/>
            <a:ln w="63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685800"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E1F9034-185B-4A27-AB62-4F248614FC95}"/>
              </a:ext>
            </a:extLst>
          </p:cNvPr>
          <p:cNvGrpSpPr/>
          <p:nvPr/>
        </p:nvGrpSpPr>
        <p:grpSpPr>
          <a:xfrm>
            <a:off x="3509114" y="800889"/>
            <a:ext cx="2448042" cy="576034"/>
            <a:chOff x="10117924" y="1406674"/>
            <a:chExt cx="4114800" cy="914400"/>
          </a:xfrm>
        </p:grpSpPr>
        <p:sp>
          <p:nvSpPr>
            <p:cNvPr id="109" name="3">
              <a:extLst>
                <a:ext uri="{FF2B5EF4-FFF2-40B4-BE49-F238E27FC236}">
                  <a16:creationId xmlns:a16="http://schemas.microsoft.com/office/drawing/2014/main" id="{B8138855-2F7E-4702-AB29-5A4157AEA3DB}"/>
                </a:ext>
              </a:extLst>
            </p:cNvPr>
            <p:cNvSpPr/>
            <p:nvPr/>
          </p:nvSpPr>
          <p:spPr bwMode="auto">
            <a:xfrm rot="16200000">
              <a:off x="11718124" y="-193526"/>
              <a:ext cx="914400" cy="4114800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>
                <a:lnSpc>
                  <a:spcPct val="90000"/>
                </a:lnSpc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cs typeface="Segoe UI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8439FA-591B-43D4-8AE6-E6CAB363F8BF}"/>
                </a:ext>
              </a:extLst>
            </p:cNvPr>
            <p:cNvSpPr/>
            <p:nvPr/>
          </p:nvSpPr>
          <p:spPr bwMode="auto">
            <a:xfrm>
              <a:off x="10255084" y="1498114"/>
              <a:ext cx="3840480" cy="731520"/>
            </a:xfrm>
            <a:prstGeom prst="rect">
              <a:avLst/>
            </a:prstGeom>
            <a:solidFill>
              <a:srgbClr val="232F3E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Chevron 6">
              <a:extLst>
                <a:ext uri="{FF2B5EF4-FFF2-40B4-BE49-F238E27FC236}">
                  <a16:creationId xmlns:a16="http://schemas.microsoft.com/office/drawing/2014/main" id="{20C62463-0E17-4239-9DFB-5F37B7A3C109}"/>
                </a:ext>
              </a:extLst>
            </p:cNvPr>
            <p:cNvSpPr/>
            <p:nvPr/>
          </p:nvSpPr>
          <p:spPr>
            <a:xfrm>
              <a:off x="10392243" y="1566790"/>
              <a:ext cx="3566160" cy="59416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none" lIns="0" tIns="0" rIns="0" bIns="0" rtlCol="0" anchor="ctr"/>
            <a:lstStyle/>
            <a:p>
              <a:pPr algn="ctr" defTabSz="457182">
                <a:lnSpc>
                  <a:spcPct val="90000"/>
                </a:lnSpc>
                <a:defRPr/>
              </a:pPr>
              <a:r>
                <a:rPr lang="en-US" sz="1250" kern="0" cap="all" spc="94" dirty="0">
                  <a:solidFill>
                    <a:srgbClr val="FFFFFF"/>
                  </a:solidFill>
                  <a:latin typeface="Amazon Ember Display" panose="020F0603020204020204" pitchFamily="34" charset="0"/>
                  <a:ea typeface="Amazon Ember Display" panose="020F0603020204020204" pitchFamily="34" charset="0"/>
                  <a:cs typeface="Amazon Ember Display" panose="020F0603020204020204" pitchFamily="34" charset="0"/>
                </a:rPr>
                <a:t>MOBILIZE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BCBBC25-2478-4826-B2E7-B88B9A397D7F}"/>
              </a:ext>
            </a:extLst>
          </p:cNvPr>
          <p:cNvGrpSpPr>
            <a:grpSpLocks noChangeAspect="1"/>
          </p:cNvGrpSpPr>
          <p:nvPr/>
        </p:nvGrpSpPr>
        <p:grpSpPr>
          <a:xfrm>
            <a:off x="3188153" y="858571"/>
            <a:ext cx="457200" cy="457200"/>
            <a:chOff x="3304557" y="4070051"/>
            <a:chExt cx="1076469" cy="1076469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E6EF9EA-ACB0-48FA-B51E-5C6481E03D7B}"/>
                </a:ext>
              </a:extLst>
            </p:cNvPr>
            <p:cNvSpPr/>
            <p:nvPr/>
          </p:nvSpPr>
          <p:spPr bwMode="auto">
            <a:xfrm>
              <a:off x="3304557" y="4070051"/>
              <a:ext cx="1076469" cy="1076469"/>
            </a:xfrm>
            <a:prstGeom prst="ellipse">
              <a:avLst/>
            </a:prstGeom>
            <a:gradFill flip="none" rotWithShape="1">
              <a:gsLst>
                <a:gs pos="87000">
                  <a:srgbClr val="FF9900"/>
                </a:gs>
                <a:gs pos="8000">
                  <a:srgbClr val="8C33F3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719B486-1F33-475C-B24D-7C175FFC7534}"/>
                </a:ext>
              </a:extLst>
            </p:cNvPr>
            <p:cNvSpPr/>
            <p:nvPr/>
          </p:nvSpPr>
          <p:spPr bwMode="auto">
            <a:xfrm>
              <a:off x="3383808" y="4149302"/>
              <a:ext cx="917966" cy="917966"/>
            </a:xfrm>
            <a:prstGeom prst="ellipse">
              <a:avLst/>
            </a:prstGeom>
            <a:solidFill>
              <a:srgbClr val="002D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FCEC797-6F92-4134-8F3A-B476A87F37C0}"/>
                </a:ext>
              </a:extLst>
            </p:cNvPr>
            <p:cNvGrpSpPr/>
            <p:nvPr/>
          </p:nvGrpSpPr>
          <p:grpSpPr>
            <a:xfrm>
              <a:off x="3620309" y="4435504"/>
              <a:ext cx="444964" cy="345562"/>
              <a:chOff x="3690198" y="4558607"/>
              <a:chExt cx="198954" cy="154509"/>
            </a:xfrm>
          </p:grpSpPr>
          <p:sp>
            <p:nvSpPr>
              <p:cNvPr id="116" name="Freeform: Shape 848">
                <a:extLst>
                  <a:ext uri="{FF2B5EF4-FFF2-40B4-BE49-F238E27FC236}">
                    <a16:creationId xmlns:a16="http://schemas.microsoft.com/office/drawing/2014/main" id="{CCA881E9-BD55-4D18-97F9-6969A1AD42E0}"/>
                  </a:ext>
                </a:extLst>
              </p:cNvPr>
              <p:cNvSpPr/>
              <p:nvPr/>
            </p:nvSpPr>
            <p:spPr>
              <a:xfrm>
                <a:off x="3690198" y="4628454"/>
                <a:ext cx="197543" cy="84662"/>
              </a:xfrm>
              <a:custGeom>
                <a:avLst/>
                <a:gdLst>
                  <a:gd name="connsiteX0" fmla="*/ 112324 w 180232"/>
                  <a:gd name="connsiteY0" fmla="*/ 74668 h 77242"/>
                  <a:gd name="connsiteX1" fmla="*/ 177980 w 180232"/>
                  <a:gd name="connsiteY1" fmla="*/ 4828 h 77242"/>
                  <a:gd name="connsiteX2" fmla="*/ 4828 w 180232"/>
                  <a:gd name="connsiteY2" fmla="*/ 4828 h 7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232" h="77242">
                    <a:moveTo>
                      <a:pt x="112324" y="74668"/>
                    </a:moveTo>
                    <a:lnTo>
                      <a:pt x="177980" y="4828"/>
                    </a:lnTo>
                    <a:lnTo>
                      <a:pt x="4828" y="4828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117" name="Freeform: Shape 849">
                <a:extLst>
                  <a:ext uri="{FF2B5EF4-FFF2-40B4-BE49-F238E27FC236}">
                    <a16:creationId xmlns:a16="http://schemas.microsoft.com/office/drawing/2014/main" id="{B0FD399A-E57C-42F0-B745-1A449A071721}"/>
                  </a:ext>
                </a:extLst>
              </p:cNvPr>
              <p:cNvSpPr/>
              <p:nvPr/>
            </p:nvSpPr>
            <p:spPr>
              <a:xfrm>
                <a:off x="3808018" y="4558607"/>
                <a:ext cx="81134" cy="77607"/>
              </a:xfrm>
              <a:custGeom>
                <a:avLst/>
                <a:gdLst>
                  <a:gd name="connsiteX0" fmla="*/ 4828 w 74024"/>
                  <a:gd name="connsiteY0" fmla="*/ 4828 h 70805"/>
                  <a:gd name="connsiteX1" fmla="*/ 70484 w 74024"/>
                  <a:gd name="connsiteY1" fmla="*/ 68553 h 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24" h="70805">
                    <a:moveTo>
                      <a:pt x="4828" y="4828"/>
                    </a:moveTo>
                    <a:lnTo>
                      <a:pt x="70484" y="68553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77BB5B4-FD9D-46A8-BD9B-801E0D0AF3BA}"/>
              </a:ext>
            </a:extLst>
          </p:cNvPr>
          <p:cNvGrpSpPr>
            <a:grpSpLocks noChangeAspect="1"/>
          </p:cNvGrpSpPr>
          <p:nvPr/>
        </p:nvGrpSpPr>
        <p:grpSpPr>
          <a:xfrm>
            <a:off x="5807585" y="841177"/>
            <a:ext cx="457200" cy="457200"/>
            <a:chOff x="3304557" y="4070051"/>
            <a:chExt cx="1076469" cy="1076469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C92796F-6C48-46EE-849F-6E4EE01141BE}"/>
                </a:ext>
              </a:extLst>
            </p:cNvPr>
            <p:cNvSpPr/>
            <p:nvPr/>
          </p:nvSpPr>
          <p:spPr bwMode="auto">
            <a:xfrm>
              <a:off x="3304557" y="4070051"/>
              <a:ext cx="1076469" cy="1076469"/>
            </a:xfrm>
            <a:prstGeom prst="ellipse">
              <a:avLst/>
            </a:prstGeom>
            <a:gradFill flip="none" rotWithShape="1">
              <a:gsLst>
                <a:gs pos="87000">
                  <a:srgbClr val="FF9900"/>
                </a:gs>
                <a:gs pos="8000">
                  <a:srgbClr val="8C33F3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D9DD5F7-C4E5-4D8F-97D8-CFC760880C5B}"/>
                </a:ext>
              </a:extLst>
            </p:cNvPr>
            <p:cNvSpPr/>
            <p:nvPr/>
          </p:nvSpPr>
          <p:spPr bwMode="auto">
            <a:xfrm>
              <a:off x="3383808" y="4149302"/>
              <a:ext cx="917966" cy="917966"/>
            </a:xfrm>
            <a:prstGeom prst="ellipse">
              <a:avLst/>
            </a:prstGeom>
            <a:solidFill>
              <a:srgbClr val="002D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40E87C51-5DCC-4BB3-8E9F-BF072BA4D2EA}"/>
                </a:ext>
              </a:extLst>
            </p:cNvPr>
            <p:cNvGrpSpPr/>
            <p:nvPr/>
          </p:nvGrpSpPr>
          <p:grpSpPr>
            <a:xfrm>
              <a:off x="3620309" y="4435504"/>
              <a:ext cx="444964" cy="345562"/>
              <a:chOff x="3690198" y="4558607"/>
              <a:chExt cx="198954" cy="154509"/>
            </a:xfrm>
          </p:grpSpPr>
          <p:sp>
            <p:nvSpPr>
              <p:cNvPr id="122" name="Freeform: Shape 848">
                <a:extLst>
                  <a:ext uri="{FF2B5EF4-FFF2-40B4-BE49-F238E27FC236}">
                    <a16:creationId xmlns:a16="http://schemas.microsoft.com/office/drawing/2014/main" id="{8869A121-8833-4270-8F96-A8E422C942E0}"/>
                  </a:ext>
                </a:extLst>
              </p:cNvPr>
              <p:cNvSpPr/>
              <p:nvPr/>
            </p:nvSpPr>
            <p:spPr>
              <a:xfrm>
                <a:off x="3690198" y="4628454"/>
                <a:ext cx="197543" cy="84662"/>
              </a:xfrm>
              <a:custGeom>
                <a:avLst/>
                <a:gdLst>
                  <a:gd name="connsiteX0" fmla="*/ 112324 w 180232"/>
                  <a:gd name="connsiteY0" fmla="*/ 74668 h 77242"/>
                  <a:gd name="connsiteX1" fmla="*/ 177980 w 180232"/>
                  <a:gd name="connsiteY1" fmla="*/ 4828 h 77242"/>
                  <a:gd name="connsiteX2" fmla="*/ 4828 w 180232"/>
                  <a:gd name="connsiteY2" fmla="*/ 4828 h 7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232" h="77242">
                    <a:moveTo>
                      <a:pt x="112324" y="74668"/>
                    </a:moveTo>
                    <a:lnTo>
                      <a:pt x="177980" y="4828"/>
                    </a:lnTo>
                    <a:lnTo>
                      <a:pt x="4828" y="4828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123" name="Freeform: Shape 849">
                <a:extLst>
                  <a:ext uri="{FF2B5EF4-FFF2-40B4-BE49-F238E27FC236}">
                    <a16:creationId xmlns:a16="http://schemas.microsoft.com/office/drawing/2014/main" id="{A029B529-5619-4FB5-8C2F-D6AA3F3265CD}"/>
                  </a:ext>
                </a:extLst>
              </p:cNvPr>
              <p:cNvSpPr/>
              <p:nvPr/>
            </p:nvSpPr>
            <p:spPr>
              <a:xfrm>
                <a:off x="3808018" y="4558607"/>
                <a:ext cx="81134" cy="77607"/>
              </a:xfrm>
              <a:custGeom>
                <a:avLst/>
                <a:gdLst>
                  <a:gd name="connsiteX0" fmla="*/ 4828 w 74024"/>
                  <a:gd name="connsiteY0" fmla="*/ 4828 h 70805"/>
                  <a:gd name="connsiteX1" fmla="*/ 70484 w 74024"/>
                  <a:gd name="connsiteY1" fmla="*/ 68553 h 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24" h="70805">
                    <a:moveTo>
                      <a:pt x="4828" y="4828"/>
                    </a:moveTo>
                    <a:lnTo>
                      <a:pt x="70484" y="68553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3812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49562-49FF-495C-A96D-0FC57383B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Cognizant AWS: </a:t>
            </a:r>
            <a:r>
              <a:rPr lang="en-US" dirty="0">
                <a:solidFill>
                  <a:srgbClr val="FFFFFF"/>
                </a:solidFill>
                <a:latin typeface="+mj-lt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Migrate &amp; Modernize Phase Benefits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F028A-FAFB-4942-B722-1EB06E55C6AC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4148E-D124-43C3-BEA6-A20B00B7A6AE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1D990-A0DC-4B57-BF4F-9A70E9AE4B9C}"/>
              </a:ext>
            </a:extLst>
          </p:cNvPr>
          <p:cNvSpPr/>
          <p:nvPr/>
        </p:nvSpPr>
        <p:spPr>
          <a:xfrm>
            <a:off x="3922791" y="3934237"/>
            <a:ext cx="4952218" cy="101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72">
              <a:spcAft>
                <a:spcPts val="200"/>
              </a:spcAft>
              <a:defRPr/>
            </a:pPr>
            <a:r>
              <a:rPr lang="en-US" sz="788" baseline="30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1 </a:t>
            </a:r>
            <a:r>
              <a:rPr lang="en-US" sz="788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Available if an Optimization and Licensing Assessment is completed</a:t>
            </a:r>
          </a:p>
          <a:p>
            <a:pPr defTabSz="685772">
              <a:spcAft>
                <a:spcPts val="200"/>
              </a:spcAft>
              <a:defRPr/>
            </a:pPr>
            <a:r>
              <a:rPr lang="en-US" sz="788" baseline="30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2 </a:t>
            </a:r>
            <a:r>
              <a:rPr lang="en-US" sz="788" dirty="0">
                <a:solidFill>
                  <a:prstClr val="white"/>
                </a:solidFill>
                <a:latin typeface="Amazon Ember"/>
              </a:rPr>
              <a:t>Commercial is defined as: any third-party database engine, data warehouse, or analytics offering for which you have paid a fee for use rights, enhancements, maintenance, or support for that third party offering. </a:t>
            </a:r>
            <a:endParaRPr lang="en-US" sz="788" baseline="30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rial" panose="020B0604020202020204" pitchFamily="34" charset="0"/>
            </a:endParaRPr>
          </a:p>
          <a:p>
            <a:pPr defTabSz="685772">
              <a:spcAft>
                <a:spcPts val="200"/>
              </a:spcAft>
              <a:defRPr/>
            </a:pPr>
            <a:r>
              <a:rPr lang="en-US" sz="788" baseline="30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3 </a:t>
            </a:r>
            <a:r>
              <a:rPr lang="en-US" sz="788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PE migrate &amp; SAP cannot be combined with additional workload incentives</a:t>
            </a:r>
          </a:p>
          <a:p>
            <a:pPr defTabSz="685772">
              <a:spcAft>
                <a:spcPts val="200"/>
              </a:spcAft>
              <a:defRPr/>
            </a:pPr>
            <a:r>
              <a:rPr lang="en-US" sz="788" baseline="30000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4 </a:t>
            </a:r>
            <a:r>
              <a:rPr lang="en-US" sz="788" dirty="0">
                <a:solidFill>
                  <a:srgbClr val="FFFFFF"/>
                </a:solidFill>
                <a:latin typeface="Amazon Ember"/>
                <a:ea typeface="Amazon Ember Light" panose="020B0403020204020204" pitchFamily="34" charset="0"/>
                <a:cs typeface="Arial" panose="020B0604020202020204" pitchFamily="34" charset="0"/>
              </a:rPr>
              <a:t>SAP workloads are SAP on premise software packages that are operated in the customer, solution provider, or distributor account on AWS</a:t>
            </a:r>
          </a:p>
          <a:p>
            <a:pPr defTabSz="685772">
              <a:spcAft>
                <a:spcPts val="200"/>
              </a:spcAft>
              <a:defRPr/>
            </a:pPr>
            <a:endParaRPr lang="en-US" sz="875" i="1" baseline="30000" dirty="0">
              <a:solidFill>
                <a:srgbClr val="FFFFFF"/>
              </a:solidFill>
              <a:latin typeface="Amazon Ember"/>
              <a:ea typeface="Amazon Ember Light" panose="020B04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E8DDA8-511C-4A4D-B00C-556856263E02}"/>
              </a:ext>
            </a:extLst>
          </p:cNvPr>
          <p:cNvCxnSpPr/>
          <p:nvPr/>
        </p:nvCxnSpPr>
        <p:spPr>
          <a:xfrm>
            <a:off x="354613" y="2336209"/>
            <a:ext cx="1920240" cy="3157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8890D7-C901-45AB-8A75-4E6470DCCB08}"/>
              </a:ext>
            </a:extLst>
          </p:cNvPr>
          <p:cNvCxnSpPr/>
          <p:nvPr/>
        </p:nvCxnSpPr>
        <p:spPr>
          <a:xfrm>
            <a:off x="2426897" y="2012731"/>
            <a:ext cx="2199462" cy="0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E50F6C-3E77-4823-9B2B-140E1FF596C9}"/>
              </a:ext>
            </a:extLst>
          </p:cNvPr>
          <p:cNvCxnSpPr/>
          <p:nvPr/>
        </p:nvCxnSpPr>
        <p:spPr>
          <a:xfrm flipV="1">
            <a:off x="4644270" y="1320363"/>
            <a:ext cx="2011680" cy="10819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228140A-7A90-44CB-A1D2-BF9DB789B502}"/>
              </a:ext>
            </a:extLst>
          </p:cNvPr>
          <p:cNvSpPr txBox="1"/>
          <p:nvPr/>
        </p:nvSpPr>
        <p:spPr>
          <a:xfrm>
            <a:off x="1063413" y="2420959"/>
            <a:ext cx="13862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1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incremental Windows ARR</a:t>
            </a:r>
            <a:r>
              <a:rPr lang="en-US" sz="1100" baseline="30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33545-5B3C-40DF-A37E-4D7AD1FF34D5}"/>
              </a:ext>
            </a:extLst>
          </p:cNvPr>
          <p:cNvSpPr txBox="1"/>
          <p:nvPr/>
        </p:nvSpPr>
        <p:spPr>
          <a:xfrm>
            <a:off x="203117" y="2359402"/>
            <a:ext cx="126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364284-38BF-4101-B72B-8ACC37E6E5E5}"/>
              </a:ext>
            </a:extLst>
          </p:cNvPr>
          <p:cNvSpPr txBox="1"/>
          <p:nvPr/>
        </p:nvSpPr>
        <p:spPr>
          <a:xfrm>
            <a:off x="3343676" y="2037276"/>
            <a:ext cx="1387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1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incremental ARR from eligible DB&amp;A Services</a:t>
            </a:r>
            <a:r>
              <a:rPr lang="en-US" sz="1100" baseline="30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76343-6A27-483F-865A-B3361A6C3A3B}"/>
              </a:ext>
            </a:extLst>
          </p:cNvPr>
          <p:cNvSpPr txBox="1"/>
          <p:nvPr/>
        </p:nvSpPr>
        <p:spPr>
          <a:xfrm>
            <a:off x="2324095" y="2089395"/>
            <a:ext cx="133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+10%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E73E1-E922-4A4D-BE6C-EB96BA3EE544}"/>
              </a:ext>
            </a:extLst>
          </p:cNvPr>
          <p:cNvSpPr txBox="1"/>
          <p:nvPr/>
        </p:nvSpPr>
        <p:spPr>
          <a:xfrm>
            <a:off x="5638014" y="1360965"/>
            <a:ext cx="13294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1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incremental ARR from eligible DB&amp;A Services</a:t>
            </a:r>
            <a:r>
              <a:rPr lang="en-US" sz="1100" baseline="30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DCF679-41F2-4FA3-AAB3-AB7CD1BBBFE4}"/>
              </a:ext>
            </a:extLst>
          </p:cNvPr>
          <p:cNvSpPr txBox="1"/>
          <p:nvPr/>
        </p:nvSpPr>
        <p:spPr>
          <a:xfrm>
            <a:off x="4572000" y="1416518"/>
            <a:ext cx="133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+25%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EF97EE-E62A-4C66-A9A1-D428463E2C67}"/>
              </a:ext>
            </a:extLst>
          </p:cNvPr>
          <p:cNvSpPr txBox="1"/>
          <p:nvPr/>
        </p:nvSpPr>
        <p:spPr>
          <a:xfrm>
            <a:off x="225823" y="1946234"/>
            <a:ext cx="186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0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Windows workloads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0DD7F1-1FB8-4A99-B1D6-AB9A3EB057A5}"/>
              </a:ext>
            </a:extLst>
          </p:cNvPr>
          <p:cNvSpPr txBox="1"/>
          <p:nvPr/>
        </p:nvSpPr>
        <p:spPr>
          <a:xfrm>
            <a:off x="2279222" y="1654431"/>
            <a:ext cx="233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0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Non-Commercial DB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1A7B51-8593-460A-8AFB-F792D60040E6}"/>
              </a:ext>
            </a:extLst>
          </p:cNvPr>
          <p:cNvSpPr txBox="1"/>
          <p:nvPr/>
        </p:nvSpPr>
        <p:spPr>
          <a:xfrm>
            <a:off x="4479085" y="996285"/>
            <a:ext cx="208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0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From Commercial DB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15AEAD3-13D0-486F-90DA-05ADA8629563}"/>
              </a:ext>
            </a:extLst>
          </p:cNvPr>
          <p:cNvCxnSpPr/>
          <p:nvPr/>
        </p:nvCxnSpPr>
        <p:spPr>
          <a:xfrm flipV="1">
            <a:off x="6798758" y="834381"/>
            <a:ext cx="2011680" cy="10819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62FE13-6DC1-490B-9D9C-1B56DA051BEF}"/>
              </a:ext>
            </a:extLst>
          </p:cNvPr>
          <p:cNvSpPr txBox="1"/>
          <p:nvPr/>
        </p:nvSpPr>
        <p:spPr>
          <a:xfrm>
            <a:off x="7869334" y="899132"/>
            <a:ext cx="1163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1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incremental ARR from SAP</a:t>
            </a:r>
            <a:r>
              <a:rPr lang="en-US" sz="1100" baseline="30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3,4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9B4EF-F99B-46EC-9FFD-33BD24EAAAC9}"/>
              </a:ext>
            </a:extLst>
          </p:cNvPr>
          <p:cNvSpPr txBox="1"/>
          <p:nvPr/>
        </p:nvSpPr>
        <p:spPr>
          <a:xfrm>
            <a:off x="6882611" y="855155"/>
            <a:ext cx="1331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+50%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4A3A59-50F6-4818-82D3-880BB7C38D7D}"/>
              </a:ext>
            </a:extLst>
          </p:cNvPr>
          <p:cNvSpPr txBox="1"/>
          <p:nvPr/>
        </p:nvSpPr>
        <p:spPr>
          <a:xfrm>
            <a:off x="6506576" y="510304"/>
            <a:ext cx="2083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0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A6096-CDE4-4339-9667-32E13099E83B}"/>
              </a:ext>
            </a:extLst>
          </p:cNvPr>
          <p:cNvSpPr txBox="1"/>
          <p:nvPr/>
        </p:nvSpPr>
        <p:spPr>
          <a:xfrm>
            <a:off x="130131" y="3069885"/>
            <a:ext cx="29602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500" u="sng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CUSTOMER SEGMENT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2C1D95-F078-40E7-BE59-D5567C33C3C1}"/>
              </a:ext>
            </a:extLst>
          </p:cNvPr>
          <p:cNvCxnSpPr/>
          <p:nvPr/>
        </p:nvCxnSpPr>
        <p:spPr>
          <a:xfrm>
            <a:off x="352553" y="3796113"/>
            <a:ext cx="1920240" cy="3157"/>
          </a:xfrm>
          <a:prstGeom prst="line">
            <a:avLst/>
          </a:prstGeom>
          <a:noFill/>
          <a:ln w="12700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miter lim="800000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98AA697-2F9D-4709-AB66-E1D6CFCCC773}"/>
              </a:ext>
            </a:extLst>
          </p:cNvPr>
          <p:cNvSpPr txBox="1"/>
          <p:nvPr/>
        </p:nvSpPr>
        <p:spPr>
          <a:xfrm>
            <a:off x="1230686" y="3880862"/>
            <a:ext cx="15276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1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Of incremental ARR for select Private Equity backed customers</a:t>
            </a:r>
            <a:r>
              <a:rPr lang="en-US" sz="1100" baseline="30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5D7718-78A2-4F9A-8B2B-F8694F16D27F}"/>
              </a:ext>
            </a:extLst>
          </p:cNvPr>
          <p:cNvSpPr txBox="1"/>
          <p:nvPr/>
        </p:nvSpPr>
        <p:spPr>
          <a:xfrm>
            <a:off x="201057" y="3819306"/>
            <a:ext cx="1267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+10%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2C4B3B-0E83-4093-B613-2C3E0341E5B7}"/>
              </a:ext>
            </a:extLst>
          </p:cNvPr>
          <p:cNvSpPr txBox="1"/>
          <p:nvPr/>
        </p:nvSpPr>
        <p:spPr>
          <a:xfrm>
            <a:off x="223763" y="3406139"/>
            <a:ext cx="1861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400" dirty="0">
                <a:solidFill>
                  <a:srgbClr val="328DFF">
                    <a:lumMod val="40000"/>
                    <a:lumOff val="6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Private Equity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EAC4B4-FC2E-4BDF-B529-722252334133}"/>
              </a:ext>
            </a:extLst>
          </p:cNvPr>
          <p:cNvCxnSpPr/>
          <p:nvPr/>
        </p:nvCxnSpPr>
        <p:spPr>
          <a:xfrm flipH="1">
            <a:off x="183047" y="2953470"/>
            <a:ext cx="8680307" cy="0"/>
          </a:xfrm>
          <a:prstGeom prst="line">
            <a:avLst/>
          </a:prstGeom>
          <a:noFill/>
          <a:ln w="12700" cap="flat" cmpd="sng" algn="ctr">
            <a:solidFill>
              <a:srgbClr val="36C2B3">
                <a:lumMod val="20000"/>
                <a:lumOff val="80000"/>
              </a:srgbClr>
            </a:solidFill>
            <a:prstDash val="sysDot"/>
            <a:miter lim="800000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24D3BA-BC3C-4C0A-9869-C897305FBB20}"/>
              </a:ext>
            </a:extLst>
          </p:cNvPr>
          <p:cNvSpPr txBox="1"/>
          <p:nvPr/>
        </p:nvSpPr>
        <p:spPr>
          <a:xfrm>
            <a:off x="5466746" y="3046854"/>
            <a:ext cx="33966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800">
              <a:defRPr/>
            </a:pPr>
            <a:r>
              <a:rPr lang="en-US" sz="135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</a:rPr>
              <a:t>Specialized incentives may be subject to AWS Partner </a:t>
            </a:r>
            <a:r>
              <a:rPr lang="en-US" sz="1350" b="1" dirty="0">
                <a:solidFill>
                  <a:srgbClr val="328DFF">
                    <a:lumMod val="60000"/>
                    <a:lumOff val="40000"/>
                  </a:srgbClr>
                </a:solidFill>
                <a:latin typeface="Amazon Ember" panose="020B0603020204020204" pitchFamily="34" charset="0"/>
              </a:rPr>
              <a:t>Use Case / Workload Competency</a:t>
            </a:r>
            <a:r>
              <a:rPr lang="en-US" sz="1350" dirty="0">
                <a:solidFill>
                  <a:srgbClr val="328DFF">
                    <a:lumMod val="60000"/>
                    <a:lumOff val="40000"/>
                  </a:srgbClr>
                </a:solidFill>
                <a:latin typeface="Amazon Ember" panose="020B0603020204020204" pitchFamily="34" charset="0"/>
              </a:rPr>
              <a:t> or </a:t>
            </a:r>
            <a:r>
              <a:rPr lang="en-US" sz="1350" b="1" dirty="0">
                <a:solidFill>
                  <a:srgbClr val="328DFF">
                    <a:lumMod val="60000"/>
                    <a:lumOff val="40000"/>
                  </a:srgbClr>
                </a:solidFill>
                <a:latin typeface="Amazon Ember" panose="020B0603020204020204" pitchFamily="34" charset="0"/>
              </a:rPr>
              <a:t>Service Delivery Designation</a:t>
            </a:r>
            <a:r>
              <a:rPr lang="en-US" sz="1350" dirty="0">
                <a:solidFill>
                  <a:srgbClr val="328DFF">
                    <a:lumMod val="60000"/>
                    <a:lumOff val="40000"/>
                  </a:srgbClr>
                </a:solidFill>
                <a:latin typeface="Amazon Ember" panose="020B0603020204020204" pitchFamily="34" charset="0"/>
              </a:rPr>
              <a:t> </a:t>
            </a:r>
            <a:r>
              <a:rPr lang="en-US" sz="1350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</a:rPr>
              <a:t>for all deal sizes</a:t>
            </a:r>
            <a:endParaRPr lang="en-US" sz="1350" dirty="0">
              <a:solidFill>
                <a:srgbClr val="328DFF">
                  <a:lumMod val="20000"/>
                  <a:lumOff val="80000"/>
                </a:srgbClr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28B374-CA8F-4F8B-8DE0-A935ABA3EA21}"/>
              </a:ext>
            </a:extLst>
          </p:cNvPr>
          <p:cNvSpPr txBox="1"/>
          <p:nvPr/>
        </p:nvSpPr>
        <p:spPr>
          <a:xfrm>
            <a:off x="210796" y="729829"/>
            <a:ext cx="42817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1500" u="sng" dirty="0">
                <a:solidFill>
                  <a:srgbClr val="328DFF">
                    <a:lumMod val="20000"/>
                    <a:lumOff val="80000"/>
                  </a:srgb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BY WORKLOAD, NO MINIMUM ARR REQUIREMENT.</a:t>
            </a:r>
          </a:p>
        </p:txBody>
      </p:sp>
    </p:spTree>
    <p:extLst>
      <p:ext uri="{BB962C8B-B14F-4D97-AF65-F5344CB8AC3E}">
        <p14:creationId xmlns:p14="http://schemas.microsoft.com/office/powerpoint/2010/main" val="389657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7" grpId="0"/>
      <p:bldP spid="28" grpId="0"/>
      <p:bldP spid="29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 592">
            <a:extLst>
              <a:ext uri="{FF2B5EF4-FFF2-40B4-BE49-F238E27FC236}">
                <a16:creationId xmlns:a16="http://schemas.microsoft.com/office/drawing/2014/main" id="{C5D644F3-29C7-457B-98FC-65CAA943C9C7}"/>
              </a:ext>
            </a:extLst>
          </p:cNvPr>
          <p:cNvSpPr/>
          <p:nvPr/>
        </p:nvSpPr>
        <p:spPr bwMode="auto">
          <a:xfrm>
            <a:off x="3440394" y="928931"/>
            <a:ext cx="1953733" cy="634587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Cognizant AWS: Application Migration Methodology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defTabSz="685800">
              <a:buClrTx/>
              <a:buSzTx/>
              <a:defRPr/>
            </a:pPr>
            <a:r>
              <a:rPr lang="en-US">
                <a:solidFill>
                  <a:srgbClr val="FFFFFF"/>
                </a:solidFill>
                <a:ea typeface="+mn-ea"/>
                <a:cs typeface="+mn-cs"/>
              </a:rPr>
              <a:t>© 2022 Cognizant</a:t>
            </a:r>
            <a:endParaRPr lang="en-US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370EBE-8163-8140-8679-E4D106C069F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defTabSz="685800">
              <a:buClrTx/>
              <a:buSzTx/>
              <a:defRPr/>
            </a:pPr>
            <a:fld id="{C53E075B-3175-45CF-B3C7-FEDF3F5961E3}" type="slidenum">
              <a:rPr lang="en-US">
                <a:solidFill>
                  <a:srgbClr val="FFFFFF"/>
                </a:solidFill>
                <a:ea typeface="+mn-ea"/>
                <a:cs typeface="+mn-cs"/>
              </a:rPr>
              <a:pPr defTabSz="685800">
                <a:buClrTx/>
                <a:buSzTx/>
                <a:defRPr/>
              </a:pPr>
              <a:t>14</a:t>
            </a:fld>
            <a:endParaRPr lang="en-US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29138C-C250-40F8-A01A-D1E3603A1EB5}"/>
              </a:ext>
            </a:extLst>
          </p:cNvPr>
          <p:cNvCxnSpPr>
            <a:cxnSpLocks/>
          </p:cNvCxnSpPr>
          <p:nvPr/>
        </p:nvCxnSpPr>
        <p:spPr>
          <a:xfrm>
            <a:off x="7629605" y="4166444"/>
            <a:ext cx="0" cy="157907"/>
          </a:xfrm>
          <a:prstGeom prst="straightConnector1">
            <a:avLst/>
          </a:prstGeom>
          <a:noFill/>
          <a:ln w="19050" cap="flat" cmpd="sng" algn="ctr">
            <a:solidFill>
              <a:srgbClr val="3F1BC7"/>
            </a:solidFill>
            <a:prstDash val="solid"/>
            <a:headEnd type="none"/>
            <a:tailEnd type="arrow" w="lg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C57173-B5C9-4C92-8E0C-CEF20134835C}"/>
              </a:ext>
            </a:extLst>
          </p:cNvPr>
          <p:cNvGrpSpPr/>
          <p:nvPr/>
        </p:nvGrpSpPr>
        <p:grpSpPr>
          <a:xfrm>
            <a:off x="2435383" y="1676895"/>
            <a:ext cx="3817859" cy="2490387"/>
            <a:chOff x="3896612" y="2683032"/>
            <a:chExt cx="6108575" cy="39846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7BF8336-6467-47CA-8FDD-6B3D6E98CBE8}"/>
                </a:ext>
              </a:extLst>
            </p:cNvPr>
            <p:cNvGrpSpPr/>
            <p:nvPr/>
          </p:nvGrpSpPr>
          <p:grpSpPr>
            <a:xfrm>
              <a:off x="3896612" y="2683032"/>
              <a:ext cx="6108575" cy="3984619"/>
              <a:chOff x="3896612" y="2683032"/>
              <a:chExt cx="6108575" cy="398461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03CAEC-1626-45AD-8507-2796CA7A180F}"/>
                  </a:ext>
                </a:extLst>
              </p:cNvPr>
              <p:cNvSpPr/>
              <p:nvPr/>
            </p:nvSpPr>
            <p:spPr>
              <a:xfrm>
                <a:off x="3896612" y="2683032"/>
                <a:ext cx="6064795" cy="3984619"/>
              </a:xfrm>
              <a:prstGeom prst="rect">
                <a:avLst/>
              </a:prstGeom>
              <a:solidFill>
                <a:srgbClr val="232F3E">
                  <a:alpha val="5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2418B4-C7B5-4F5B-B318-A5917B9097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84888" y="5075634"/>
                <a:ext cx="640081" cy="640080"/>
                <a:chOff x="11738104" y="3067017"/>
                <a:chExt cx="560418" cy="560417"/>
              </a:xfrm>
            </p:grpSpPr>
            <p:grpSp>
              <p:nvGrpSpPr>
                <p:cNvPr id="131" name="Graphic 194">
                  <a:extLst>
                    <a:ext uri="{FF2B5EF4-FFF2-40B4-BE49-F238E27FC236}">
                      <a16:creationId xmlns:a16="http://schemas.microsoft.com/office/drawing/2014/main" id="{C0B780B3-2306-42CD-8E2E-F5CF2D71BBEE}"/>
                    </a:ext>
                  </a:extLst>
                </p:cNvPr>
                <p:cNvGrpSpPr/>
                <p:nvPr/>
              </p:nvGrpSpPr>
              <p:grpSpPr>
                <a:xfrm>
                  <a:off x="11906957" y="3256020"/>
                  <a:ext cx="222713" cy="242691"/>
                  <a:chOff x="8395794" y="4567573"/>
                  <a:chExt cx="218854" cy="238486"/>
                </a:xfrm>
              </p:grpSpPr>
              <p:sp>
                <p:nvSpPr>
                  <p:cNvPr id="133" name="Freeform: Shape 732">
                    <a:extLst>
                      <a:ext uri="{FF2B5EF4-FFF2-40B4-BE49-F238E27FC236}">
                        <a16:creationId xmlns:a16="http://schemas.microsoft.com/office/drawing/2014/main" id="{E884E51E-99B5-44AE-AA30-75AFC7CFEBA7}"/>
                      </a:ext>
                    </a:extLst>
                  </p:cNvPr>
                  <p:cNvSpPr/>
                  <p:nvPr/>
                </p:nvSpPr>
                <p:spPr>
                  <a:xfrm>
                    <a:off x="8441174" y="4567573"/>
                    <a:ext cx="128738" cy="128738"/>
                  </a:xfrm>
                  <a:custGeom>
                    <a:avLst/>
                    <a:gdLst>
                      <a:gd name="connsiteX0" fmla="*/ 4828 w 128737"/>
                      <a:gd name="connsiteY0" fmla="*/ 64369 h 128737"/>
                      <a:gd name="connsiteX1" fmla="*/ 64369 w 128737"/>
                      <a:gd name="connsiteY1" fmla="*/ 4828 h 128737"/>
                      <a:gd name="connsiteX2" fmla="*/ 123910 w 128737"/>
                      <a:gd name="connsiteY2" fmla="*/ 64369 h 128737"/>
                      <a:gd name="connsiteX3" fmla="*/ 64369 w 128737"/>
                      <a:gd name="connsiteY3" fmla="*/ 123910 h 128737"/>
                      <a:gd name="connsiteX4" fmla="*/ 4828 w 128737"/>
                      <a:gd name="connsiteY4" fmla="*/ 64369 h 128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37" h="128737">
                        <a:moveTo>
                          <a:pt x="4828" y="64369"/>
                        </a:moveTo>
                        <a:cubicBezTo>
                          <a:pt x="4828" y="31541"/>
                          <a:pt x="31541" y="4828"/>
                          <a:pt x="64369" y="4828"/>
                        </a:cubicBezTo>
                        <a:cubicBezTo>
                          <a:pt x="97197" y="4828"/>
                          <a:pt x="123910" y="31541"/>
                          <a:pt x="123910" y="64369"/>
                        </a:cubicBezTo>
                        <a:cubicBezTo>
                          <a:pt x="123910" y="97197"/>
                          <a:pt x="97197" y="123910"/>
                          <a:pt x="64369" y="123910"/>
                        </a:cubicBezTo>
                        <a:cubicBezTo>
                          <a:pt x="31541" y="124232"/>
                          <a:pt x="4828" y="97519"/>
                          <a:pt x="4828" y="64369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34" name="Freeform: Shape 733">
                    <a:extLst>
                      <a:ext uri="{FF2B5EF4-FFF2-40B4-BE49-F238E27FC236}">
                        <a16:creationId xmlns:a16="http://schemas.microsoft.com/office/drawing/2014/main" id="{00355AED-720D-41D0-8EAA-350CA1789675}"/>
                      </a:ext>
                    </a:extLst>
                  </p:cNvPr>
                  <p:cNvSpPr/>
                  <p:nvPr/>
                </p:nvSpPr>
                <p:spPr>
                  <a:xfrm>
                    <a:off x="8395794" y="4690195"/>
                    <a:ext cx="218854" cy="115864"/>
                  </a:xfrm>
                  <a:custGeom>
                    <a:avLst/>
                    <a:gdLst>
                      <a:gd name="connsiteX0" fmla="*/ 4828 w 218854"/>
                      <a:gd name="connsiteY0" fmla="*/ 113611 h 115864"/>
                      <a:gd name="connsiteX1" fmla="*/ 214348 w 218854"/>
                      <a:gd name="connsiteY1" fmla="*/ 113611 h 115864"/>
                      <a:gd name="connsiteX2" fmla="*/ 163175 w 218854"/>
                      <a:gd name="connsiteY2" fmla="*/ 20276 h 115864"/>
                      <a:gd name="connsiteX3" fmla="*/ 109427 w 218854"/>
                      <a:gd name="connsiteY3" fmla="*/ 4828 h 115864"/>
                      <a:gd name="connsiteX4" fmla="*/ 4828 w 218854"/>
                      <a:gd name="connsiteY4" fmla="*/ 113611 h 115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8854" h="115864">
                        <a:moveTo>
                          <a:pt x="4828" y="113611"/>
                        </a:moveTo>
                        <a:lnTo>
                          <a:pt x="214348" y="113611"/>
                        </a:lnTo>
                        <a:cubicBezTo>
                          <a:pt x="214348" y="74024"/>
                          <a:pt x="193750" y="39265"/>
                          <a:pt x="163175" y="20276"/>
                        </a:cubicBezTo>
                        <a:cubicBezTo>
                          <a:pt x="147405" y="10621"/>
                          <a:pt x="129060" y="4828"/>
                          <a:pt x="109427" y="4828"/>
                        </a:cubicBezTo>
                        <a:cubicBezTo>
                          <a:pt x="51817" y="4828"/>
                          <a:pt x="4828" y="53748"/>
                          <a:pt x="4828" y="113611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sp>
              <p:nvSpPr>
                <p:cNvPr id="132" name="Freeform: Shape 731">
                  <a:extLst>
                    <a:ext uri="{FF2B5EF4-FFF2-40B4-BE49-F238E27FC236}">
                      <a16:creationId xmlns:a16="http://schemas.microsoft.com/office/drawing/2014/main" id="{BDBBB3A7-0DD0-4007-AD31-B70881E0AB5F}"/>
                    </a:ext>
                  </a:extLst>
                </p:cNvPr>
                <p:cNvSpPr/>
                <p:nvPr/>
              </p:nvSpPr>
              <p:spPr>
                <a:xfrm>
                  <a:off x="11738104" y="3067017"/>
                  <a:ext cx="560418" cy="560417"/>
                </a:xfrm>
                <a:custGeom>
                  <a:avLst/>
                  <a:gdLst>
                    <a:gd name="connsiteX0" fmla="*/ 280040 w 560418"/>
                    <a:gd name="connsiteY0" fmla="*/ 129268 h 560417"/>
                    <a:gd name="connsiteX1" fmla="*/ 129269 w 560418"/>
                    <a:gd name="connsiteY1" fmla="*/ 280039 h 560417"/>
                    <a:gd name="connsiteX2" fmla="*/ 280040 w 560418"/>
                    <a:gd name="connsiteY2" fmla="*/ 430811 h 560417"/>
                    <a:gd name="connsiteX3" fmla="*/ 430812 w 560418"/>
                    <a:gd name="connsiteY3" fmla="*/ 280039 h 560417"/>
                    <a:gd name="connsiteX4" fmla="*/ 280040 w 560418"/>
                    <a:gd name="connsiteY4" fmla="*/ 129268 h 560417"/>
                    <a:gd name="connsiteX5" fmla="*/ 271505 w 560418"/>
                    <a:gd name="connsiteY5" fmla="*/ 0 h 560417"/>
                    <a:gd name="connsiteX6" fmla="*/ 288910 w 560418"/>
                    <a:gd name="connsiteY6" fmla="*/ 1161 h 560417"/>
                    <a:gd name="connsiteX7" fmla="*/ 306315 w 560418"/>
                    <a:gd name="connsiteY7" fmla="*/ 2318 h 560417"/>
                    <a:gd name="connsiteX8" fmla="*/ 323717 w 560418"/>
                    <a:gd name="connsiteY8" fmla="*/ 3479 h 560417"/>
                    <a:gd name="connsiteX9" fmla="*/ 338801 w 560418"/>
                    <a:gd name="connsiteY9" fmla="*/ 89341 h 560417"/>
                    <a:gd name="connsiteX10" fmla="*/ 394496 w 560418"/>
                    <a:gd name="connsiteY10" fmla="*/ 117187 h 560417"/>
                    <a:gd name="connsiteX11" fmla="*/ 472233 w 560418"/>
                    <a:gd name="connsiteY11" fmla="*/ 77737 h 560417"/>
                    <a:gd name="connsiteX12" fmla="*/ 483838 w 560418"/>
                    <a:gd name="connsiteY12" fmla="*/ 90502 h 560417"/>
                    <a:gd name="connsiteX13" fmla="*/ 495439 w 560418"/>
                    <a:gd name="connsiteY13" fmla="*/ 103264 h 560417"/>
                    <a:gd name="connsiteX14" fmla="*/ 507044 w 560418"/>
                    <a:gd name="connsiteY14" fmla="*/ 116026 h 560417"/>
                    <a:gd name="connsiteX15" fmla="*/ 457149 w 560418"/>
                    <a:gd name="connsiteY15" fmla="*/ 187963 h 560417"/>
                    <a:gd name="connsiteX16" fmla="*/ 476877 w 560418"/>
                    <a:gd name="connsiteY16" fmla="*/ 245980 h 560417"/>
                    <a:gd name="connsiteX17" fmla="*/ 560418 w 560418"/>
                    <a:gd name="connsiteY17" fmla="*/ 272665 h 560417"/>
                    <a:gd name="connsiteX18" fmla="*/ 559257 w 560418"/>
                    <a:gd name="connsiteY18" fmla="*/ 290070 h 560417"/>
                    <a:gd name="connsiteX19" fmla="*/ 558096 w 560418"/>
                    <a:gd name="connsiteY19" fmla="*/ 307472 h 560417"/>
                    <a:gd name="connsiteX20" fmla="*/ 556935 w 560418"/>
                    <a:gd name="connsiteY20" fmla="*/ 324877 h 560417"/>
                    <a:gd name="connsiteX21" fmla="*/ 471076 w 560418"/>
                    <a:gd name="connsiteY21" fmla="*/ 339961 h 560417"/>
                    <a:gd name="connsiteX22" fmla="*/ 443227 w 560418"/>
                    <a:gd name="connsiteY22" fmla="*/ 394496 h 560417"/>
                    <a:gd name="connsiteX23" fmla="*/ 482677 w 560418"/>
                    <a:gd name="connsiteY23" fmla="*/ 472232 h 560417"/>
                    <a:gd name="connsiteX24" fmla="*/ 469915 w 560418"/>
                    <a:gd name="connsiteY24" fmla="*/ 483837 h 560417"/>
                    <a:gd name="connsiteX25" fmla="*/ 457149 w 560418"/>
                    <a:gd name="connsiteY25" fmla="*/ 495439 h 560417"/>
                    <a:gd name="connsiteX26" fmla="*/ 444387 w 560418"/>
                    <a:gd name="connsiteY26" fmla="*/ 507043 h 560417"/>
                    <a:gd name="connsiteX27" fmla="*/ 372451 w 560418"/>
                    <a:gd name="connsiteY27" fmla="*/ 457149 h 560417"/>
                    <a:gd name="connsiteX28" fmla="*/ 314438 w 560418"/>
                    <a:gd name="connsiteY28" fmla="*/ 476876 h 560417"/>
                    <a:gd name="connsiteX29" fmla="*/ 287749 w 560418"/>
                    <a:gd name="connsiteY29" fmla="*/ 560417 h 560417"/>
                    <a:gd name="connsiteX30" fmla="*/ 270344 w 560418"/>
                    <a:gd name="connsiteY30" fmla="*/ 559256 h 560417"/>
                    <a:gd name="connsiteX31" fmla="*/ 252942 w 560418"/>
                    <a:gd name="connsiteY31" fmla="*/ 558095 h 560417"/>
                    <a:gd name="connsiteX32" fmla="*/ 235536 w 560418"/>
                    <a:gd name="connsiteY32" fmla="*/ 556934 h 560417"/>
                    <a:gd name="connsiteX33" fmla="*/ 220453 w 560418"/>
                    <a:gd name="connsiteY33" fmla="*/ 471075 h 560417"/>
                    <a:gd name="connsiteX34" fmla="*/ 164761 w 560418"/>
                    <a:gd name="connsiteY34" fmla="*/ 443226 h 560417"/>
                    <a:gd name="connsiteX35" fmla="*/ 87020 w 560418"/>
                    <a:gd name="connsiteY35" fmla="*/ 482676 h 560417"/>
                    <a:gd name="connsiteX36" fmla="*/ 75419 w 560418"/>
                    <a:gd name="connsiteY36" fmla="*/ 469914 h 560417"/>
                    <a:gd name="connsiteX37" fmla="*/ 63814 w 560418"/>
                    <a:gd name="connsiteY37" fmla="*/ 457149 h 560417"/>
                    <a:gd name="connsiteX38" fmla="*/ 52213 w 560418"/>
                    <a:gd name="connsiteY38" fmla="*/ 444387 h 560417"/>
                    <a:gd name="connsiteX39" fmla="*/ 102104 w 560418"/>
                    <a:gd name="connsiteY39" fmla="*/ 372450 h 560417"/>
                    <a:gd name="connsiteX40" fmla="*/ 82381 w 560418"/>
                    <a:gd name="connsiteY40" fmla="*/ 313276 h 560417"/>
                    <a:gd name="connsiteX41" fmla="*/ 0 w 560418"/>
                    <a:gd name="connsiteY41" fmla="*/ 286588 h 560417"/>
                    <a:gd name="connsiteX42" fmla="*/ 1161 w 560418"/>
                    <a:gd name="connsiteY42" fmla="*/ 269186 h 560417"/>
                    <a:gd name="connsiteX43" fmla="*/ 2319 w 560418"/>
                    <a:gd name="connsiteY43" fmla="*/ 251780 h 560417"/>
                    <a:gd name="connsiteX44" fmla="*/ 3479 w 560418"/>
                    <a:gd name="connsiteY44" fmla="*/ 234375 h 560417"/>
                    <a:gd name="connsiteX45" fmla="*/ 88181 w 560418"/>
                    <a:gd name="connsiteY45" fmla="*/ 219291 h 560417"/>
                    <a:gd name="connsiteX46" fmla="*/ 116027 w 560418"/>
                    <a:gd name="connsiteY46" fmla="*/ 163599 h 560417"/>
                    <a:gd name="connsiteX47" fmla="*/ 76576 w 560418"/>
                    <a:gd name="connsiteY47" fmla="*/ 87020 h 560417"/>
                    <a:gd name="connsiteX48" fmla="*/ 89342 w 560418"/>
                    <a:gd name="connsiteY48" fmla="*/ 75418 h 560417"/>
                    <a:gd name="connsiteX49" fmla="*/ 102104 w 560418"/>
                    <a:gd name="connsiteY49" fmla="*/ 63814 h 560417"/>
                    <a:gd name="connsiteX50" fmla="*/ 114866 w 560418"/>
                    <a:gd name="connsiteY50" fmla="*/ 52212 h 560417"/>
                    <a:gd name="connsiteX51" fmla="*/ 185645 w 560418"/>
                    <a:gd name="connsiteY51" fmla="*/ 102103 h 560417"/>
                    <a:gd name="connsiteX52" fmla="*/ 244820 w 560418"/>
                    <a:gd name="connsiteY52" fmla="*/ 82380 h 560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60418" h="560417">
                      <a:moveTo>
                        <a:pt x="280040" y="129268"/>
                      </a:moveTo>
                      <a:cubicBezTo>
                        <a:pt x="196771" y="129268"/>
                        <a:pt x="129269" y="196770"/>
                        <a:pt x="129269" y="280039"/>
                      </a:cubicBezTo>
                      <a:cubicBezTo>
                        <a:pt x="129269" y="363309"/>
                        <a:pt x="196771" y="430811"/>
                        <a:pt x="280040" y="430811"/>
                      </a:cubicBezTo>
                      <a:cubicBezTo>
                        <a:pt x="363309" y="430811"/>
                        <a:pt x="430812" y="363309"/>
                        <a:pt x="430812" y="280039"/>
                      </a:cubicBezTo>
                      <a:cubicBezTo>
                        <a:pt x="430812" y="196770"/>
                        <a:pt x="363309" y="129268"/>
                        <a:pt x="280040" y="129268"/>
                      </a:cubicBezTo>
                      <a:close/>
                      <a:moveTo>
                        <a:pt x="271505" y="0"/>
                      </a:moveTo>
                      <a:lnTo>
                        <a:pt x="288910" y="1161"/>
                      </a:lnTo>
                      <a:lnTo>
                        <a:pt x="306315" y="2318"/>
                      </a:lnTo>
                      <a:lnTo>
                        <a:pt x="323717" y="3479"/>
                      </a:lnTo>
                      <a:lnTo>
                        <a:pt x="338801" y="89341"/>
                      </a:lnTo>
                      <a:cubicBezTo>
                        <a:pt x="358528" y="96303"/>
                        <a:pt x="377091" y="104425"/>
                        <a:pt x="394496" y="117187"/>
                      </a:cubicBezTo>
                      <a:lnTo>
                        <a:pt x="472233" y="77737"/>
                      </a:lnTo>
                      <a:lnTo>
                        <a:pt x="483838" y="90502"/>
                      </a:lnTo>
                      <a:lnTo>
                        <a:pt x="495439" y="103264"/>
                      </a:lnTo>
                      <a:lnTo>
                        <a:pt x="507044" y="116026"/>
                      </a:lnTo>
                      <a:lnTo>
                        <a:pt x="457149" y="187963"/>
                      </a:lnTo>
                      <a:cubicBezTo>
                        <a:pt x="466433" y="206529"/>
                        <a:pt x="473394" y="226253"/>
                        <a:pt x="476877" y="245980"/>
                      </a:cubicBezTo>
                      <a:lnTo>
                        <a:pt x="560418" y="272665"/>
                      </a:lnTo>
                      <a:lnTo>
                        <a:pt x="559257" y="290070"/>
                      </a:lnTo>
                      <a:lnTo>
                        <a:pt x="558096" y="307472"/>
                      </a:lnTo>
                      <a:lnTo>
                        <a:pt x="556935" y="324877"/>
                      </a:lnTo>
                      <a:lnTo>
                        <a:pt x="471076" y="339961"/>
                      </a:lnTo>
                      <a:cubicBezTo>
                        <a:pt x="464111" y="358527"/>
                        <a:pt x="454831" y="377090"/>
                        <a:pt x="443227" y="394496"/>
                      </a:cubicBezTo>
                      <a:lnTo>
                        <a:pt x="482677" y="472232"/>
                      </a:lnTo>
                      <a:lnTo>
                        <a:pt x="469915" y="483837"/>
                      </a:lnTo>
                      <a:lnTo>
                        <a:pt x="457149" y="495439"/>
                      </a:lnTo>
                      <a:lnTo>
                        <a:pt x="444387" y="507043"/>
                      </a:lnTo>
                      <a:lnTo>
                        <a:pt x="372451" y="457149"/>
                      </a:lnTo>
                      <a:cubicBezTo>
                        <a:pt x="353885" y="466432"/>
                        <a:pt x="334161" y="473393"/>
                        <a:pt x="314438" y="476876"/>
                      </a:cubicBezTo>
                      <a:lnTo>
                        <a:pt x="287749" y="560417"/>
                      </a:lnTo>
                      <a:lnTo>
                        <a:pt x="270344" y="559256"/>
                      </a:lnTo>
                      <a:lnTo>
                        <a:pt x="252942" y="558095"/>
                      </a:lnTo>
                      <a:lnTo>
                        <a:pt x="235536" y="556934"/>
                      </a:lnTo>
                      <a:lnTo>
                        <a:pt x="220453" y="471075"/>
                      </a:lnTo>
                      <a:cubicBezTo>
                        <a:pt x="200729" y="464110"/>
                        <a:pt x="182163" y="454831"/>
                        <a:pt x="164761" y="443226"/>
                      </a:cubicBezTo>
                      <a:lnTo>
                        <a:pt x="87020" y="482676"/>
                      </a:lnTo>
                      <a:lnTo>
                        <a:pt x="75419" y="469914"/>
                      </a:lnTo>
                      <a:lnTo>
                        <a:pt x="63814" y="457149"/>
                      </a:lnTo>
                      <a:lnTo>
                        <a:pt x="52213" y="444387"/>
                      </a:lnTo>
                      <a:lnTo>
                        <a:pt x="102104" y="372450"/>
                      </a:lnTo>
                      <a:cubicBezTo>
                        <a:pt x="92821" y="353884"/>
                        <a:pt x="85860" y="333000"/>
                        <a:pt x="82381" y="313276"/>
                      </a:cubicBezTo>
                      <a:lnTo>
                        <a:pt x="0" y="286588"/>
                      </a:lnTo>
                      <a:lnTo>
                        <a:pt x="1161" y="269186"/>
                      </a:lnTo>
                      <a:lnTo>
                        <a:pt x="2319" y="251780"/>
                      </a:lnTo>
                      <a:lnTo>
                        <a:pt x="3479" y="234375"/>
                      </a:lnTo>
                      <a:lnTo>
                        <a:pt x="88181" y="219291"/>
                      </a:lnTo>
                      <a:cubicBezTo>
                        <a:pt x="93982" y="199568"/>
                        <a:pt x="103265" y="181001"/>
                        <a:pt x="116027" y="163599"/>
                      </a:cubicBezTo>
                      <a:lnTo>
                        <a:pt x="76576" y="87020"/>
                      </a:lnTo>
                      <a:lnTo>
                        <a:pt x="89342" y="75418"/>
                      </a:lnTo>
                      <a:lnTo>
                        <a:pt x="102104" y="63814"/>
                      </a:lnTo>
                      <a:lnTo>
                        <a:pt x="114866" y="52212"/>
                      </a:lnTo>
                      <a:lnTo>
                        <a:pt x="185645" y="102103"/>
                      </a:lnTo>
                      <a:cubicBezTo>
                        <a:pt x="204208" y="92820"/>
                        <a:pt x="223935" y="85859"/>
                        <a:pt x="244820" y="82380"/>
                      </a:cubicBezTo>
                      <a:close/>
                    </a:path>
                  </a:pathLst>
                </a:custGeom>
                <a:solidFill>
                  <a:srgbClr val="0A0D12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wrap="square" rtlCol="0" anchor="ctr">
                  <a:noAutofit/>
                </a:bodyPr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31E4DE0-BBB3-4BD6-9324-D459F39057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059535" y="5075634"/>
                <a:ext cx="623471" cy="640080"/>
                <a:chOff x="11775652" y="4756665"/>
                <a:chExt cx="483729" cy="496615"/>
              </a:xfrm>
            </p:grpSpPr>
            <p:grpSp>
              <p:nvGrpSpPr>
                <p:cNvPr id="119" name="Graphic 268">
                  <a:extLst>
                    <a:ext uri="{FF2B5EF4-FFF2-40B4-BE49-F238E27FC236}">
                      <a16:creationId xmlns:a16="http://schemas.microsoft.com/office/drawing/2014/main" id="{451AFF99-0A20-420D-9ADC-D462E51DDE73}"/>
                    </a:ext>
                  </a:extLst>
                </p:cNvPr>
                <p:cNvGrpSpPr/>
                <p:nvPr/>
              </p:nvGrpSpPr>
              <p:grpSpPr>
                <a:xfrm>
                  <a:off x="11775652" y="4756665"/>
                  <a:ext cx="483729" cy="496615"/>
                  <a:chOff x="4562059" y="6255271"/>
                  <a:chExt cx="483729" cy="496616"/>
                </a:xfrm>
              </p:grpSpPr>
              <p:sp>
                <p:nvSpPr>
                  <p:cNvPr id="123" name="Freeform: Shape 722">
                    <a:extLst>
                      <a:ext uri="{FF2B5EF4-FFF2-40B4-BE49-F238E27FC236}">
                        <a16:creationId xmlns:a16="http://schemas.microsoft.com/office/drawing/2014/main" id="{31F3C6EC-EF7D-499C-AC27-BC7BAAF18A2E}"/>
                      </a:ext>
                    </a:extLst>
                  </p:cNvPr>
                  <p:cNvSpPr/>
                  <p:nvPr/>
                </p:nvSpPr>
                <p:spPr>
                  <a:xfrm>
                    <a:off x="4566562" y="6542841"/>
                    <a:ext cx="80461" cy="138393"/>
                  </a:xfrm>
                  <a:custGeom>
                    <a:avLst/>
                    <a:gdLst>
                      <a:gd name="connsiteX0" fmla="*/ 1617 w 80461"/>
                      <a:gd name="connsiteY0" fmla="*/ 1617 h 138393"/>
                      <a:gd name="connsiteX1" fmla="*/ 79825 w 80461"/>
                      <a:gd name="connsiteY1" fmla="*/ 139367 h 138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80461" h="138393">
                        <a:moveTo>
                          <a:pt x="1617" y="1617"/>
                        </a:moveTo>
                        <a:cubicBezTo>
                          <a:pt x="9342" y="45066"/>
                          <a:pt x="29296" y="99458"/>
                          <a:pt x="79825" y="139367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4" name="Freeform: Shape 723">
                    <a:extLst>
                      <a:ext uri="{FF2B5EF4-FFF2-40B4-BE49-F238E27FC236}">
                        <a16:creationId xmlns:a16="http://schemas.microsoft.com/office/drawing/2014/main" id="{FA95679F-5203-4158-8931-7690EF47A800}"/>
                      </a:ext>
                    </a:extLst>
                  </p:cNvPr>
                  <p:cNvSpPr/>
                  <p:nvPr/>
                </p:nvSpPr>
                <p:spPr>
                  <a:xfrm>
                    <a:off x="4562059" y="6283113"/>
                    <a:ext cx="131956" cy="231728"/>
                  </a:xfrm>
                  <a:custGeom>
                    <a:avLst/>
                    <a:gdLst>
                      <a:gd name="connsiteX0" fmla="*/ 132926 w 131956"/>
                      <a:gd name="connsiteY0" fmla="*/ 1617 h 231728"/>
                      <a:gd name="connsiteX1" fmla="*/ 121340 w 131956"/>
                      <a:gd name="connsiteY1" fmla="*/ 8054 h 231728"/>
                      <a:gd name="connsiteX2" fmla="*/ 2579 w 131956"/>
                      <a:gd name="connsiteY2" fmla="*/ 191506 h 231728"/>
                      <a:gd name="connsiteX3" fmla="*/ 2258 w 131956"/>
                      <a:gd name="connsiteY3" fmla="*/ 230127 h 23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1956" h="231728">
                        <a:moveTo>
                          <a:pt x="132926" y="1617"/>
                        </a:moveTo>
                        <a:cubicBezTo>
                          <a:pt x="129064" y="3548"/>
                          <a:pt x="125202" y="5801"/>
                          <a:pt x="121340" y="8054"/>
                        </a:cubicBezTo>
                        <a:cubicBezTo>
                          <a:pt x="70810" y="37342"/>
                          <a:pt x="11591" y="102998"/>
                          <a:pt x="2579" y="191506"/>
                        </a:cubicBezTo>
                        <a:cubicBezTo>
                          <a:pt x="2579" y="191506"/>
                          <a:pt x="648" y="206954"/>
                          <a:pt x="2258" y="230127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5" name="Freeform: Shape 724">
                    <a:extLst>
                      <a:ext uri="{FF2B5EF4-FFF2-40B4-BE49-F238E27FC236}">
                        <a16:creationId xmlns:a16="http://schemas.microsoft.com/office/drawing/2014/main" id="{7FB28225-E6BA-4C14-BF6A-D27519E2B172}"/>
                      </a:ext>
                    </a:extLst>
                  </p:cNvPr>
                  <p:cNvSpPr/>
                  <p:nvPr/>
                </p:nvSpPr>
                <p:spPr>
                  <a:xfrm>
                    <a:off x="4721369" y="6255271"/>
                    <a:ext cx="280005" cy="106209"/>
                  </a:xfrm>
                  <a:custGeom>
                    <a:avLst/>
                    <a:gdLst>
                      <a:gd name="connsiteX0" fmla="*/ 281300 w 280004"/>
                      <a:gd name="connsiteY0" fmla="*/ 105737 h 106208"/>
                      <a:gd name="connsiteX1" fmla="*/ 1617 w 280004"/>
                      <a:gd name="connsiteY1" fmla="*/ 16908 h 10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80004" h="106208">
                        <a:moveTo>
                          <a:pt x="281300" y="105737"/>
                        </a:moveTo>
                        <a:cubicBezTo>
                          <a:pt x="240104" y="41368"/>
                          <a:pt x="127137" y="-30404"/>
                          <a:pt x="1617" y="16908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6" name="Freeform: Shape 725">
                    <a:extLst>
                      <a:ext uri="{FF2B5EF4-FFF2-40B4-BE49-F238E27FC236}">
                        <a16:creationId xmlns:a16="http://schemas.microsoft.com/office/drawing/2014/main" id="{6ED09F31-CB29-4FCC-8507-5A495E865059}"/>
                      </a:ext>
                    </a:extLst>
                  </p:cNvPr>
                  <p:cNvSpPr/>
                  <p:nvPr/>
                </p:nvSpPr>
                <p:spPr>
                  <a:xfrm>
                    <a:off x="4966139" y="6325122"/>
                    <a:ext cx="45058" cy="41840"/>
                  </a:xfrm>
                  <a:custGeom>
                    <a:avLst/>
                    <a:gdLst>
                      <a:gd name="connsiteX0" fmla="*/ 45541 w 45058"/>
                      <a:gd name="connsiteY0" fmla="*/ 3379 h 41839"/>
                      <a:gd name="connsiteX1" fmla="*/ 39104 w 45058"/>
                      <a:gd name="connsiteY1" fmla="*/ 2414 h 41839"/>
                      <a:gd name="connsiteX2" fmla="*/ 34598 w 45058"/>
                      <a:gd name="connsiteY2" fmla="*/ 33955 h 41839"/>
                      <a:gd name="connsiteX3" fmla="*/ 3701 w 45058"/>
                      <a:gd name="connsiteY3" fmla="*/ 27196 h 41839"/>
                      <a:gd name="connsiteX4" fmla="*/ 2414 w 45058"/>
                      <a:gd name="connsiteY4" fmla="*/ 33311 h 41839"/>
                      <a:gd name="connsiteX5" fmla="*/ 40070 w 45058"/>
                      <a:gd name="connsiteY5" fmla="*/ 41679 h 41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5058" h="41839">
                        <a:moveTo>
                          <a:pt x="45541" y="3379"/>
                        </a:moveTo>
                        <a:lnTo>
                          <a:pt x="39104" y="2414"/>
                        </a:lnTo>
                        <a:lnTo>
                          <a:pt x="34598" y="33955"/>
                        </a:lnTo>
                        <a:lnTo>
                          <a:pt x="3701" y="27196"/>
                        </a:lnTo>
                        <a:lnTo>
                          <a:pt x="2414" y="33311"/>
                        </a:lnTo>
                        <a:lnTo>
                          <a:pt x="40070" y="416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8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7" name="Freeform: Shape 726">
                    <a:extLst>
                      <a:ext uri="{FF2B5EF4-FFF2-40B4-BE49-F238E27FC236}">
                        <a16:creationId xmlns:a16="http://schemas.microsoft.com/office/drawing/2014/main" id="{6CD472C4-BAAD-43F0-8500-DEB213870710}"/>
                      </a:ext>
                    </a:extLst>
                  </p:cNvPr>
                  <p:cNvSpPr/>
                  <p:nvPr/>
                </p:nvSpPr>
                <p:spPr>
                  <a:xfrm>
                    <a:off x="5032914" y="6426655"/>
                    <a:ext cx="12874" cy="86898"/>
                  </a:xfrm>
                  <a:custGeom>
                    <a:avLst/>
                    <a:gdLst>
                      <a:gd name="connsiteX0" fmla="*/ 12238 w 12873"/>
                      <a:gd name="connsiteY0" fmla="*/ 86584 h 86898"/>
                      <a:gd name="connsiteX1" fmla="*/ 1617 w 12873"/>
                      <a:gd name="connsiteY1" fmla="*/ 1617 h 86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873" h="86898">
                        <a:moveTo>
                          <a:pt x="12238" y="86584"/>
                        </a:moveTo>
                        <a:cubicBezTo>
                          <a:pt x="13847" y="60193"/>
                          <a:pt x="10629" y="31549"/>
                          <a:pt x="1617" y="1617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8" name="Freeform: Shape 727">
                    <a:extLst>
                      <a:ext uri="{FF2B5EF4-FFF2-40B4-BE49-F238E27FC236}">
                        <a16:creationId xmlns:a16="http://schemas.microsoft.com/office/drawing/2014/main" id="{4CBA45F6-C377-4407-89C8-5FEDAA60CE5D}"/>
                      </a:ext>
                    </a:extLst>
                  </p:cNvPr>
                  <p:cNvSpPr/>
                  <p:nvPr/>
                </p:nvSpPr>
                <p:spPr>
                  <a:xfrm>
                    <a:off x="5025190" y="6531255"/>
                    <a:ext cx="19311" cy="61150"/>
                  </a:xfrm>
                  <a:custGeom>
                    <a:avLst/>
                    <a:gdLst>
                      <a:gd name="connsiteX0" fmla="*/ 1617 w 19310"/>
                      <a:gd name="connsiteY0" fmla="*/ 60193 h 61150"/>
                      <a:gd name="connsiteX1" fmla="*/ 18353 w 19310"/>
                      <a:gd name="connsiteY1" fmla="*/ 1617 h 61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9310" h="61150">
                        <a:moveTo>
                          <a:pt x="1617" y="60193"/>
                        </a:moveTo>
                        <a:cubicBezTo>
                          <a:pt x="9342" y="42170"/>
                          <a:pt x="15135" y="22537"/>
                          <a:pt x="18353" y="1617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9" name="Freeform: Shape 728">
                    <a:extLst>
                      <a:ext uri="{FF2B5EF4-FFF2-40B4-BE49-F238E27FC236}">
                        <a16:creationId xmlns:a16="http://schemas.microsoft.com/office/drawing/2014/main" id="{0F2CF7D0-5493-47B4-B555-D9126AB29280}"/>
                      </a:ext>
                    </a:extLst>
                  </p:cNvPr>
                  <p:cNvSpPr/>
                  <p:nvPr/>
                </p:nvSpPr>
                <p:spPr>
                  <a:xfrm>
                    <a:off x="4701736" y="6612038"/>
                    <a:ext cx="315408" cy="128738"/>
                  </a:xfrm>
                  <a:custGeom>
                    <a:avLst/>
                    <a:gdLst>
                      <a:gd name="connsiteX0" fmla="*/ 1617 w 315407"/>
                      <a:gd name="connsiteY0" fmla="*/ 106539 h 128737"/>
                      <a:gd name="connsiteX1" fmla="*/ 224012 w 315407"/>
                      <a:gd name="connsiteY1" fmla="*/ 95274 h 128737"/>
                      <a:gd name="connsiteX2" fmla="*/ 314450 w 315407"/>
                      <a:gd name="connsiteY2" fmla="*/ 1617 h 128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15407" h="128737">
                        <a:moveTo>
                          <a:pt x="1617" y="106539"/>
                        </a:moveTo>
                        <a:cubicBezTo>
                          <a:pt x="62768" y="135183"/>
                          <a:pt x="141941" y="142585"/>
                          <a:pt x="224012" y="95274"/>
                        </a:cubicBezTo>
                        <a:cubicBezTo>
                          <a:pt x="255553" y="76929"/>
                          <a:pt x="290312" y="44744"/>
                          <a:pt x="314450" y="1617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30" name="Freeform: Shape 729">
                    <a:extLst>
                      <a:ext uri="{FF2B5EF4-FFF2-40B4-BE49-F238E27FC236}">
                        <a16:creationId xmlns:a16="http://schemas.microsoft.com/office/drawing/2014/main" id="{2C301C8A-3E49-4073-8AB6-CB3374EA33A5}"/>
                      </a:ext>
                    </a:extLst>
                  </p:cNvPr>
                  <p:cNvSpPr/>
                  <p:nvPr/>
                </p:nvSpPr>
                <p:spPr>
                  <a:xfrm>
                    <a:off x="4694503" y="6700392"/>
                    <a:ext cx="41840" cy="51495"/>
                  </a:xfrm>
                  <a:custGeom>
                    <a:avLst/>
                    <a:gdLst>
                      <a:gd name="connsiteX0" fmla="*/ 17541 w 41839"/>
                      <a:gd name="connsiteY0" fmla="*/ 50691 h 51495"/>
                      <a:gd name="connsiteX1" fmla="*/ 23656 w 41839"/>
                      <a:gd name="connsiteY1" fmla="*/ 48116 h 51495"/>
                      <a:gd name="connsiteX2" fmla="*/ 11104 w 41839"/>
                      <a:gd name="connsiteY2" fmla="*/ 18828 h 51495"/>
                      <a:gd name="connsiteX3" fmla="*/ 41035 w 41839"/>
                      <a:gd name="connsiteY3" fmla="*/ 8529 h 51495"/>
                      <a:gd name="connsiteX4" fmla="*/ 39104 w 41839"/>
                      <a:gd name="connsiteY4" fmla="*/ 2414 h 51495"/>
                      <a:gd name="connsiteX5" fmla="*/ 2414 w 41839"/>
                      <a:gd name="connsiteY5" fmla="*/ 14966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1839" h="51495">
                        <a:moveTo>
                          <a:pt x="17541" y="50691"/>
                        </a:moveTo>
                        <a:lnTo>
                          <a:pt x="23656" y="48116"/>
                        </a:lnTo>
                        <a:lnTo>
                          <a:pt x="11104" y="18828"/>
                        </a:lnTo>
                        <a:lnTo>
                          <a:pt x="41035" y="8529"/>
                        </a:lnTo>
                        <a:lnTo>
                          <a:pt x="39104" y="2414"/>
                        </a:lnTo>
                        <a:lnTo>
                          <a:pt x="2414" y="1496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5875" cap="flat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120" name="Graphic 244">
                  <a:extLst>
                    <a:ext uri="{FF2B5EF4-FFF2-40B4-BE49-F238E27FC236}">
                      <a16:creationId xmlns:a16="http://schemas.microsoft.com/office/drawing/2014/main" id="{A6CFEBEF-C4A7-4829-96EF-30F51CC1939D}"/>
                    </a:ext>
                  </a:extLst>
                </p:cNvPr>
                <p:cNvGrpSpPr/>
                <p:nvPr/>
              </p:nvGrpSpPr>
              <p:grpSpPr>
                <a:xfrm>
                  <a:off x="11885192" y="4863122"/>
                  <a:ext cx="274189" cy="274189"/>
                  <a:chOff x="7761796" y="567771"/>
                  <a:chExt cx="164141" cy="164141"/>
                </a:xfrm>
              </p:grpSpPr>
              <p:sp>
                <p:nvSpPr>
                  <p:cNvPr id="121" name="Freeform: Shape 720">
                    <a:extLst>
                      <a:ext uri="{FF2B5EF4-FFF2-40B4-BE49-F238E27FC236}">
                        <a16:creationId xmlns:a16="http://schemas.microsoft.com/office/drawing/2014/main" id="{8F7BF8BE-B5BA-4971-A1C3-643484ED104C}"/>
                      </a:ext>
                    </a:extLst>
                  </p:cNvPr>
                  <p:cNvSpPr/>
                  <p:nvPr/>
                </p:nvSpPr>
                <p:spPr>
                  <a:xfrm>
                    <a:off x="7761796" y="567771"/>
                    <a:ext cx="164141" cy="164141"/>
                  </a:xfrm>
                  <a:custGeom>
                    <a:avLst/>
                    <a:gdLst>
                      <a:gd name="connsiteX0" fmla="*/ 19311 w 164140"/>
                      <a:gd name="connsiteY0" fmla="*/ 128094 h 164140"/>
                      <a:gd name="connsiteX1" fmla="*/ 22529 w 164140"/>
                      <a:gd name="connsiteY1" fmla="*/ 131634 h 164140"/>
                      <a:gd name="connsiteX2" fmla="*/ 25748 w 164140"/>
                      <a:gd name="connsiteY2" fmla="*/ 135175 h 164140"/>
                      <a:gd name="connsiteX3" fmla="*/ 28966 w 164140"/>
                      <a:gd name="connsiteY3" fmla="*/ 138715 h 164140"/>
                      <a:gd name="connsiteX4" fmla="*/ 50530 w 164140"/>
                      <a:gd name="connsiteY4" fmla="*/ 127772 h 164140"/>
                      <a:gd name="connsiteX5" fmla="*/ 65978 w 164140"/>
                      <a:gd name="connsiteY5" fmla="*/ 135497 h 164140"/>
                      <a:gd name="connsiteX6" fmla="*/ 70162 w 164140"/>
                      <a:gd name="connsiteY6" fmla="*/ 159313 h 164140"/>
                      <a:gd name="connsiteX7" fmla="*/ 74990 w 164140"/>
                      <a:gd name="connsiteY7" fmla="*/ 159635 h 164140"/>
                      <a:gd name="connsiteX8" fmla="*/ 79817 w 164140"/>
                      <a:gd name="connsiteY8" fmla="*/ 159957 h 164140"/>
                      <a:gd name="connsiteX9" fmla="*/ 84645 w 164140"/>
                      <a:gd name="connsiteY9" fmla="*/ 160279 h 164140"/>
                      <a:gd name="connsiteX10" fmla="*/ 92048 w 164140"/>
                      <a:gd name="connsiteY10" fmla="*/ 137106 h 164140"/>
                      <a:gd name="connsiteX11" fmla="*/ 108140 w 164140"/>
                      <a:gd name="connsiteY11" fmla="*/ 131634 h 164140"/>
                      <a:gd name="connsiteX12" fmla="*/ 128094 w 164140"/>
                      <a:gd name="connsiteY12" fmla="*/ 145474 h 164140"/>
                      <a:gd name="connsiteX13" fmla="*/ 131634 w 164140"/>
                      <a:gd name="connsiteY13" fmla="*/ 142255 h 164140"/>
                      <a:gd name="connsiteX14" fmla="*/ 135175 w 164140"/>
                      <a:gd name="connsiteY14" fmla="*/ 139037 h 164140"/>
                      <a:gd name="connsiteX15" fmla="*/ 138715 w 164140"/>
                      <a:gd name="connsiteY15" fmla="*/ 135818 h 164140"/>
                      <a:gd name="connsiteX16" fmla="*/ 127772 w 164140"/>
                      <a:gd name="connsiteY16" fmla="*/ 114255 h 164140"/>
                      <a:gd name="connsiteX17" fmla="*/ 135497 w 164140"/>
                      <a:gd name="connsiteY17" fmla="*/ 99128 h 164140"/>
                      <a:gd name="connsiteX18" fmla="*/ 159313 w 164140"/>
                      <a:gd name="connsiteY18" fmla="*/ 94944 h 164140"/>
                      <a:gd name="connsiteX19" fmla="*/ 159635 w 164140"/>
                      <a:gd name="connsiteY19" fmla="*/ 90116 h 164140"/>
                      <a:gd name="connsiteX20" fmla="*/ 159957 w 164140"/>
                      <a:gd name="connsiteY20" fmla="*/ 85289 h 164140"/>
                      <a:gd name="connsiteX21" fmla="*/ 160279 w 164140"/>
                      <a:gd name="connsiteY21" fmla="*/ 80461 h 164140"/>
                      <a:gd name="connsiteX22" fmla="*/ 137106 w 164140"/>
                      <a:gd name="connsiteY22" fmla="*/ 73059 h 164140"/>
                      <a:gd name="connsiteX23" fmla="*/ 131634 w 164140"/>
                      <a:gd name="connsiteY23" fmla="*/ 56966 h 164140"/>
                      <a:gd name="connsiteX24" fmla="*/ 145474 w 164140"/>
                      <a:gd name="connsiteY24" fmla="*/ 37012 h 164140"/>
                      <a:gd name="connsiteX25" fmla="*/ 142255 w 164140"/>
                      <a:gd name="connsiteY25" fmla="*/ 33472 h 164140"/>
                      <a:gd name="connsiteX26" fmla="*/ 139037 w 164140"/>
                      <a:gd name="connsiteY26" fmla="*/ 29932 h 164140"/>
                      <a:gd name="connsiteX27" fmla="*/ 135818 w 164140"/>
                      <a:gd name="connsiteY27" fmla="*/ 26391 h 164140"/>
                      <a:gd name="connsiteX28" fmla="*/ 114255 w 164140"/>
                      <a:gd name="connsiteY28" fmla="*/ 37334 h 164140"/>
                      <a:gd name="connsiteX29" fmla="*/ 98806 w 164140"/>
                      <a:gd name="connsiteY29" fmla="*/ 29610 h 164140"/>
                      <a:gd name="connsiteX30" fmla="*/ 94622 w 164140"/>
                      <a:gd name="connsiteY30" fmla="*/ 5793 h 164140"/>
                      <a:gd name="connsiteX31" fmla="*/ 89795 w 164140"/>
                      <a:gd name="connsiteY31" fmla="*/ 5471 h 164140"/>
                      <a:gd name="connsiteX32" fmla="*/ 84967 w 164140"/>
                      <a:gd name="connsiteY32" fmla="*/ 5150 h 164140"/>
                      <a:gd name="connsiteX33" fmla="*/ 80139 w 164140"/>
                      <a:gd name="connsiteY33" fmla="*/ 4828 h 164140"/>
                      <a:gd name="connsiteX34" fmla="*/ 72737 w 164140"/>
                      <a:gd name="connsiteY34" fmla="*/ 27679 h 164140"/>
                      <a:gd name="connsiteX35" fmla="*/ 56323 w 164140"/>
                      <a:gd name="connsiteY35" fmla="*/ 33150 h 164140"/>
                      <a:gd name="connsiteX36" fmla="*/ 36690 w 164140"/>
                      <a:gd name="connsiteY36" fmla="*/ 19311 h 164140"/>
                      <a:gd name="connsiteX37" fmla="*/ 33150 w 164140"/>
                      <a:gd name="connsiteY37" fmla="*/ 22529 h 164140"/>
                      <a:gd name="connsiteX38" fmla="*/ 29610 w 164140"/>
                      <a:gd name="connsiteY38" fmla="*/ 25748 h 164140"/>
                      <a:gd name="connsiteX39" fmla="*/ 26069 w 164140"/>
                      <a:gd name="connsiteY39" fmla="*/ 28966 h 164140"/>
                      <a:gd name="connsiteX40" fmla="*/ 37012 w 164140"/>
                      <a:gd name="connsiteY40" fmla="*/ 50208 h 164140"/>
                      <a:gd name="connsiteX41" fmla="*/ 29288 w 164140"/>
                      <a:gd name="connsiteY41" fmla="*/ 65656 h 164140"/>
                      <a:gd name="connsiteX42" fmla="*/ 5793 w 164140"/>
                      <a:gd name="connsiteY42" fmla="*/ 69840 h 164140"/>
                      <a:gd name="connsiteX43" fmla="*/ 5471 w 164140"/>
                      <a:gd name="connsiteY43" fmla="*/ 74668 h 164140"/>
                      <a:gd name="connsiteX44" fmla="*/ 5150 w 164140"/>
                      <a:gd name="connsiteY44" fmla="*/ 79496 h 164140"/>
                      <a:gd name="connsiteX45" fmla="*/ 4828 w 164140"/>
                      <a:gd name="connsiteY45" fmla="*/ 84323 h 164140"/>
                      <a:gd name="connsiteX46" fmla="*/ 27679 w 164140"/>
                      <a:gd name="connsiteY46" fmla="*/ 91726 h 164140"/>
                      <a:gd name="connsiteX47" fmla="*/ 33150 w 164140"/>
                      <a:gd name="connsiteY47" fmla="*/ 108140 h 164140"/>
                      <a:gd name="connsiteX48" fmla="*/ 19311 w 164140"/>
                      <a:gd name="connsiteY48" fmla="*/ 128094 h 164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64140" h="164140">
                        <a:moveTo>
                          <a:pt x="19311" y="128094"/>
                        </a:moveTo>
                        <a:lnTo>
                          <a:pt x="22529" y="131634"/>
                        </a:lnTo>
                        <a:lnTo>
                          <a:pt x="25748" y="135175"/>
                        </a:lnTo>
                        <a:lnTo>
                          <a:pt x="28966" y="138715"/>
                        </a:lnTo>
                        <a:lnTo>
                          <a:pt x="50530" y="127772"/>
                        </a:lnTo>
                        <a:cubicBezTo>
                          <a:pt x="55357" y="130991"/>
                          <a:pt x="60507" y="133565"/>
                          <a:pt x="65978" y="135497"/>
                        </a:cubicBezTo>
                        <a:lnTo>
                          <a:pt x="70162" y="159313"/>
                        </a:lnTo>
                        <a:lnTo>
                          <a:pt x="74990" y="159635"/>
                        </a:lnTo>
                        <a:lnTo>
                          <a:pt x="79817" y="159957"/>
                        </a:lnTo>
                        <a:lnTo>
                          <a:pt x="84645" y="160279"/>
                        </a:lnTo>
                        <a:lnTo>
                          <a:pt x="92048" y="137106"/>
                        </a:lnTo>
                        <a:cubicBezTo>
                          <a:pt x="97519" y="136140"/>
                          <a:pt x="102990" y="134209"/>
                          <a:pt x="108140" y="131634"/>
                        </a:cubicBezTo>
                        <a:lnTo>
                          <a:pt x="128094" y="145474"/>
                        </a:lnTo>
                        <a:lnTo>
                          <a:pt x="131634" y="142255"/>
                        </a:lnTo>
                        <a:lnTo>
                          <a:pt x="135175" y="139037"/>
                        </a:lnTo>
                        <a:lnTo>
                          <a:pt x="138715" y="135818"/>
                        </a:lnTo>
                        <a:lnTo>
                          <a:pt x="127772" y="114255"/>
                        </a:lnTo>
                        <a:cubicBezTo>
                          <a:pt x="130991" y="109427"/>
                          <a:pt x="133565" y="104278"/>
                          <a:pt x="135497" y="99128"/>
                        </a:cubicBezTo>
                        <a:lnTo>
                          <a:pt x="159313" y="94944"/>
                        </a:lnTo>
                        <a:lnTo>
                          <a:pt x="159635" y="90116"/>
                        </a:lnTo>
                        <a:lnTo>
                          <a:pt x="159957" y="85289"/>
                        </a:lnTo>
                        <a:lnTo>
                          <a:pt x="160279" y="80461"/>
                        </a:lnTo>
                        <a:lnTo>
                          <a:pt x="137106" y="73059"/>
                        </a:lnTo>
                        <a:cubicBezTo>
                          <a:pt x="136140" y="67587"/>
                          <a:pt x="134209" y="62116"/>
                          <a:pt x="131634" y="56966"/>
                        </a:cubicBezTo>
                        <a:lnTo>
                          <a:pt x="145474" y="37012"/>
                        </a:lnTo>
                        <a:lnTo>
                          <a:pt x="142255" y="33472"/>
                        </a:lnTo>
                        <a:lnTo>
                          <a:pt x="139037" y="29932"/>
                        </a:lnTo>
                        <a:lnTo>
                          <a:pt x="135818" y="26391"/>
                        </a:lnTo>
                        <a:lnTo>
                          <a:pt x="114255" y="37334"/>
                        </a:lnTo>
                        <a:cubicBezTo>
                          <a:pt x="109427" y="33794"/>
                          <a:pt x="104278" y="31541"/>
                          <a:pt x="98806" y="29610"/>
                        </a:cubicBezTo>
                        <a:lnTo>
                          <a:pt x="94622" y="5793"/>
                        </a:lnTo>
                        <a:lnTo>
                          <a:pt x="89795" y="5471"/>
                        </a:lnTo>
                        <a:lnTo>
                          <a:pt x="84967" y="5150"/>
                        </a:lnTo>
                        <a:lnTo>
                          <a:pt x="80139" y="4828"/>
                        </a:lnTo>
                        <a:lnTo>
                          <a:pt x="72737" y="27679"/>
                        </a:lnTo>
                        <a:cubicBezTo>
                          <a:pt x="66944" y="28644"/>
                          <a:pt x="61472" y="30575"/>
                          <a:pt x="56323" y="33150"/>
                        </a:cubicBezTo>
                        <a:lnTo>
                          <a:pt x="36690" y="19311"/>
                        </a:lnTo>
                        <a:lnTo>
                          <a:pt x="33150" y="22529"/>
                        </a:lnTo>
                        <a:lnTo>
                          <a:pt x="29610" y="25748"/>
                        </a:lnTo>
                        <a:lnTo>
                          <a:pt x="26069" y="28966"/>
                        </a:lnTo>
                        <a:lnTo>
                          <a:pt x="37012" y="50208"/>
                        </a:lnTo>
                        <a:cubicBezTo>
                          <a:pt x="33472" y="55035"/>
                          <a:pt x="30897" y="60185"/>
                          <a:pt x="29288" y="65656"/>
                        </a:cubicBezTo>
                        <a:lnTo>
                          <a:pt x="5793" y="69840"/>
                        </a:lnTo>
                        <a:lnTo>
                          <a:pt x="5471" y="74668"/>
                        </a:lnTo>
                        <a:lnTo>
                          <a:pt x="5150" y="79496"/>
                        </a:lnTo>
                        <a:lnTo>
                          <a:pt x="4828" y="84323"/>
                        </a:lnTo>
                        <a:lnTo>
                          <a:pt x="27679" y="91726"/>
                        </a:lnTo>
                        <a:cubicBezTo>
                          <a:pt x="28644" y="97197"/>
                          <a:pt x="30575" y="102990"/>
                          <a:pt x="33150" y="108140"/>
                        </a:cubicBezTo>
                        <a:lnTo>
                          <a:pt x="19311" y="128094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22" name="Freeform: Shape 721">
                    <a:extLst>
                      <a:ext uri="{FF2B5EF4-FFF2-40B4-BE49-F238E27FC236}">
                        <a16:creationId xmlns:a16="http://schemas.microsoft.com/office/drawing/2014/main" id="{B2FEACCE-30C5-451C-88ED-7DB89F95B25A}"/>
                      </a:ext>
                    </a:extLst>
                  </p:cNvPr>
                  <p:cNvSpPr/>
                  <p:nvPr/>
                </p:nvSpPr>
                <p:spPr>
                  <a:xfrm>
                    <a:off x="7808463" y="614438"/>
                    <a:ext cx="70806" cy="70806"/>
                  </a:xfrm>
                  <a:custGeom>
                    <a:avLst/>
                    <a:gdLst>
                      <a:gd name="connsiteX0" fmla="*/ 66622 w 70805"/>
                      <a:gd name="connsiteY0" fmla="*/ 35725 h 70805"/>
                      <a:gd name="connsiteX1" fmla="*/ 35725 w 70805"/>
                      <a:gd name="connsiteY1" fmla="*/ 66622 h 70805"/>
                      <a:gd name="connsiteX2" fmla="*/ 4828 w 70805"/>
                      <a:gd name="connsiteY2" fmla="*/ 35725 h 70805"/>
                      <a:gd name="connsiteX3" fmla="*/ 35725 w 70805"/>
                      <a:gd name="connsiteY3" fmla="*/ 4828 h 70805"/>
                      <a:gd name="connsiteX4" fmla="*/ 66622 w 70805"/>
                      <a:gd name="connsiteY4" fmla="*/ 35725 h 70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805" h="70805">
                        <a:moveTo>
                          <a:pt x="66622" y="35725"/>
                        </a:moveTo>
                        <a:cubicBezTo>
                          <a:pt x="66622" y="52789"/>
                          <a:pt x="52789" y="66622"/>
                          <a:pt x="35725" y="66622"/>
                        </a:cubicBezTo>
                        <a:cubicBezTo>
                          <a:pt x="18661" y="66622"/>
                          <a:pt x="4828" y="52789"/>
                          <a:pt x="4828" y="35725"/>
                        </a:cubicBezTo>
                        <a:cubicBezTo>
                          <a:pt x="4828" y="18661"/>
                          <a:pt x="18661" y="4828"/>
                          <a:pt x="35725" y="4828"/>
                        </a:cubicBezTo>
                        <a:cubicBezTo>
                          <a:pt x="52789" y="4828"/>
                          <a:pt x="66622" y="18661"/>
                          <a:pt x="66622" y="35725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</p:grpSp>
          <p:grpSp>
            <p:nvGrpSpPr>
              <p:cNvPr id="16" name="Graphic 326">
                <a:extLst>
                  <a:ext uri="{FF2B5EF4-FFF2-40B4-BE49-F238E27FC236}">
                    <a16:creationId xmlns:a16="http://schemas.microsoft.com/office/drawing/2014/main" id="{EF4B9168-5EAC-4D09-BCEA-ED282B9E50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428195" y="5075634"/>
                <a:ext cx="879359" cy="640080"/>
                <a:chOff x="2187719" y="6922499"/>
                <a:chExt cx="567729" cy="413244"/>
              </a:xfrm>
            </p:grpSpPr>
            <p:sp>
              <p:nvSpPr>
                <p:cNvPr id="101" name="Freeform: Shape 700">
                  <a:extLst>
                    <a:ext uri="{FF2B5EF4-FFF2-40B4-BE49-F238E27FC236}">
                      <a16:creationId xmlns:a16="http://schemas.microsoft.com/office/drawing/2014/main" id="{A667D16D-454F-4A54-BF56-3405E3EC8375}"/>
                    </a:ext>
                  </a:extLst>
                </p:cNvPr>
                <p:cNvSpPr/>
                <p:nvPr/>
              </p:nvSpPr>
              <p:spPr>
                <a:xfrm>
                  <a:off x="2187719" y="7147139"/>
                  <a:ext cx="370119" cy="135173"/>
                </a:xfrm>
                <a:custGeom>
                  <a:avLst/>
                  <a:gdLst>
                    <a:gd name="connsiteX0" fmla="*/ 337937 w 370121"/>
                    <a:gd name="connsiteY0" fmla="*/ 131313 h 135174"/>
                    <a:gd name="connsiteX1" fmla="*/ 368512 w 370121"/>
                    <a:gd name="connsiteY1" fmla="*/ 131634 h 135174"/>
                    <a:gd name="connsiteX2" fmla="*/ 343730 w 370121"/>
                    <a:gd name="connsiteY2" fmla="*/ 47955 h 135174"/>
                    <a:gd name="connsiteX3" fmla="*/ 251039 w 370121"/>
                    <a:gd name="connsiteY3" fmla="*/ 47633 h 135174"/>
                    <a:gd name="connsiteX4" fmla="*/ 243958 w 370121"/>
                    <a:gd name="connsiteY4" fmla="*/ 4828 h 135174"/>
                    <a:gd name="connsiteX5" fmla="*/ 15770 w 370121"/>
                    <a:gd name="connsiteY5" fmla="*/ 4828 h 135174"/>
                    <a:gd name="connsiteX6" fmla="*/ 4828 w 370121"/>
                    <a:gd name="connsiteY6" fmla="*/ 131313 h 135174"/>
                    <a:gd name="connsiteX7" fmla="*/ 18667 w 370121"/>
                    <a:gd name="connsiteY7" fmla="*/ 131313 h 135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70121" h="135174">
                      <a:moveTo>
                        <a:pt x="337937" y="131313"/>
                      </a:moveTo>
                      <a:lnTo>
                        <a:pt x="368512" y="131634"/>
                      </a:lnTo>
                      <a:lnTo>
                        <a:pt x="343730" y="47955"/>
                      </a:lnTo>
                      <a:lnTo>
                        <a:pt x="251039" y="47633"/>
                      </a:lnTo>
                      <a:lnTo>
                        <a:pt x="243958" y="4828"/>
                      </a:lnTo>
                      <a:lnTo>
                        <a:pt x="15770" y="4828"/>
                      </a:lnTo>
                      <a:lnTo>
                        <a:pt x="4828" y="131313"/>
                      </a:lnTo>
                      <a:lnTo>
                        <a:pt x="18667" y="131313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2" name="Freeform: Shape 701">
                  <a:extLst>
                    <a:ext uri="{FF2B5EF4-FFF2-40B4-BE49-F238E27FC236}">
                      <a16:creationId xmlns:a16="http://schemas.microsoft.com/office/drawing/2014/main" id="{3D032040-F7DB-49F8-9E95-1FDF984B7E44}"/>
                    </a:ext>
                  </a:extLst>
                </p:cNvPr>
                <p:cNvSpPr/>
                <p:nvPr/>
              </p:nvSpPr>
              <p:spPr>
                <a:xfrm>
                  <a:off x="2326433" y="7273623"/>
                  <a:ext cx="77243" cy="9655"/>
                </a:xfrm>
                <a:custGeom>
                  <a:avLst/>
                  <a:gdLst>
                    <a:gd name="connsiteX0" fmla="*/ 4828 w 77242"/>
                    <a:gd name="connsiteY0" fmla="*/ 4828 h 9655"/>
                    <a:gd name="connsiteX1" fmla="*/ 74024 w 7724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7242" h="9655">
                      <a:moveTo>
                        <a:pt x="4828" y="4828"/>
                      </a:moveTo>
                      <a:lnTo>
                        <a:pt x="74024" y="4828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3" name="Freeform: Shape 702">
                  <a:extLst>
                    <a:ext uri="{FF2B5EF4-FFF2-40B4-BE49-F238E27FC236}">
                      <a16:creationId xmlns:a16="http://schemas.microsoft.com/office/drawing/2014/main" id="{0E4E7DD4-EFA6-459B-BF50-941A9B1AA3C7}"/>
                    </a:ext>
                  </a:extLst>
                </p:cNvPr>
                <p:cNvSpPr/>
                <p:nvPr/>
              </p:nvSpPr>
              <p:spPr>
                <a:xfrm>
                  <a:off x="2459353" y="6988150"/>
                  <a:ext cx="32184" cy="199541"/>
                </a:xfrm>
                <a:custGeom>
                  <a:avLst/>
                  <a:gdLst>
                    <a:gd name="connsiteX0" fmla="*/ 4828 w 32184"/>
                    <a:gd name="connsiteY0" fmla="*/ 4828 h 199543"/>
                    <a:gd name="connsiteX1" fmla="*/ 30253 w 32184"/>
                    <a:gd name="connsiteY1" fmla="*/ 196003 h 19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184" h="199543">
                      <a:moveTo>
                        <a:pt x="4828" y="4828"/>
                      </a:moveTo>
                      <a:lnTo>
                        <a:pt x="30253" y="196003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4" name="Freeform: Shape 703">
                  <a:extLst>
                    <a:ext uri="{FF2B5EF4-FFF2-40B4-BE49-F238E27FC236}">
                      <a16:creationId xmlns:a16="http://schemas.microsoft.com/office/drawing/2014/main" id="{DB9A55F4-B3DA-4DB0-9615-127725E5EEC2}"/>
                    </a:ext>
                  </a:extLst>
                </p:cNvPr>
                <p:cNvSpPr/>
                <p:nvPr/>
              </p:nvSpPr>
              <p:spPr>
                <a:xfrm>
                  <a:off x="2236639" y="6988150"/>
                  <a:ext cx="16092" cy="154483"/>
                </a:xfrm>
                <a:custGeom>
                  <a:avLst/>
                  <a:gdLst>
                    <a:gd name="connsiteX0" fmla="*/ 4828 w 16092"/>
                    <a:gd name="connsiteY0" fmla="*/ 151267 h 154485"/>
                    <a:gd name="connsiteX1" fmla="*/ 12552 w 16092"/>
                    <a:gd name="connsiteY1" fmla="*/ 4828 h 154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092" h="154485">
                      <a:moveTo>
                        <a:pt x="4828" y="151267"/>
                      </a:moveTo>
                      <a:lnTo>
                        <a:pt x="12552" y="4828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5" name="Freeform: Shape 704">
                  <a:extLst>
                    <a:ext uri="{FF2B5EF4-FFF2-40B4-BE49-F238E27FC236}">
                      <a16:creationId xmlns:a16="http://schemas.microsoft.com/office/drawing/2014/main" id="{9B7CCED7-8B1F-413B-B0D9-75541C5A1488}"/>
                    </a:ext>
                  </a:extLst>
                </p:cNvPr>
                <p:cNvSpPr/>
                <p:nvPr/>
              </p:nvSpPr>
              <p:spPr>
                <a:xfrm>
                  <a:off x="2240501" y="6929254"/>
                  <a:ext cx="234944" cy="51494"/>
                </a:xfrm>
                <a:custGeom>
                  <a:avLst/>
                  <a:gdLst>
                    <a:gd name="connsiteX0" fmla="*/ 230441 w 234946"/>
                    <a:gd name="connsiteY0" fmla="*/ 47955 h 51495"/>
                    <a:gd name="connsiteX1" fmla="*/ 4828 w 234946"/>
                    <a:gd name="connsiteY1" fmla="*/ 47955 h 51495"/>
                    <a:gd name="connsiteX2" fmla="*/ 7402 w 234946"/>
                    <a:gd name="connsiteY2" fmla="*/ 4828 h 51495"/>
                    <a:gd name="connsiteX3" fmla="*/ 221107 w 234946"/>
                    <a:gd name="connsiteY3" fmla="*/ 4828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946" h="51495">
                      <a:moveTo>
                        <a:pt x="230441" y="47955"/>
                      </a:moveTo>
                      <a:lnTo>
                        <a:pt x="4828" y="47955"/>
                      </a:lnTo>
                      <a:lnTo>
                        <a:pt x="7402" y="4828"/>
                      </a:lnTo>
                      <a:lnTo>
                        <a:pt x="221107" y="4828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6" name="Freeform: Shape 705">
                  <a:extLst>
                    <a:ext uri="{FF2B5EF4-FFF2-40B4-BE49-F238E27FC236}">
                      <a16:creationId xmlns:a16="http://schemas.microsoft.com/office/drawing/2014/main" id="{11D5EB81-A4BF-4972-A708-40727942F8DF}"/>
                    </a:ext>
                  </a:extLst>
                </p:cNvPr>
                <p:cNvSpPr/>
                <p:nvPr/>
              </p:nvSpPr>
              <p:spPr>
                <a:xfrm>
                  <a:off x="2224730" y="7176104"/>
                  <a:ext cx="183450" cy="41839"/>
                </a:xfrm>
                <a:custGeom>
                  <a:avLst/>
                  <a:gdLst>
                    <a:gd name="connsiteX0" fmla="*/ 180555 w 183451"/>
                    <a:gd name="connsiteY0" fmla="*/ 39265 h 41839"/>
                    <a:gd name="connsiteX1" fmla="*/ 4828 w 183451"/>
                    <a:gd name="connsiteY1" fmla="*/ 39265 h 41839"/>
                    <a:gd name="connsiteX2" fmla="*/ 8368 w 183451"/>
                    <a:gd name="connsiteY2" fmla="*/ 4828 h 41839"/>
                    <a:gd name="connsiteX3" fmla="*/ 174762 w 183451"/>
                    <a:gd name="connsiteY3" fmla="*/ 4828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3451" h="41839">
                      <a:moveTo>
                        <a:pt x="180555" y="39265"/>
                      </a:moveTo>
                      <a:lnTo>
                        <a:pt x="4828" y="39265"/>
                      </a:lnTo>
                      <a:lnTo>
                        <a:pt x="8368" y="4828"/>
                      </a:lnTo>
                      <a:lnTo>
                        <a:pt x="174762" y="4828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7" name="Freeform: Shape 706">
                  <a:extLst>
                    <a:ext uri="{FF2B5EF4-FFF2-40B4-BE49-F238E27FC236}">
                      <a16:creationId xmlns:a16="http://schemas.microsoft.com/office/drawing/2014/main" id="{DE539B15-B4DE-455C-9919-81CADE310CEB}"/>
                    </a:ext>
                  </a:extLst>
                </p:cNvPr>
                <p:cNvSpPr/>
                <p:nvPr/>
              </p:nvSpPr>
              <p:spPr>
                <a:xfrm>
                  <a:off x="2278156" y="7011967"/>
                  <a:ext cx="22529" cy="125517"/>
                </a:xfrm>
                <a:custGeom>
                  <a:avLst/>
                  <a:gdLst>
                    <a:gd name="connsiteX0" fmla="*/ 19311 w 22529"/>
                    <a:gd name="connsiteY0" fmla="*/ 4828 h 125519"/>
                    <a:gd name="connsiteX1" fmla="*/ 4828 w 22529"/>
                    <a:gd name="connsiteY1" fmla="*/ 4828 h 125519"/>
                    <a:gd name="connsiteX2" fmla="*/ 19311 w 22529"/>
                    <a:gd name="connsiteY2" fmla="*/ 122945 h 125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529" h="125519">
                      <a:moveTo>
                        <a:pt x="19311" y="4828"/>
                      </a:moveTo>
                      <a:lnTo>
                        <a:pt x="4828" y="4828"/>
                      </a:lnTo>
                      <a:lnTo>
                        <a:pt x="19311" y="122945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8" name="Freeform: Shape 707">
                  <a:extLst>
                    <a:ext uri="{FF2B5EF4-FFF2-40B4-BE49-F238E27FC236}">
                      <a16:creationId xmlns:a16="http://schemas.microsoft.com/office/drawing/2014/main" id="{F772666D-CF86-4585-B3B0-17B1F42ADA8D}"/>
                    </a:ext>
                  </a:extLst>
                </p:cNvPr>
                <p:cNvSpPr/>
                <p:nvPr/>
              </p:nvSpPr>
              <p:spPr>
                <a:xfrm>
                  <a:off x="2292639" y="7011967"/>
                  <a:ext cx="115864" cy="128736"/>
                </a:xfrm>
                <a:custGeom>
                  <a:avLst/>
                  <a:gdLst>
                    <a:gd name="connsiteX0" fmla="*/ 112646 w 115864"/>
                    <a:gd name="connsiteY0" fmla="*/ 126485 h 128737"/>
                    <a:gd name="connsiteX1" fmla="*/ 112646 w 115864"/>
                    <a:gd name="connsiteY1" fmla="*/ 102025 h 128737"/>
                    <a:gd name="connsiteX2" fmla="*/ 40874 w 115864"/>
                    <a:gd name="connsiteY2" fmla="*/ 102025 h 128737"/>
                    <a:gd name="connsiteX3" fmla="*/ 29610 w 115864"/>
                    <a:gd name="connsiteY3" fmla="*/ 4828 h 128737"/>
                    <a:gd name="connsiteX4" fmla="*/ 4828 w 115864"/>
                    <a:gd name="connsiteY4" fmla="*/ 4828 h 128737"/>
                    <a:gd name="connsiteX5" fmla="*/ 21885 w 115864"/>
                    <a:gd name="connsiteY5" fmla="*/ 122945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5864" h="128737">
                      <a:moveTo>
                        <a:pt x="112646" y="126485"/>
                      </a:moveTo>
                      <a:lnTo>
                        <a:pt x="112646" y="102025"/>
                      </a:lnTo>
                      <a:lnTo>
                        <a:pt x="40874" y="102025"/>
                      </a:lnTo>
                      <a:lnTo>
                        <a:pt x="29610" y="4828"/>
                      </a:lnTo>
                      <a:lnTo>
                        <a:pt x="4828" y="4828"/>
                      </a:lnTo>
                      <a:lnTo>
                        <a:pt x="21885" y="122945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09" name="Freeform: Shape 708">
                  <a:extLst>
                    <a:ext uri="{FF2B5EF4-FFF2-40B4-BE49-F238E27FC236}">
                      <a16:creationId xmlns:a16="http://schemas.microsoft.com/office/drawing/2014/main" id="{1C829F16-19BD-4183-A154-D5D4BE7AE1E8}"/>
                    </a:ext>
                  </a:extLst>
                </p:cNvPr>
                <p:cNvSpPr/>
                <p:nvPr/>
              </p:nvSpPr>
              <p:spPr>
                <a:xfrm>
                  <a:off x="2322892" y="7234358"/>
                  <a:ext cx="83680" cy="19311"/>
                </a:xfrm>
                <a:custGeom>
                  <a:avLst/>
                  <a:gdLst>
                    <a:gd name="connsiteX0" fmla="*/ 4828 w 83679"/>
                    <a:gd name="connsiteY0" fmla="*/ 4828 h 19310"/>
                    <a:gd name="connsiteX1" fmla="*/ 4828 w 83679"/>
                    <a:gd name="connsiteY1" fmla="*/ 17380 h 19310"/>
                    <a:gd name="connsiteX2" fmla="*/ 79174 w 83679"/>
                    <a:gd name="connsiteY2" fmla="*/ 17380 h 19310"/>
                    <a:gd name="connsiteX3" fmla="*/ 79174 w 83679"/>
                    <a:gd name="connsiteY3" fmla="*/ 5793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679" h="19310">
                      <a:moveTo>
                        <a:pt x="4828" y="4828"/>
                      </a:moveTo>
                      <a:lnTo>
                        <a:pt x="4828" y="17380"/>
                      </a:lnTo>
                      <a:lnTo>
                        <a:pt x="79174" y="17380"/>
                      </a:lnTo>
                      <a:lnTo>
                        <a:pt x="79174" y="5793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0" name="Freeform: Shape 709">
                  <a:extLst>
                    <a:ext uri="{FF2B5EF4-FFF2-40B4-BE49-F238E27FC236}">
                      <a16:creationId xmlns:a16="http://schemas.microsoft.com/office/drawing/2014/main" id="{B3046DAE-38F0-49E8-98AC-F5FF5985CCDD}"/>
                    </a:ext>
                  </a:extLst>
                </p:cNvPr>
                <p:cNvSpPr/>
                <p:nvPr/>
              </p:nvSpPr>
              <p:spPr>
                <a:xfrm>
                  <a:off x="2581653" y="6922499"/>
                  <a:ext cx="173795" cy="389427"/>
                </a:xfrm>
                <a:custGeom>
                  <a:avLst/>
                  <a:gdLst>
                    <a:gd name="connsiteX0" fmla="*/ 141933 w 173796"/>
                    <a:gd name="connsiteY0" fmla="*/ 386213 h 389431"/>
                    <a:gd name="connsiteX1" fmla="*/ 169290 w 173796"/>
                    <a:gd name="connsiteY1" fmla="*/ 386213 h 389431"/>
                    <a:gd name="connsiteX2" fmla="*/ 169290 w 173796"/>
                    <a:gd name="connsiteY2" fmla="*/ 361110 h 389431"/>
                    <a:gd name="connsiteX3" fmla="*/ 32184 w 173796"/>
                    <a:gd name="connsiteY3" fmla="*/ 361110 h 389431"/>
                    <a:gd name="connsiteX4" fmla="*/ 32184 w 173796"/>
                    <a:gd name="connsiteY4" fmla="*/ 4828 h 389431"/>
                    <a:gd name="connsiteX5" fmla="*/ 4828 w 173796"/>
                    <a:gd name="connsiteY5" fmla="*/ 4828 h 389431"/>
                    <a:gd name="connsiteX6" fmla="*/ 4828 w 173796"/>
                    <a:gd name="connsiteY6" fmla="*/ 54714 h 389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3796" h="389431">
                      <a:moveTo>
                        <a:pt x="141933" y="386213"/>
                      </a:moveTo>
                      <a:lnTo>
                        <a:pt x="169290" y="386213"/>
                      </a:lnTo>
                      <a:lnTo>
                        <a:pt x="169290" y="361110"/>
                      </a:lnTo>
                      <a:lnTo>
                        <a:pt x="32184" y="361110"/>
                      </a:lnTo>
                      <a:lnTo>
                        <a:pt x="32184" y="4828"/>
                      </a:lnTo>
                      <a:lnTo>
                        <a:pt x="4828" y="4828"/>
                      </a:lnTo>
                      <a:lnTo>
                        <a:pt x="4828" y="54714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1" name="Freeform: Shape 710">
                  <a:extLst>
                    <a:ext uri="{FF2B5EF4-FFF2-40B4-BE49-F238E27FC236}">
                      <a16:creationId xmlns:a16="http://schemas.microsoft.com/office/drawing/2014/main" id="{4A231477-D2B4-4961-B740-669045568800}"/>
                    </a:ext>
                  </a:extLst>
                </p:cNvPr>
                <p:cNvSpPr/>
                <p:nvPr/>
              </p:nvSpPr>
              <p:spPr>
                <a:xfrm>
                  <a:off x="2581652" y="7053166"/>
                  <a:ext cx="125518" cy="257473"/>
                </a:xfrm>
                <a:custGeom>
                  <a:avLst/>
                  <a:gdLst>
                    <a:gd name="connsiteX0" fmla="*/ 4828 w 125519"/>
                    <a:gd name="connsiteY0" fmla="*/ 4828 h 257475"/>
                    <a:gd name="connsiteX1" fmla="*/ 4828 w 125519"/>
                    <a:gd name="connsiteY1" fmla="*/ 255545 h 257475"/>
                    <a:gd name="connsiteX2" fmla="*/ 121657 w 125519"/>
                    <a:gd name="connsiteY2" fmla="*/ 255545 h 25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5519" h="257475">
                      <a:moveTo>
                        <a:pt x="4828" y="4828"/>
                      </a:moveTo>
                      <a:lnTo>
                        <a:pt x="4828" y="255545"/>
                      </a:lnTo>
                      <a:lnTo>
                        <a:pt x="121657" y="255545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2" name="Freeform: Shape 711">
                  <a:extLst>
                    <a:ext uri="{FF2B5EF4-FFF2-40B4-BE49-F238E27FC236}">
                      <a16:creationId xmlns:a16="http://schemas.microsoft.com/office/drawing/2014/main" id="{0B1A17F2-4867-4A20-96A3-0871D8CBA7DF}"/>
                    </a:ext>
                  </a:extLst>
                </p:cNvPr>
                <p:cNvSpPr/>
                <p:nvPr/>
              </p:nvSpPr>
              <p:spPr>
                <a:xfrm>
                  <a:off x="2581650" y="6988148"/>
                  <a:ext cx="9655" cy="54713"/>
                </a:xfrm>
                <a:custGeom>
                  <a:avLst/>
                  <a:gdLst>
                    <a:gd name="connsiteX0" fmla="*/ 4828 w 9655"/>
                    <a:gd name="connsiteY0" fmla="*/ 4828 h 54713"/>
                    <a:gd name="connsiteX1" fmla="*/ 4828 w 9655"/>
                    <a:gd name="connsiteY1" fmla="*/ 52461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4713">
                      <a:moveTo>
                        <a:pt x="4828" y="4828"/>
                      </a:moveTo>
                      <a:lnTo>
                        <a:pt x="4828" y="52461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3" name="Freeform: Shape 712">
                  <a:extLst>
                    <a:ext uri="{FF2B5EF4-FFF2-40B4-BE49-F238E27FC236}">
                      <a16:creationId xmlns:a16="http://schemas.microsoft.com/office/drawing/2014/main" id="{05126342-1613-4EB3-A7AA-818B818815CB}"/>
                    </a:ext>
                  </a:extLst>
                </p:cNvPr>
                <p:cNvSpPr/>
                <p:nvPr/>
              </p:nvSpPr>
              <p:spPr>
                <a:xfrm>
                  <a:off x="2412362" y="7235972"/>
                  <a:ext cx="99771" cy="99771"/>
                </a:xfrm>
                <a:custGeom>
                  <a:avLst/>
                  <a:gdLst>
                    <a:gd name="connsiteX0" fmla="*/ 96875 w 99771"/>
                    <a:gd name="connsiteY0" fmla="*/ 50851 h 99771"/>
                    <a:gd name="connsiteX1" fmla="*/ 50851 w 99771"/>
                    <a:gd name="connsiteY1" fmla="*/ 96875 h 99771"/>
                    <a:gd name="connsiteX2" fmla="*/ 4828 w 99771"/>
                    <a:gd name="connsiteY2" fmla="*/ 50851 h 99771"/>
                    <a:gd name="connsiteX3" fmla="*/ 50851 w 99771"/>
                    <a:gd name="connsiteY3" fmla="*/ 4828 h 99771"/>
                    <a:gd name="connsiteX4" fmla="*/ 96875 w 99771"/>
                    <a:gd name="connsiteY4" fmla="*/ 50851 h 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71" h="99771">
                      <a:moveTo>
                        <a:pt x="96875" y="50851"/>
                      </a:moveTo>
                      <a:cubicBezTo>
                        <a:pt x="96875" y="76270"/>
                        <a:pt x="76270" y="96875"/>
                        <a:pt x="50851" y="96875"/>
                      </a:cubicBezTo>
                      <a:cubicBezTo>
                        <a:pt x="25433" y="96875"/>
                        <a:pt x="4828" y="76270"/>
                        <a:pt x="4828" y="50851"/>
                      </a:cubicBezTo>
                      <a:cubicBezTo>
                        <a:pt x="4828" y="25433"/>
                        <a:pt x="25433" y="4828"/>
                        <a:pt x="50851" y="4828"/>
                      </a:cubicBezTo>
                      <a:cubicBezTo>
                        <a:pt x="76270" y="4828"/>
                        <a:pt x="96875" y="25433"/>
                        <a:pt x="96875" y="50851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4" name="Freeform: Shape 713">
                  <a:extLst>
                    <a:ext uri="{FF2B5EF4-FFF2-40B4-BE49-F238E27FC236}">
                      <a16:creationId xmlns:a16="http://schemas.microsoft.com/office/drawing/2014/main" id="{DE55D095-B9F0-494C-8F88-C50E9915D6F1}"/>
                    </a:ext>
                  </a:extLst>
                </p:cNvPr>
                <p:cNvSpPr/>
                <p:nvPr/>
              </p:nvSpPr>
              <p:spPr>
                <a:xfrm>
                  <a:off x="2432637" y="7256248"/>
                  <a:ext cx="61150" cy="61149"/>
                </a:xfrm>
                <a:custGeom>
                  <a:avLst/>
                  <a:gdLst>
                    <a:gd name="connsiteX0" fmla="*/ 56323 w 61150"/>
                    <a:gd name="connsiteY0" fmla="*/ 30575 h 61150"/>
                    <a:gd name="connsiteX1" fmla="*/ 30575 w 61150"/>
                    <a:gd name="connsiteY1" fmla="*/ 56323 h 61150"/>
                    <a:gd name="connsiteX2" fmla="*/ 4828 w 61150"/>
                    <a:gd name="connsiteY2" fmla="*/ 30575 h 61150"/>
                    <a:gd name="connsiteX3" fmla="*/ 30575 w 61150"/>
                    <a:gd name="connsiteY3" fmla="*/ 4828 h 61150"/>
                    <a:gd name="connsiteX4" fmla="*/ 56323 w 61150"/>
                    <a:gd name="connsiteY4" fmla="*/ 30575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150" h="61150">
                      <a:moveTo>
                        <a:pt x="56323" y="30575"/>
                      </a:moveTo>
                      <a:cubicBezTo>
                        <a:pt x="56323" y="44795"/>
                        <a:pt x="44795" y="56323"/>
                        <a:pt x="30575" y="56323"/>
                      </a:cubicBezTo>
                      <a:cubicBezTo>
                        <a:pt x="16355" y="56323"/>
                        <a:pt x="4828" y="44795"/>
                        <a:pt x="4828" y="30575"/>
                      </a:cubicBezTo>
                      <a:cubicBezTo>
                        <a:pt x="4828" y="16355"/>
                        <a:pt x="16355" y="4828"/>
                        <a:pt x="30575" y="4828"/>
                      </a:cubicBezTo>
                      <a:cubicBezTo>
                        <a:pt x="44795" y="4828"/>
                        <a:pt x="56323" y="16355"/>
                        <a:pt x="56323" y="30575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5" name="Freeform: Shape 714">
                  <a:extLst>
                    <a:ext uri="{FF2B5EF4-FFF2-40B4-BE49-F238E27FC236}">
                      <a16:creationId xmlns:a16="http://schemas.microsoft.com/office/drawing/2014/main" id="{D0DD6C63-315A-4E12-9B59-D33BC28580A4}"/>
                    </a:ext>
                  </a:extLst>
                </p:cNvPr>
                <p:cNvSpPr/>
                <p:nvPr/>
              </p:nvSpPr>
              <p:spPr>
                <a:xfrm>
                  <a:off x="2219254" y="7235956"/>
                  <a:ext cx="99771" cy="99770"/>
                </a:xfrm>
                <a:custGeom>
                  <a:avLst/>
                  <a:gdLst>
                    <a:gd name="connsiteX0" fmla="*/ 96875 w 99771"/>
                    <a:gd name="connsiteY0" fmla="*/ 50851 h 99771"/>
                    <a:gd name="connsiteX1" fmla="*/ 50851 w 99771"/>
                    <a:gd name="connsiteY1" fmla="*/ 96875 h 99771"/>
                    <a:gd name="connsiteX2" fmla="*/ 4828 w 99771"/>
                    <a:gd name="connsiteY2" fmla="*/ 50851 h 99771"/>
                    <a:gd name="connsiteX3" fmla="*/ 50851 w 99771"/>
                    <a:gd name="connsiteY3" fmla="*/ 4828 h 99771"/>
                    <a:gd name="connsiteX4" fmla="*/ 96875 w 99771"/>
                    <a:gd name="connsiteY4" fmla="*/ 50851 h 99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771" h="99771">
                      <a:moveTo>
                        <a:pt x="96875" y="50851"/>
                      </a:moveTo>
                      <a:cubicBezTo>
                        <a:pt x="96875" y="76270"/>
                        <a:pt x="76270" y="96875"/>
                        <a:pt x="50851" y="96875"/>
                      </a:cubicBezTo>
                      <a:cubicBezTo>
                        <a:pt x="25433" y="96875"/>
                        <a:pt x="4828" y="76270"/>
                        <a:pt x="4828" y="50851"/>
                      </a:cubicBezTo>
                      <a:cubicBezTo>
                        <a:pt x="4828" y="25433"/>
                        <a:pt x="25433" y="4828"/>
                        <a:pt x="50851" y="4828"/>
                      </a:cubicBezTo>
                      <a:cubicBezTo>
                        <a:pt x="76270" y="4828"/>
                        <a:pt x="96875" y="25433"/>
                        <a:pt x="96875" y="50851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6" name="Freeform: Shape 715">
                  <a:extLst>
                    <a:ext uri="{FF2B5EF4-FFF2-40B4-BE49-F238E27FC236}">
                      <a16:creationId xmlns:a16="http://schemas.microsoft.com/office/drawing/2014/main" id="{CFAD4DAB-2F79-44BA-BB7F-57F5930A3AF8}"/>
                    </a:ext>
                  </a:extLst>
                </p:cNvPr>
                <p:cNvSpPr/>
                <p:nvPr/>
              </p:nvSpPr>
              <p:spPr>
                <a:xfrm>
                  <a:off x="2239533" y="7256234"/>
                  <a:ext cx="61150" cy="61149"/>
                </a:xfrm>
                <a:custGeom>
                  <a:avLst/>
                  <a:gdLst>
                    <a:gd name="connsiteX0" fmla="*/ 56323 w 61150"/>
                    <a:gd name="connsiteY0" fmla="*/ 30575 h 61150"/>
                    <a:gd name="connsiteX1" fmla="*/ 30575 w 61150"/>
                    <a:gd name="connsiteY1" fmla="*/ 56323 h 61150"/>
                    <a:gd name="connsiteX2" fmla="*/ 4828 w 61150"/>
                    <a:gd name="connsiteY2" fmla="*/ 30575 h 61150"/>
                    <a:gd name="connsiteX3" fmla="*/ 30575 w 61150"/>
                    <a:gd name="connsiteY3" fmla="*/ 4828 h 61150"/>
                    <a:gd name="connsiteX4" fmla="*/ 56323 w 61150"/>
                    <a:gd name="connsiteY4" fmla="*/ 30575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150" h="61150">
                      <a:moveTo>
                        <a:pt x="56323" y="30575"/>
                      </a:moveTo>
                      <a:cubicBezTo>
                        <a:pt x="56323" y="44795"/>
                        <a:pt x="44795" y="56323"/>
                        <a:pt x="30575" y="56323"/>
                      </a:cubicBezTo>
                      <a:cubicBezTo>
                        <a:pt x="16355" y="56323"/>
                        <a:pt x="4828" y="44795"/>
                        <a:pt x="4828" y="30575"/>
                      </a:cubicBezTo>
                      <a:cubicBezTo>
                        <a:pt x="4828" y="16355"/>
                        <a:pt x="16355" y="4828"/>
                        <a:pt x="30575" y="4828"/>
                      </a:cubicBezTo>
                      <a:cubicBezTo>
                        <a:pt x="44795" y="4828"/>
                        <a:pt x="56323" y="16355"/>
                        <a:pt x="56323" y="30575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7" name="Freeform: Shape 716">
                  <a:extLst>
                    <a:ext uri="{FF2B5EF4-FFF2-40B4-BE49-F238E27FC236}">
                      <a16:creationId xmlns:a16="http://schemas.microsoft.com/office/drawing/2014/main" id="{8D3802B6-3E05-44AA-8B3A-9C8A196DDEBE}"/>
                    </a:ext>
                  </a:extLst>
                </p:cNvPr>
                <p:cNvSpPr/>
                <p:nvPr/>
              </p:nvSpPr>
              <p:spPr>
                <a:xfrm>
                  <a:off x="2545290" y="7203133"/>
                  <a:ext cx="35403" cy="9655"/>
                </a:xfrm>
                <a:custGeom>
                  <a:avLst/>
                  <a:gdLst>
                    <a:gd name="connsiteX0" fmla="*/ 4828 w 35402"/>
                    <a:gd name="connsiteY0" fmla="*/ 4828 h 9655"/>
                    <a:gd name="connsiteX1" fmla="*/ 31541 w 3540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5402" h="9655">
                      <a:moveTo>
                        <a:pt x="4828" y="4828"/>
                      </a:moveTo>
                      <a:lnTo>
                        <a:pt x="31541" y="4828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18" name="Freeform: Shape 717">
                  <a:extLst>
                    <a:ext uri="{FF2B5EF4-FFF2-40B4-BE49-F238E27FC236}">
                      <a16:creationId xmlns:a16="http://schemas.microsoft.com/office/drawing/2014/main" id="{FEC8D0F2-D1F6-4E0A-9F9E-85573C40D9C7}"/>
                    </a:ext>
                  </a:extLst>
                </p:cNvPr>
                <p:cNvSpPr/>
                <p:nvPr/>
              </p:nvSpPr>
              <p:spPr>
                <a:xfrm>
                  <a:off x="2551418" y="7222549"/>
                  <a:ext cx="25748" cy="9655"/>
                </a:xfrm>
                <a:custGeom>
                  <a:avLst/>
                  <a:gdLst>
                    <a:gd name="connsiteX0" fmla="*/ 4828 w 25747"/>
                    <a:gd name="connsiteY0" fmla="*/ 4828 h 9655"/>
                    <a:gd name="connsiteX1" fmla="*/ 22207 w 25747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4828" y="4828"/>
                      </a:moveTo>
                      <a:lnTo>
                        <a:pt x="22207" y="4828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C93AC4B-62DC-46B3-A467-EC65BDC837D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61818" y="3227365"/>
                <a:ext cx="863795" cy="640080"/>
                <a:chOff x="4385109" y="3042132"/>
                <a:chExt cx="966674" cy="716314"/>
              </a:xfrm>
            </p:grpSpPr>
            <p:grpSp>
              <p:nvGrpSpPr>
                <p:cNvPr id="85" name="Graphic 172">
                  <a:extLst>
                    <a:ext uri="{FF2B5EF4-FFF2-40B4-BE49-F238E27FC236}">
                      <a16:creationId xmlns:a16="http://schemas.microsoft.com/office/drawing/2014/main" id="{4C3BC5D2-76CE-4F02-957B-7202DE5CFAEA}"/>
                    </a:ext>
                  </a:extLst>
                </p:cNvPr>
                <p:cNvGrpSpPr/>
                <p:nvPr/>
              </p:nvGrpSpPr>
              <p:grpSpPr>
                <a:xfrm>
                  <a:off x="4641065" y="3042132"/>
                  <a:ext cx="710718" cy="696785"/>
                  <a:chOff x="1685010" y="4353545"/>
                  <a:chExt cx="443180" cy="434492"/>
                </a:xfrm>
              </p:grpSpPr>
              <p:sp>
                <p:nvSpPr>
                  <p:cNvPr id="95" name="Freeform: Shape 694">
                    <a:extLst>
                      <a:ext uri="{FF2B5EF4-FFF2-40B4-BE49-F238E27FC236}">
                        <a16:creationId xmlns:a16="http://schemas.microsoft.com/office/drawing/2014/main" id="{2CAE94E6-8F84-4A40-8135-863948284331}"/>
                      </a:ext>
                    </a:extLst>
                  </p:cNvPr>
                  <p:cNvSpPr/>
                  <p:nvPr/>
                </p:nvSpPr>
                <p:spPr>
                  <a:xfrm>
                    <a:off x="1685010" y="4353545"/>
                    <a:ext cx="328281" cy="328281"/>
                  </a:xfrm>
                  <a:custGeom>
                    <a:avLst/>
                    <a:gdLst>
                      <a:gd name="connsiteX0" fmla="*/ 16736 w 328281"/>
                      <a:gd name="connsiteY0" fmla="*/ 104599 h 328281"/>
                      <a:gd name="connsiteX1" fmla="*/ 4828 w 328281"/>
                      <a:gd name="connsiteY1" fmla="*/ 165106 h 328281"/>
                      <a:gd name="connsiteX2" fmla="*/ 165106 w 328281"/>
                      <a:gd name="connsiteY2" fmla="*/ 325385 h 328281"/>
                      <a:gd name="connsiteX3" fmla="*/ 325385 w 328281"/>
                      <a:gd name="connsiteY3" fmla="*/ 165106 h 328281"/>
                      <a:gd name="connsiteX4" fmla="*/ 165106 w 328281"/>
                      <a:gd name="connsiteY4" fmla="*/ 4828 h 328281"/>
                      <a:gd name="connsiteX5" fmla="*/ 77886 w 328281"/>
                      <a:gd name="connsiteY5" fmla="*/ 30575 h 328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8281" h="328281">
                        <a:moveTo>
                          <a:pt x="16736" y="104599"/>
                        </a:moveTo>
                        <a:cubicBezTo>
                          <a:pt x="9012" y="123266"/>
                          <a:pt x="4828" y="143865"/>
                          <a:pt x="4828" y="165106"/>
                        </a:cubicBezTo>
                        <a:cubicBezTo>
                          <a:pt x="4828" y="253613"/>
                          <a:pt x="76599" y="325385"/>
                          <a:pt x="165106" y="325385"/>
                        </a:cubicBezTo>
                        <a:cubicBezTo>
                          <a:pt x="253613" y="325385"/>
                          <a:pt x="325385" y="253613"/>
                          <a:pt x="325385" y="165106"/>
                        </a:cubicBezTo>
                        <a:cubicBezTo>
                          <a:pt x="325385" y="76599"/>
                          <a:pt x="253935" y="4828"/>
                          <a:pt x="165106" y="4828"/>
                        </a:cubicBezTo>
                        <a:cubicBezTo>
                          <a:pt x="132922" y="4828"/>
                          <a:pt x="102990" y="14161"/>
                          <a:pt x="77886" y="30575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6" name="Freeform: Shape 695">
                    <a:extLst>
                      <a:ext uri="{FF2B5EF4-FFF2-40B4-BE49-F238E27FC236}">
                        <a16:creationId xmlns:a16="http://schemas.microsoft.com/office/drawing/2014/main" id="{AB33D958-A31E-426F-9E42-CEACE0C6EF15}"/>
                      </a:ext>
                    </a:extLst>
                  </p:cNvPr>
                  <p:cNvSpPr/>
                  <p:nvPr/>
                </p:nvSpPr>
                <p:spPr>
                  <a:xfrm>
                    <a:off x="1705608" y="4392489"/>
                    <a:ext cx="41840" cy="51495"/>
                  </a:xfrm>
                  <a:custGeom>
                    <a:avLst/>
                    <a:gdLst>
                      <a:gd name="connsiteX0" fmla="*/ 39909 w 41839"/>
                      <a:gd name="connsiteY0" fmla="*/ 4828 h 51495"/>
                      <a:gd name="connsiteX1" fmla="*/ 4828 w 41839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1839" h="51495">
                        <a:moveTo>
                          <a:pt x="39909" y="4828"/>
                        </a:moveTo>
                        <a:cubicBezTo>
                          <a:pt x="25748" y="17058"/>
                          <a:pt x="13839" y="31541"/>
                          <a:pt x="4828" y="47633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DC500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7" name="Freeform: Shape 696">
                    <a:extLst>
                      <a:ext uri="{FF2B5EF4-FFF2-40B4-BE49-F238E27FC236}">
                        <a16:creationId xmlns:a16="http://schemas.microsoft.com/office/drawing/2014/main" id="{6AB48B1F-9B09-46F5-AB47-925D0990F55B}"/>
                      </a:ext>
                    </a:extLst>
                  </p:cNvPr>
                  <p:cNvSpPr/>
                  <p:nvPr/>
                </p:nvSpPr>
                <p:spPr>
                  <a:xfrm>
                    <a:off x="1928646" y="4588493"/>
                    <a:ext cx="199544" cy="199544"/>
                  </a:xfrm>
                  <a:custGeom>
                    <a:avLst/>
                    <a:gdLst>
                      <a:gd name="connsiteX0" fmla="*/ 62116 w 199543"/>
                      <a:gd name="connsiteY0" fmla="*/ 4828 h 199543"/>
                      <a:gd name="connsiteX1" fmla="*/ 183451 w 199543"/>
                      <a:gd name="connsiteY1" fmla="*/ 126807 h 199543"/>
                      <a:gd name="connsiteX2" fmla="*/ 182486 w 199543"/>
                      <a:gd name="connsiteY2" fmla="*/ 184739 h 199543"/>
                      <a:gd name="connsiteX3" fmla="*/ 182486 w 199543"/>
                      <a:gd name="connsiteY3" fmla="*/ 184739 h 199543"/>
                      <a:gd name="connsiteX4" fmla="*/ 124554 w 199543"/>
                      <a:gd name="connsiteY4" fmla="*/ 185382 h 199543"/>
                      <a:gd name="connsiteX5" fmla="*/ 4828 w 199543"/>
                      <a:gd name="connsiteY5" fmla="*/ 65656 h 19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543" h="199543">
                        <a:moveTo>
                          <a:pt x="62116" y="4828"/>
                        </a:moveTo>
                        <a:lnTo>
                          <a:pt x="183451" y="126807"/>
                        </a:lnTo>
                        <a:cubicBezTo>
                          <a:pt x="199222" y="142577"/>
                          <a:pt x="198900" y="168647"/>
                          <a:pt x="182486" y="184739"/>
                        </a:cubicBezTo>
                        <a:lnTo>
                          <a:pt x="182486" y="184739"/>
                        </a:lnTo>
                        <a:cubicBezTo>
                          <a:pt x="166394" y="200831"/>
                          <a:pt x="140324" y="201153"/>
                          <a:pt x="124554" y="185382"/>
                        </a:cubicBezTo>
                        <a:lnTo>
                          <a:pt x="4828" y="65656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9900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8" name="Freeform: Shape 697">
                    <a:extLst>
                      <a:ext uri="{FF2B5EF4-FFF2-40B4-BE49-F238E27FC236}">
                        <a16:creationId xmlns:a16="http://schemas.microsoft.com/office/drawing/2014/main" id="{578E216A-C367-494C-AE7D-3CC98BDA7E8A}"/>
                      </a:ext>
                    </a:extLst>
                  </p:cNvPr>
                  <p:cNvSpPr/>
                  <p:nvPr/>
                </p:nvSpPr>
                <p:spPr>
                  <a:xfrm>
                    <a:off x="2034533" y="4695989"/>
                    <a:ext cx="48277" cy="51495"/>
                  </a:xfrm>
                  <a:custGeom>
                    <a:avLst/>
                    <a:gdLst>
                      <a:gd name="connsiteX0" fmla="*/ 46024 w 48276"/>
                      <a:gd name="connsiteY0" fmla="*/ 4828 h 51495"/>
                      <a:gd name="connsiteX1" fmla="*/ 4828 w 48276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276" h="51495">
                        <a:moveTo>
                          <a:pt x="46024" y="4828"/>
                        </a:moveTo>
                        <a:lnTo>
                          <a:pt x="4828" y="47633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9" name="Freeform: Shape 698">
                    <a:extLst>
                      <a:ext uri="{FF2B5EF4-FFF2-40B4-BE49-F238E27FC236}">
                        <a16:creationId xmlns:a16="http://schemas.microsoft.com/office/drawing/2014/main" id="{77980A08-6C9F-4AFA-8705-AD5BB3A179A2}"/>
                      </a:ext>
                    </a:extLst>
                  </p:cNvPr>
                  <p:cNvSpPr/>
                  <p:nvPr/>
                </p:nvSpPr>
                <p:spPr>
                  <a:xfrm>
                    <a:off x="2012004" y="4673460"/>
                    <a:ext cx="48277" cy="51495"/>
                  </a:xfrm>
                  <a:custGeom>
                    <a:avLst/>
                    <a:gdLst>
                      <a:gd name="connsiteX0" fmla="*/ 46024 w 48276"/>
                      <a:gd name="connsiteY0" fmla="*/ 4828 h 51495"/>
                      <a:gd name="connsiteX1" fmla="*/ 4828 w 48276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276" h="51495">
                        <a:moveTo>
                          <a:pt x="46024" y="4828"/>
                        </a:moveTo>
                        <a:lnTo>
                          <a:pt x="4828" y="47633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100" name="Freeform: Shape 699">
                    <a:extLst>
                      <a:ext uri="{FF2B5EF4-FFF2-40B4-BE49-F238E27FC236}">
                        <a16:creationId xmlns:a16="http://schemas.microsoft.com/office/drawing/2014/main" id="{CE874D36-661C-46D1-B72D-B6B75F406DAD}"/>
                      </a:ext>
                    </a:extLst>
                  </p:cNvPr>
                  <p:cNvSpPr/>
                  <p:nvPr/>
                </p:nvSpPr>
                <p:spPr>
                  <a:xfrm>
                    <a:off x="1715359" y="4384184"/>
                    <a:ext cx="267131" cy="267131"/>
                  </a:xfrm>
                  <a:custGeom>
                    <a:avLst/>
                    <a:gdLst>
                      <a:gd name="connsiteX0" fmla="*/ 241288 w 267130"/>
                      <a:gd name="connsiteY0" fmla="*/ 209137 h 267130"/>
                      <a:gd name="connsiteX1" fmla="*/ 142803 w 267130"/>
                      <a:gd name="connsiteY1" fmla="*/ 264172 h 267130"/>
                      <a:gd name="connsiteX2" fmla="*/ 5054 w 267130"/>
                      <a:gd name="connsiteY2" fmla="*/ 142193 h 267130"/>
                      <a:gd name="connsiteX3" fmla="*/ 127033 w 267130"/>
                      <a:gd name="connsiteY3" fmla="*/ 5087 h 267130"/>
                      <a:gd name="connsiteX4" fmla="*/ 264782 w 267130"/>
                      <a:gd name="connsiteY4" fmla="*/ 127066 h 267130"/>
                      <a:gd name="connsiteX5" fmla="*/ 257702 w 267130"/>
                      <a:gd name="connsiteY5" fmla="*/ 178240 h 267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7130" h="267130">
                        <a:moveTo>
                          <a:pt x="241288" y="209137"/>
                        </a:moveTo>
                        <a:cubicBezTo>
                          <a:pt x="219402" y="240356"/>
                          <a:pt x="183677" y="261919"/>
                          <a:pt x="142803" y="264172"/>
                        </a:cubicBezTo>
                        <a:cubicBezTo>
                          <a:pt x="71032" y="268678"/>
                          <a:pt x="9560" y="213964"/>
                          <a:pt x="5054" y="142193"/>
                        </a:cubicBezTo>
                        <a:cubicBezTo>
                          <a:pt x="870" y="70743"/>
                          <a:pt x="55261" y="9271"/>
                          <a:pt x="127033" y="5087"/>
                        </a:cubicBezTo>
                        <a:cubicBezTo>
                          <a:pt x="198804" y="581"/>
                          <a:pt x="260276" y="55295"/>
                          <a:pt x="264782" y="127066"/>
                        </a:cubicBezTo>
                        <a:cubicBezTo>
                          <a:pt x="265748" y="145090"/>
                          <a:pt x="263173" y="162147"/>
                          <a:pt x="257702" y="178240"/>
                        </a:cubicBez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DC500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86" name="Graphic 190">
                  <a:extLst>
                    <a:ext uri="{FF2B5EF4-FFF2-40B4-BE49-F238E27FC236}">
                      <a16:creationId xmlns:a16="http://schemas.microsoft.com/office/drawing/2014/main" id="{6B50A53C-6491-461D-BEB3-3AF46DCA4A7C}"/>
                    </a:ext>
                  </a:extLst>
                </p:cNvPr>
                <p:cNvGrpSpPr/>
                <p:nvPr/>
              </p:nvGrpSpPr>
              <p:grpSpPr>
                <a:xfrm>
                  <a:off x="4735352" y="3143832"/>
                  <a:ext cx="326244" cy="326244"/>
                  <a:chOff x="7274506" y="4402232"/>
                  <a:chExt cx="196325" cy="196325"/>
                </a:xfrm>
              </p:grpSpPr>
              <p:sp>
                <p:nvSpPr>
                  <p:cNvPr id="93" name="Freeform: Shape 691">
                    <a:extLst>
                      <a:ext uri="{FF2B5EF4-FFF2-40B4-BE49-F238E27FC236}">
                        <a16:creationId xmlns:a16="http://schemas.microsoft.com/office/drawing/2014/main" id="{E332D122-5361-4D33-9F87-EC9FC6576D54}"/>
                      </a:ext>
                    </a:extLst>
                  </p:cNvPr>
                  <p:cNvSpPr/>
                  <p:nvPr/>
                </p:nvSpPr>
                <p:spPr>
                  <a:xfrm>
                    <a:off x="7274506" y="4402232"/>
                    <a:ext cx="196325" cy="196325"/>
                  </a:xfrm>
                  <a:custGeom>
                    <a:avLst/>
                    <a:gdLst>
                      <a:gd name="connsiteX0" fmla="*/ 22529 w 196325"/>
                      <a:gd name="connsiteY0" fmla="*/ 154807 h 196325"/>
                      <a:gd name="connsiteX1" fmla="*/ 26391 w 196325"/>
                      <a:gd name="connsiteY1" fmla="*/ 159313 h 196325"/>
                      <a:gd name="connsiteX2" fmla="*/ 30253 w 196325"/>
                      <a:gd name="connsiteY2" fmla="*/ 163819 h 196325"/>
                      <a:gd name="connsiteX3" fmla="*/ 34116 w 196325"/>
                      <a:gd name="connsiteY3" fmla="*/ 168325 h 196325"/>
                      <a:gd name="connsiteX4" fmla="*/ 60185 w 196325"/>
                      <a:gd name="connsiteY4" fmla="*/ 154807 h 196325"/>
                      <a:gd name="connsiteX5" fmla="*/ 78852 w 196325"/>
                      <a:gd name="connsiteY5" fmla="*/ 164141 h 196325"/>
                      <a:gd name="connsiteX6" fmla="*/ 84001 w 196325"/>
                      <a:gd name="connsiteY6" fmla="*/ 193107 h 196325"/>
                      <a:gd name="connsiteX7" fmla="*/ 89795 w 196325"/>
                      <a:gd name="connsiteY7" fmla="*/ 193429 h 196325"/>
                      <a:gd name="connsiteX8" fmla="*/ 95588 w 196325"/>
                      <a:gd name="connsiteY8" fmla="*/ 193429 h 196325"/>
                      <a:gd name="connsiteX9" fmla="*/ 101381 w 196325"/>
                      <a:gd name="connsiteY9" fmla="*/ 193750 h 196325"/>
                      <a:gd name="connsiteX10" fmla="*/ 110393 w 196325"/>
                      <a:gd name="connsiteY10" fmla="*/ 165750 h 196325"/>
                      <a:gd name="connsiteX11" fmla="*/ 130025 w 196325"/>
                      <a:gd name="connsiteY11" fmla="*/ 158991 h 196325"/>
                      <a:gd name="connsiteX12" fmla="*/ 154164 w 196325"/>
                      <a:gd name="connsiteY12" fmla="*/ 175727 h 196325"/>
                      <a:gd name="connsiteX13" fmla="*/ 158669 w 196325"/>
                      <a:gd name="connsiteY13" fmla="*/ 171865 h 196325"/>
                      <a:gd name="connsiteX14" fmla="*/ 163175 w 196325"/>
                      <a:gd name="connsiteY14" fmla="*/ 168003 h 196325"/>
                      <a:gd name="connsiteX15" fmla="*/ 167681 w 196325"/>
                      <a:gd name="connsiteY15" fmla="*/ 164141 h 196325"/>
                      <a:gd name="connsiteX16" fmla="*/ 154164 w 196325"/>
                      <a:gd name="connsiteY16" fmla="*/ 138071 h 196325"/>
                      <a:gd name="connsiteX17" fmla="*/ 163497 w 196325"/>
                      <a:gd name="connsiteY17" fmla="*/ 119404 h 196325"/>
                      <a:gd name="connsiteX18" fmla="*/ 192463 w 196325"/>
                      <a:gd name="connsiteY18" fmla="*/ 114255 h 196325"/>
                      <a:gd name="connsiteX19" fmla="*/ 192785 w 196325"/>
                      <a:gd name="connsiteY19" fmla="*/ 108462 h 196325"/>
                      <a:gd name="connsiteX20" fmla="*/ 193107 w 196325"/>
                      <a:gd name="connsiteY20" fmla="*/ 102668 h 196325"/>
                      <a:gd name="connsiteX21" fmla="*/ 193429 w 196325"/>
                      <a:gd name="connsiteY21" fmla="*/ 96875 h 196325"/>
                      <a:gd name="connsiteX22" fmla="*/ 165428 w 196325"/>
                      <a:gd name="connsiteY22" fmla="*/ 87864 h 196325"/>
                      <a:gd name="connsiteX23" fmla="*/ 158669 w 196325"/>
                      <a:gd name="connsiteY23" fmla="*/ 68231 h 196325"/>
                      <a:gd name="connsiteX24" fmla="*/ 175405 w 196325"/>
                      <a:gd name="connsiteY24" fmla="*/ 44093 h 196325"/>
                      <a:gd name="connsiteX25" fmla="*/ 171543 w 196325"/>
                      <a:gd name="connsiteY25" fmla="*/ 39587 h 196325"/>
                      <a:gd name="connsiteX26" fmla="*/ 167681 w 196325"/>
                      <a:gd name="connsiteY26" fmla="*/ 35081 h 196325"/>
                      <a:gd name="connsiteX27" fmla="*/ 163819 w 196325"/>
                      <a:gd name="connsiteY27" fmla="*/ 30575 h 196325"/>
                      <a:gd name="connsiteX28" fmla="*/ 137749 w 196325"/>
                      <a:gd name="connsiteY28" fmla="*/ 43771 h 196325"/>
                      <a:gd name="connsiteX29" fmla="*/ 119082 w 196325"/>
                      <a:gd name="connsiteY29" fmla="*/ 34437 h 196325"/>
                      <a:gd name="connsiteX30" fmla="*/ 113933 w 196325"/>
                      <a:gd name="connsiteY30" fmla="*/ 5793 h 196325"/>
                      <a:gd name="connsiteX31" fmla="*/ 108140 w 196325"/>
                      <a:gd name="connsiteY31" fmla="*/ 5471 h 196325"/>
                      <a:gd name="connsiteX32" fmla="*/ 102347 w 196325"/>
                      <a:gd name="connsiteY32" fmla="*/ 5150 h 196325"/>
                      <a:gd name="connsiteX33" fmla="*/ 96553 w 196325"/>
                      <a:gd name="connsiteY33" fmla="*/ 4828 h 196325"/>
                      <a:gd name="connsiteX34" fmla="*/ 87542 w 196325"/>
                      <a:gd name="connsiteY34" fmla="*/ 32506 h 196325"/>
                      <a:gd name="connsiteX35" fmla="*/ 67587 w 196325"/>
                      <a:gd name="connsiteY35" fmla="*/ 39265 h 196325"/>
                      <a:gd name="connsiteX36" fmla="*/ 43771 w 196325"/>
                      <a:gd name="connsiteY36" fmla="*/ 22529 h 196325"/>
                      <a:gd name="connsiteX37" fmla="*/ 39265 w 196325"/>
                      <a:gd name="connsiteY37" fmla="*/ 26391 h 196325"/>
                      <a:gd name="connsiteX38" fmla="*/ 34759 w 196325"/>
                      <a:gd name="connsiteY38" fmla="*/ 30253 h 196325"/>
                      <a:gd name="connsiteX39" fmla="*/ 30253 w 196325"/>
                      <a:gd name="connsiteY39" fmla="*/ 34116 h 196325"/>
                      <a:gd name="connsiteX40" fmla="*/ 43449 w 196325"/>
                      <a:gd name="connsiteY40" fmla="*/ 60185 h 196325"/>
                      <a:gd name="connsiteX41" fmla="*/ 34116 w 196325"/>
                      <a:gd name="connsiteY41" fmla="*/ 78852 h 196325"/>
                      <a:gd name="connsiteX42" fmla="*/ 5471 w 196325"/>
                      <a:gd name="connsiteY42" fmla="*/ 84001 h 196325"/>
                      <a:gd name="connsiteX43" fmla="*/ 5471 w 196325"/>
                      <a:gd name="connsiteY43" fmla="*/ 90438 h 196325"/>
                      <a:gd name="connsiteX44" fmla="*/ 5150 w 196325"/>
                      <a:gd name="connsiteY44" fmla="*/ 96232 h 196325"/>
                      <a:gd name="connsiteX45" fmla="*/ 4828 w 196325"/>
                      <a:gd name="connsiteY45" fmla="*/ 102025 h 196325"/>
                      <a:gd name="connsiteX46" fmla="*/ 32506 w 196325"/>
                      <a:gd name="connsiteY46" fmla="*/ 111036 h 196325"/>
                      <a:gd name="connsiteX47" fmla="*/ 39265 w 196325"/>
                      <a:gd name="connsiteY47" fmla="*/ 130669 h 196325"/>
                      <a:gd name="connsiteX48" fmla="*/ 22529 w 196325"/>
                      <a:gd name="connsiteY48" fmla="*/ 154807 h 196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96325" h="196325">
                        <a:moveTo>
                          <a:pt x="22529" y="154807"/>
                        </a:moveTo>
                        <a:lnTo>
                          <a:pt x="26391" y="159313"/>
                        </a:lnTo>
                        <a:lnTo>
                          <a:pt x="30253" y="163819"/>
                        </a:lnTo>
                        <a:lnTo>
                          <a:pt x="34116" y="168325"/>
                        </a:lnTo>
                        <a:lnTo>
                          <a:pt x="60185" y="154807"/>
                        </a:lnTo>
                        <a:cubicBezTo>
                          <a:pt x="65978" y="158991"/>
                          <a:pt x="72415" y="161888"/>
                          <a:pt x="78852" y="164141"/>
                        </a:cubicBezTo>
                        <a:lnTo>
                          <a:pt x="84001" y="193107"/>
                        </a:lnTo>
                        <a:lnTo>
                          <a:pt x="89795" y="193429"/>
                        </a:lnTo>
                        <a:lnTo>
                          <a:pt x="95588" y="193429"/>
                        </a:lnTo>
                        <a:lnTo>
                          <a:pt x="101381" y="193750"/>
                        </a:lnTo>
                        <a:lnTo>
                          <a:pt x="110393" y="165750"/>
                        </a:lnTo>
                        <a:cubicBezTo>
                          <a:pt x="117151" y="164463"/>
                          <a:pt x="123910" y="162210"/>
                          <a:pt x="130025" y="158991"/>
                        </a:cubicBezTo>
                        <a:lnTo>
                          <a:pt x="154164" y="175727"/>
                        </a:lnTo>
                        <a:lnTo>
                          <a:pt x="158669" y="171865"/>
                        </a:lnTo>
                        <a:lnTo>
                          <a:pt x="163175" y="168003"/>
                        </a:lnTo>
                        <a:lnTo>
                          <a:pt x="167681" y="164141"/>
                        </a:lnTo>
                        <a:lnTo>
                          <a:pt x="154164" y="138071"/>
                        </a:lnTo>
                        <a:cubicBezTo>
                          <a:pt x="158347" y="132278"/>
                          <a:pt x="161244" y="126163"/>
                          <a:pt x="163497" y="119404"/>
                        </a:cubicBezTo>
                        <a:lnTo>
                          <a:pt x="192463" y="114255"/>
                        </a:lnTo>
                        <a:lnTo>
                          <a:pt x="192785" y="108462"/>
                        </a:lnTo>
                        <a:lnTo>
                          <a:pt x="193107" y="102668"/>
                        </a:lnTo>
                        <a:lnTo>
                          <a:pt x="193429" y="96875"/>
                        </a:lnTo>
                        <a:lnTo>
                          <a:pt x="165428" y="87864"/>
                        </a:lnTo>
                        <a:cubicBezTo>
                          <a:pt x="164141" y="81105"/>
                          <a:pt x="162210" y="74346"/>
                          <a:pt x="158669" y="68231"/>
                        </a:cubicBezTo>
                        <a:lnTo>
                          <a:pt x="175405" y="44093"/>
                        </a:lnTo>
                        <a:lnTo>
                          <a:pt x="171543" y="39587"/>
                        </a:lnTo>
                        <a:lnTo>
                          <a:pt x="167681" y="35081"/>
                        </a:lnTo>
                        <a:lnTo>
                          <a:pt x="163819" y="30575"/>
                        </a:lnTo>
                        <a:lnTo>
                          <a:pt x="137749" y="43771"/>
                        </a:lnTo>
                        <a:cubicBezTo>
                          <a:pt x="131956" y="39587"/>
                          <a:pt x="125519" y="36690"/>
                          <a:pt x="119082" y="34437"/>
                        </a:cubicBezTo>
                        <a:lnTo>
                          <a:pt x="113933" y="5793"/>
                        </a:lnTo>
                        <a:lnTo>
                          <a:pt x="108140" y="5471"/>
                        </a:lnTo>
                        <a:lnTo>
                          <a:pt x="102347" y="5150"/>
                        </a:lnTo>
                        <a:lnTo>
                          <a:pt x="96553" y="4828"/>
                        </a:lnTo>
                        <a:lnTo>
                          <a:pt x="87542" y="32506"/>
                        </a:lnTo>
                        <a:cubicBezTo>
                          <a:pt x="80783" y="33794"/>
                          <a:pt x="74024" y="36047"/>
                          <a:pt x="67587" y="39265"/>
                        </a:cubicBezTo>
                        <a:lnTo>
                          <a:pt x="43771" y="22529"/>
                        </a:lnTo>
                        <a:lnTo>
                          <a:pt x="39265" y="26391"/>
                        </a:lnTo>
                        <a:lnTo>
                          <a:pt x="34759" y="30253"/>
                        </a:lnTo>
                        <a:lnTo>
                          <a:pt x="30253" y="34116"/>
                        </a:lnTo>
                        <a:lnTo>
                          <a:pt x="43449" y="60185"/>
                        </a:lnTo>
                        <a:cubicBezTo>
                          <a:pt x="39265" y="65978"/>
                          <a:pt x="36368" y="72415"/>
                          <a:pt x="34116" y="78852"/>
                        </a:cubicBezTo>
                        <a:lnTo>
                          <a:pt x="5471" y="84001"/>
                        </a:lnTo>
                        <a:lnTo>
                          <a:pt x="5471" y="90438"/>
                        </a:lnTo>
                        <a:lnTo>
                          <a:pt x="5150" y="96232"/>
                        </a:lnTo>
                        <a:lnTo>
                          <a:pt x="4828" y="102025"/>
                        </a:lnTo>
                        <a:lnTo>
                          <a:pt x="32506" y="111036"/>
                        </a:lnTo>
                        <a:cubicBezTo>
                          <a:pt x="33794" y="117795"/>
                          <a:pt x="36047" y="124554"/>
                          <a:pt x="39265" y="130669"/>
                        </a:cubicBezTo>
                        <a:lnTo>
                          <a:pt x="22529" y="154807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4" name="Freeform: Shape 692">
                    <a:extLst>
                      <a:ext uri="{FF2B5EF4-FFF2-40B4-BE49-F238E27FC236}">
                        <a16:creationId xmlns:a16="http://schemas.microsoft.com/office/drawing/2014/main" id="{3FB47233-233C-4F66-A42D-3680E8BB22C2}"/>
                      </a:ext>
                    </a:extLst>
                  </p:cNvPr>
                  <p:cNvSpPr/>
                  <p:nvPr/>
                </p:nvSpPr>
                <p:spPr>
                  <a:xfrm>
                    <a:off x="7330830" y="4459199"/>
                    <a:ext cx="83680" cy="83680"/>
                  </a:xfrm>
                  <a:custGeom>
                    <a:avLst/>
                    <a:gdLst>
                      <a:gd name="connsiteX0" fmla="*/ 80139 w 83679"/>
                      <a:gd name="connsiteY0" fmla="*/ 42483 h 83679"/>
                      <a:gd name="connsiteX1" fmla="*/ 42483 w 83679"/>
                      <a:gd name="connsiteY1" fmla="*/ 80139 h 83679"/>
                      <a:gd name="connsiteX2" fmla="*/ 4828 w 83679"/>
                      <a:gd name="connsiteY2" fmla="*/ 42483 h 83679"/>
                      <a:gd name="connsiteX3" fmla="*/ 42483 w 83679"/>
                      <a:gd name="connsiteY3" fmla="*/ 4828 h 83679"/>
                      <a:gd name="connsiteX4" fmla="*/ 80139 w 83679"/>
                      <a:gd name="connsiteY4" fmla="*/ 42483 h 83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679" h="83679">
                        <a:moveTo>
                          <a:pt x="80139" y="42483"/>
                        </a:moveTo>
                        <a:cubicBezTo>
                          <a:pt x="80139" y="63280"/>
                          <a:pt x="63280" y="80139"/>
                          <a:pt x="42483" y="80139"/>
                        </a:cubicBezTo>
                        <a:cubicBezTo>
                          <a:pt x="21687" y="80139"/>
                          <a:pt x="4828" y="63280"/>
                          <a:pt x="4828" y="42483"/>
                        </a:cubicBezTo>
                        <a:cubicBezTo>
                          <a:pt x="4828" y="21687"/>
                          <a:pt x="21687" y="4828"/>
                          <a:pt x="42483" y="4828"/>
                        </a:cubicBezTo>
                        <a:cubicBezTo>
                          <a:pt x="63280" y="4828"/>
                          <a:pt x="80139" y="21687"/>
                          <a:pt x="80139" y="42483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87" name="Graphic 190">
                  <a:extLst>
                    <a:ext uri="{FF2B5EF4-FFF2-40B4-BE49-F238E27FC236}">
                      <a16:creationId xmlns:a16="http://schemas.microsoft.com/office/drawing/2014/main" id="{E080D4AA-6A5F-4B0B-9B20-163F2A344D5B}"/>
                    </a:ext>
                  </a:extLst>
                </p:cNvPr>
                <p:cNvGrpSpPr/>
                <p:nvPr/>
              </p:nvGrpSpPr>
              <p:grpSpPr>
                <a:xfrm>
                  <a:off x="4465846" y="3450386"/>
                  <a:ext cx="308060" cy="308060"/>
                  <a:chOff x="7289321" y="4372213"/>
                  <a:chExt cx="196325" cy="196325"/>
                </a:xfrm>
              </p:grpSpPr>
              <p:sp>
                <p:nvSpPr>
                  <p:cNvPr id="91" name="Freeform: Shape 688">
                    <a:extLst>
                      <a:ext uri="{FF2B5EF4-FFF2-40B4-BE49-F238E27FC236}">
                        <a16:creationId xmlns:a16="http://schemas.microsoft.com/office/drawing/2014/main" id="{31199B7E-CF6B-43A3-8AA9-3D8D1434D95D}"/>
                      </a:ext>
                    </a:extLst>
                  </p:cNvPr>
                  <p:cNvSpPr/>
                  <p:nvPr/>
                </p:nvSpPr>
                <p:spPr>
                  <a:xfrm>
                    <a:off x="7289321" y="4372213"/>
                    <a:ext cx="196325" cy="196325"/>
                  </a:xfrm>
                  <a:custGeom>
                    <a:avLst/>
                    <a:gdLst>
                      <a:gd name="connsiteX0" fmla="*/ 22529 w 196325"/>
                      <a:gd name="connsiteY0" fmla="*/ 154807 h 196325"/>
                      <a:gd name="connsiteX1" fmla="*/ 26391 w 196325"/>
                      <a:gd name="connsiteY1" fmla="*/ 159313 h 196325"/>
                      <a:gd name="connsiteX2" fmla="*/ 30253 w 196325"/>
                      <a:gd name="connsiteY2" fmla="*/ 163819 h 196325"/>
                      <a:gd name="connsiteX3" fmla="*/ 34116 w 196325"/>
                      <a:gd name="connsiteY3" fmla="*/ 168325 h 196325"/>
                      <a:gd name="connsiteX4" fmla="*/ 60185 w 196325"/>
                      <a:gd name="connsiteY4" fmla="*/ 154807 h 196325"/>
                      <a:gd name="connsiteX5" fmla="*/ 78852 w 196325"/>
                      <a:gd name="connsiteY5" fmla="*/ 164141 h 196325"/>
                      <a:gd name="connsiteX6" fmla="*/ 84001 w 196325"/>
                      <a:gd name="connsiteY6" fmla="*/ 193107 h 196325"/>
                      <a:gd name="connsiteX7" fmla="*/ 89795 w 196325"/>
                      <a:gd name="connsiteY7" fmla="*/ 193429 h 196325"/>
                      <a:gd name="connsiteX8" fmla="*/ 95588 w 196325"/>
                      <a:gd name="connsiteY8" fmla="*/ 193429 h 196325"/>
                      <a:gd name="connsiteX9" fmla="*/ 101381 w 196325"/>
                      <a:gd name="connsiteY9" fmla="*/ 193750 h 196325"/>
                      <a:gd name="connsiteX10" fmla="*/ 110393 w 196325"/>
                      <a:gd name="connsiteY10" fmla="*/ 165750 h 196325"/>
                      <a:gd name="connsiteX11" fmla="*/ 130025 w 196325"/>
                      <a:gd name="connsiteY11" fmla="*/ 158991 h 196325"/>
                      <a:gd name="connsiteX12" fmla="*/ 154164 w 196325"/>
                      <a:gd name="connsiteY12" fmla="*/ 175727 h 196325"/>
                      <a:gd name="connsiteX13" fmla="*/ 158669 w 196325"/>
                      <a:gd name="connsiteY13" fmla="*/ 171865 h 196325"/>
                      <a:gd name="connsiteX14" fmla="*/ 163175 w 196325"/>
                      <a:gd name="connsiteY14" fmla="*/ 168003 h 196325"/>
                      <a:gd name="connsiteX15" fmla="*/ 167681 w 196325"/>
                      <a:gd name="connsiteY15" fmla="*/ 164141 h 196325"/>
                      <a:gd name="connsiteX16" fmla="*/ 154164 w 196325"/>
                      <a:gd name="connsiteY16" fmla="*/ 138071 h 196325"/>
                      <a:gd name="connsiteX17" fmla="*/ 163497 w 196325"/>
                      <a:gd name="connsiteY17" fmla="*/ 119404 h 196325"/>
                      <a:gd name="connsiteX18" fmla="*/ 192463 w 196325"/>
                      <a:gd name="connsiteY18" fmla="*/ 114255 h 196325"/>
                      <a:gd name="connsiteX19" fmla="*/ 192785 w 196325"/>
                      <a:gd name="connsiteY19" fmla="*/ 108462 h 196325"/>
                      <a:gd name="connsiteX20" fmla="*/ 193107 w 196325"/>
                      <a:gd name="connsiteY20" fmla="*/ 102668 h 196325"/>
                      <a:gd name="connsiteX21" fmla="*/ 193429 w 196325"/>
                      <a:gd name="connsiteY21" fmla="*/ 96875 h 196325"/>
                      <a:gd name="connsiteX22" fmla="*/ 165428 w 196325"/>
                      <a:gd name="connsiteY22" fmla="*/ 87864 h 196325"/>
                      <a:gd name="connsiteX23" fmla="*/ 158669 w 196325"/>
                      <a:gd name="connsiteY23" fmla="*/ 68231 h 196325"/>
                      <a:gd name="connsiteX24" fmla="*/ 175405 w 196325"/>
                      <a:gd name="connsiteY24" fmla="*/ 44093 h 196325"/>
                      <a:gd name="connsiteX25" fmla="*/ 171543 w 196325"/>
                      <a:gd name="connsiteY25" fmla="*/ 39587 h 196325"/>
                      <a:gd name="connsiteX26" fmla="*/ 167681 w 196325"/>
                      <a:gd name="connsiteY26" fmla="*/ 35081 h 196325"/>
                      <a:gd name="connsiteX27" fmla="*/ 163819 w 196325"/>
                      <a:gd name="connsiteY27" fmla="*/ 30575 h 196325"/>
                      <a:gd name="connsiteX28" fmla="*/ 137749 w 196325"/>
                      <a:gd name="connsiteY28" fmla="*/ 43771 h 196325"/>
                      <a:gd name="connsiteX29" fmla="*/ 119082 w 196325"/>
                      <a:gd name="connsiteY29" fmla="*/ 34437 h 196325"/>
                      <a:gd name="connsiteX30" fmla="*/ 113933 w 196325"/>
                      <a:gd name="connsiteY30" fmla="*/ 5793 h 196325"/>
                      <a:gd name="connsiteX31" fmla="*/ 108140 w 196325"/>
                      <a:gd name="connsiteY31" fmla="*/ 5471 h 196325"/>
                      <a:gd name="connsiteX32" fmla="*/ 102347 w 196325"/>
                      <a:gd name="connsiteY32" fmla="*/ 5150 h 196325"/>
                      <a:gd name="connsiteX33" fmla="*/ 96553 w 196325"/>
                      <a:gd name="connsiteY33" fmla="*/ 4828 h 196325"/>
                      <a:gd name="connsiteX34" fmla="*/ 87542 w 196325"/>
                      <a:gd name="connsiteY34" fmla="*/ 32506 h 196325"/>
                      <a:gd name="connsiteX35" fmla="*/ 67587 w 196325"/>
                      <a:gd name="connsiteY35" fmla="*/ 39265 h 196325"/>
                      <a:gd name="connsiteX36" fmla="*/ 43771 w 196325"/>
                      <a:gd name="connsiteY36" fmla="*/ 22529 h 196325"/>
                      <a:gd name="connsiteX37" fmla="*/ 39265 w 196325"/>
                      <a:gd name="connsiteY37" fmla="*/ 26391 h 196325"/>
                      <a:gd name="connsiteX38" fmla="*/ 34759 w 196325"/>
                      <a:gd name="connsiteY38" fmla="*/ 30253 h 196325"/>
                      <a:gd name="connsiteX39" fmla="*/ 30253 w 196325"/>
                      <a:gd name="connsiteY39" fmla="*/ 34116 h 196325"/>
                      <a:gd name="connsiteX40" fmla="*/ 43449 w 196325"/>
                      <a:gd name="connsiteY40" fmla="*/ 60185 h 196325"/>
                      <a:gd name="connsiteX41" fmla="*/ 34116 w 196325"/>
                      <a:gd name="connsiteY41" fmla="*/ 78852 h 196325"/>
                      <a:gd name="connsiteX42" fmla="*/ 5471 w 196325"/>
                      <a:gd name="connsiteY42" fmla="*/ 84001 h 196325"/>
                      <a:gd name="connsiteX43" fmla="*/ 5471 w 196325"/>
                      <a:gd name="connsiteY43" fmla="*/ 90438 h 196325"/>
                      <a:gd name="connsiteX44" fmla="*/ 5150 w 196325"/>
                      <a:gd name="connsiteY44" fmla="*/ 96232 h 196325"/>
                      <a:gd name="connsiteX45" fmla="*/ 4828 w 196325"/>
                      <a:gd name="connsiteY45" fmla="*/ 102025 h 196325"/>
                      <a:gd name="connsiteX46" fmla="*/ 32506 w 196325"/>
                      <a:gd name="connsiteY46" fmla="*/ 111036 h 196325"/>
                      <a:gd name="connsiteX47" fmla="*/ 39265 w 196325"/>
                      <a:gd name="connsiteY47" fmla="*/ 130669 h 196325"/>
                      <a:gd name="connsiteX48" fmla="*/ 22529 w 196325"/>
                      <a:gd name="connsiteY48" fmla="*/ 154807 h 196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96325" h="196325">
                        <a:moveTo>
                          <a:pt x="22529" y="154807"/>
                        </a:moveTo>
                        <a:lnTo>
                          <a:pt x="26391" y="159313"/>
                        </a:lnTo>
                        <a:lnTo>
                          <a:pt x="30253" y="163819"/>
                        </a:lnTo>
                        <a:lnTo>
                          <a:pt x="34116" y="168325"/>
                        </a:lnTo>
                        <a:lnTo>
                          <a:pt x="60185" y="154807"/>
                        </a:lnTo>
                        <a:cubicBezTo>
                          <a:pt x="65978" y="158991"/>
                          <a:pt x="72415" y="161888"/>
                          <a:pt x="78852" y="164141"/>
                        </a:cubicBezTo>
                        <a:lnTo>
                          <a:pt x="84001" y="193107"/>
                        </a:lnTo>
                        <a:lnTo>
                          <a:pt x="89795" y="193429"/>
                        </a:lnTo>
                        <a:lnTo>
                          <a:pt x="95588" y="193429"/>
                        </a:lnTo>
                        <a:lnTo>
                          <a:pt x="101381" y="193750"/>
                        </a:lnTo>
                        <a:lnTo>
                          <a:pt x="110393" y="165750"/>
                        </a:lnTo>
                        <a:cubicBezTo>
                          <a:pt x="117151" y="164463"/>
                          <a:pt x="123910" y="162210"/>
                          <a:pt x="130025" y="158991"/>
                        </a:cubicBezTo>
                        <a:lnTo>
                          <a:pt x="154164" y="175727"/>
                        </a:lnTo>
                        <a:lnTo>
                          <a:pt x="158669" y="171865"/>
                        </a:lnTo>
                        <a:lnTo>
                          <a:pt x="163175" y="168003"/>
                        </a:lnTo>
                        <a:lnTo>
                          <a:pt x="167681" y="164141"/>
                        </a:lnTo>
                        <a:lnTo>
                          <a:pt x="154164" y="138071"/>
                        </a:lnTo>
                        <a:cubicBezTo>
                          <a:pt x="158347" y="132278"/>
                          <a:pt x="161244" y="126163"/>
                          <a:pt x="163497" y="119404"/>
                        </a:cubicBezTo>
                        <a:lnTo>
                          <a:pt x="192463" y="114255"/>
                        </a:lnTo>
                        <a:lnTo>
                          <a:pt x="192785" y="108462"/>
                        </a:lnTo>
                        <a:lnTo>
                          <a:pt x="193107" y="102668"/>
                        </a:lnTo>
                        <a:lnTo>
                          <a:pt x="193429" y="96875"/>
                        </a:lnTo>
                        <a:lnTo>
                          <a:pt x="165428" y="87864"/>
                        </a:lnTo>
                        <a:cubicBezTo>
                          <a:pt x="164141" y="81105"/>
                          <a:pt x="162210" y="74346"/>
                          <a:pt x="158669" y="68231"/>
                        </a:cubicBezTo>
                        <a:lnTo>
                          <a:pt x="175405" y="44093"/>
                        </a:lnTo>
                        <a:lnTo>
                          <a:pt x="171543" y="39587"/>
                        </a:lnTo>
                        <a:lnTo>
                          <a:pt x="167681" y="35081"/>
                        </a:lnTo>
                        <a:lnTo>
                          <a:pt x="163819" y="30575"/>
                        </a:lnTo>
                        <a:lnTo>
                          <a:pt x="137749" y="43771"/>
                        </a:lnTo>
                        <a:cubicBezTo>
                          <a:pt x="131956" y="39587"/>
                          <a:pt x="125519" y="36690"/>
                          <a:pt x="119082" y="34437"/>
                        </a:cubicBezTo>
                        <a:lnTo>
                          <a:pt x="113933" y="5793"/>
                        </a:lnTo>
                        <a:lnTo>
                          <a:pt x="108140" y="5471"/>
                        </a:lnTo>
                        <a:lnTo>
                          <a:pt x="102347" y="5150"/>
                        </a:lnTo>
                        <a:lnTo>
                          <a:pt x="96553" y="4828"/>
                        </a:lnTo>
                        <a:lnTo>
                          <a:pt x="87542" y="32506"/>
                        </a:lnTo>
                        <a:cubicBezTo>
                          <a:pt x="80783" y="33794"/>
                          <a:pt x="74024" y="36047"/>
                          <a:pt x="67587" y="39265"/>
                        </a:cubicBezTo>
                        <a:lnTo>
                          <a:pt x="43771" y="22529"/>
                        </a:lnTo>
                        <a:lnTo>
                          <a:pt x="39265" y="26391"/>
                        </a:lnTo>
                        <a:lnTo>
                          <a:pt x="34759" y="30253"/>
                        </a:lnTo>
                        <a:lnTo>
                          <a:pt x="30253" y="34116"/>
                        </a:lnTo>
                        <a:lnTo>
                          <a:pt x="43449" y="60185"/>
                        </a:lnTo>
                        <a:cubicBezTo>
                          <a:pt x="39265" y="65978"/>
                          <a:pt x="36368" y="72415"/>
                          <a:pt x="34116" y="78852"/>
                        </a:cubicBezTo>
                        <a:lnTo>
                          <a:pt x="5471" y="84001"/>
                        </a:lnTo>
                        <a:lnTo>
                          <a:pt x="5471" y="90438"/>
                        </a:lnTo>
                        <a:lnTo>
                          <a:pt x="5150" y="96232"/>
                        </a:lnTo>
                        <a:lnTo>
                          <a:pt x="4828" y="102025"/>
                        </a:lnTo>
                        <a:lnTo>
                          <a:pt x="32506" y="111036"/>
                        </a:lnTo>
                        <a:cubicBezTo>
                          <a:pt x="33794" y="117795"/>
                          <a:pt x="36047" y="124554"/>
                          <a:pt x="39265" y="130669"/>
                        </a:cubicBezTo>
                        <a:lnTo>
                          <a:pt x="22529" y="154807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2" name="Freeform: Shape 689">
                    <a:extLst>
                      <a:ext uri="{FF2B5EF4-FFF2-40B4-BE49-F238E27FC236}">
                        <a16:creationId xmlns:a16="http://schemas.microsoft.com/office/drawing/2014/main" id="{654323D0-DBA8-4D60-8E92-1FED4E70B582}"/>
                      </a:ext>
                    </a:extLst>
                  </p:cNvPr>
                  <p:cNvSpPr/>
                  <p:nvPr/>
                </p:nvSpPr>
                <p:spPr>
                  <a:xfrm>
                    <a:off x="7345644" y="4429180"/>
                    <a:ext cx="83680" cy="83680"/>
                  </a:xfrm>
                  <a:custGeom>
                    <a:avLst/>
                    <a:gdLst>
                      <a:gd name="connsiteX0" fmla="*/ 80139 w 83679"/>
                      <a:gd name="connsiteY0" fmla="*/ 42483 h 83679"/>
                      <a:gd name="connsiteX1" fmla="*/ 42483 w 83679"/>
                      <a:gd name="connsiteY1" fmla="*/ 80139 h 83679"/>
                      <a:gd name="connsiteX2" fmla="*/ 4828 w 83679"/>
                      <a:gd name="connsiteY2" fmla="*/ 42483 h 83679"/>
                      <a:gd name="connsiteX3" fmla="*/ 42483 w 83679"/>
                      <a:gd name="connsiteY3" fmla="*/ 4828 h 83679"/>
                      <a:gd name="connsiteX4" fmla="*/ 80139 w 83679"/>
                      <a:gd name="connsiteY4" fmla="*/ 42483 h 83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679" h="83679">
                        <a:moveTo>
                          <a:pt x="80139" y="42483"/>
                        </a:moveTo>
                        <a:cubicBezTo>
                          <a:pt x="80139" y="63280"/>
                          <a:pt x="63280" y="80139"/>
                          <a:pt x="42483" y="80139"/>
                        </a:cubicBezTo>
                        <a:cubicBezTo>
                          <a:pt x="21687" y="80139"/>
                          <a:pt x="4828" y="63280"/>
                          <a:pt x="4828" y="42483"/>
                        </a:cubicBezTo>
                        <a:cubicBezTo>
                          <a:pt x="4828" y="21687"/>
                          <a:pt x="21687" y="4828"/>
                          <a:pt x="42483" y="4828"/>
                        </a:cubicBezTo>
                        <a:cubicBezTo>
                          <a:pt x="63280" y="4828"/>
                          <a:pt x="80139" y="21687"/>
                          <a:pt x="80139" y="42483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88" name="Graphic 190">
                  <a:extLst>
                    <a:ext uri="{FF2B5EF4-FFF2-40B4-BE49-F238E27FC236}">
                      <a16:creationId xmlns:a16="http://schemas.microsoft.com/office/drawing/2014/main" id="{423B5806-BF63-4D5B-853D-11DAAE608BA9}"/>
                    </a:ext>
                  </a:extLst>
                </p:cNvPr>
                <p:cNvGrpSpPr/>
                <p:nvPr/>
              </p:nvGrpSpPr>
              <p:grpSpPr>
                <a:xfrm>
                  <a:off x="4385109" y="3251980"/>
                  <a:ext cx="201832" cy="201832"/>
                  <a:chOff x="7289321" y="4372213"/>
                  <a:chExt cx="196325" cy="196325"/>
                </a:xfrm>
              </p:grpSpPr>
              <p:sp>
                <p:nvSpPr>
                  <p:cNvPr id="89" name="Freeform: Shape 686">
                    <a:extLst>
                      <a:ext uri="{FF2B5EF4-FFF2-40B4-BE49-F238E27FC236}">
                        <a16:creationId xmlns:a16="http://schemas.microsoft.com/office/drawing/2014/main" id="{E1D3155A-6E0B-4563-A7AC-CAC0FC4E7CF6}"/>
                      </a:ext>
                    </a:extLst>
                  </p:cNvPr>
                  <p:cNvSpPr/>
                  <p:nvPr/>
                </p:nvSpPr>
                <p:spPr>
                  <a:xfrm>
                    <a:off x="7289321" y="4372213"/>
                    <a:ext cx="196325" cy="196325"/>
                  </a:xfrm>
                  <a:custGeom>
                    <a:avLst/>
                    <a:gdLst>
                      <a:gd name="connsiteX0" fmla="*/ 22529 w 196325"/>
                      <a:gd name="connsiteY0" fmla="*/ 154807 h 196325"/>
                      <a:gd name="connsiteX1" fmla="*/ 26391 w 196325"/>
                      <a:gd name="connsiteY1" fmla="*/ 159313 h 196325"/>
                      <a:gd name="connsiteX2" fmla="*/ 30253 w 196325"/>
                      <a:gd name="connsiteY2" fmla="*/ 163819 h 196325"/>
                      <a:gd name="connsiteX3" fmla="*/ 34116 w 196325"/>
                      <a:gd name="connsiteY3" fmla="*/ 168325 h 196325"/>
                      <a:gd name="connsiteX4" fmla="*/ 60185 w 196325"/>
                      <a:gd name="connsiteY4" fmla="*/ 154807 h 196325"/>
                      <a:gd name="connsiteX5" fmla="*/ 78852 w 196325"/>
                      <a:gd name="connsiteY5" fmla="*/ 164141 h 196325"/>
                      <a:gd name="connsiteX6" fmla="*/ 84001 w 196325"/>
                      <a:gd name="connsiteY6" fmla="*/ 193107 h 196325"/>
                      <a:gd name="connsiteX7" fmla="*/ 89795 w 196325"/>
                      <a:gd name="connsiteY7" fmla="*/ 193429 h 196325"/>
                      <a:gd name="connsiteX8" fmla="*/ 95588 w 196325"/>
                      <a:gd name="connsiteY8" fmla="*/ 193429 h 196325"/>
                      <a:gd name="connsiteX9" fmla="*/ 101381 w 196325"/>
                      <a:gd name="connsiteY9" fmla="*/ 193750 h 196325"/>
                      <a:gd name="connsiteX10" fmla="*/ 110393 w 196325"/>
                      <a:gd name="connsiteY10" fmla="*/ 165750 h 196325"/>
                      <a:gd name="connsiteX11" fmla="*/ 130025 w 196325"/>
                      <a:gd name="connsiteY11" fmla="*/ 158991 h 196325"/>
                      <a:gd name="connsiteX12" fmla="*/ 154164 w 196325"/>
                      <a:gd name="connsiteY12" fmla="*/ 175727 h 196325"/>
                      <a:gd name="connsiteX13" fmla="*/ 158669 w 196325"/>
                      <a:gd name="connsiteY13" fmla="*/ 171865 h 196325"/>
                      <a:gd name="connsiteX14" fmla="*/ 163175 w 196325"/>
                      <a:gd name="connsiteY14" fmla="*/ 168003 h 196325"/>
                      <a:gd name="connsiteX15" fmla="*/ 167681 w 196325"/>
                      <a:gd name="connsiteY15" fmla="*/ 164141 h 196325"/>
                      <a:gd name="connsiteX16" fmla="*/ 154164 w 196325"/>
                      <a:gd name="connsiteY16" fmla="*/ 138071 h 196325"/>
                      <a:gd name="connsiteX17" fmla="*/ 163497 w 196325"/>
                      <a:gd name="connsiteY17" fmla="*/ 119404 h 196325"/>
                      <a:gd name="connsiteX18" fmla="*/ 192463 w 196325"/>
                      <a:gd name="connsiteY18" fmla="*/ 114255 h 196325"/>
                      <a:gd name="connsiteX19" fmla="*/ 192785 w 196325"/>
                      <a:gd name="connsiteY19" fmla="*/ 108462 h 196325"/>
                      <a:gd name="connsiteX20" fmla="*/ 193107 w 196325"/>
                      <a:gd name="connsiteY20" fmla="*/ 102668 h 196325"/>
                      <a:gd name="connsiteX21" fmla="*/ 193429 w 196325"/>
                      <a:gd name="connsiteY21" fmla="*/ 96875 h 196325"/>
                      <a:gd name="connsiteX22" fmla="*/ 165428 w 196325"/>
                      <a:gd name="connsiteY22" fmla="*/ 87864 h 196325"/>
                      <a:gd name="connsiteX23" fmla="*/ 158669 w 196325"/>
                      <a:gd name="connsiteY23" fmla="*/ 68231 h 196325"/>
                      <a:gd name="connsiteX24" fmla="*/ 175405 w 196325"/>
                      <a:gd name="connsiteY24" fmla="*/ 44093 h 196325"/>
                      <a:gd name="connsiteX25" fmla="*/ 171543 w 196325"/>
                      <a:gd name="connsiteY25" fmla="*/ 39587 h 196325"/>
                      <a:gd name="connsiteX26" fmla="*/ 167681 w 196325"/>
                      <a:gd name="connsiteY26" fmla="*/ 35081 h 196325"/>
                      <a:gd name="connsiteX27" fmla="*/ 163819 w 196325"/>
                      <a:gd name="connsiteY27" fmla="*/ 30575 h 196325"/>
                      <a:gd name="connsiteX28" fmla="*/ 137749 w 196325"/>
                      <a:gd name="connsiteY28" fmla="*/ 43771 h 196325"/>
                      <a:gd name="connsiteX29" fmla="*/ 119082 w 196325"/>
                      <a:gd name="connsiteY29" fmla="*/ 34437 h 196325"/>
                      <a:gd name="connsiteX30" fmla="*/ 113933 w 196325"/>
                      <a:gd name="connsiteY30" fmla="*/ 5793 h 196325"/>
                      <a:gd name="connsiteX31" fmla="*/ 108140 w 196325"/>
                      <a:gd name="connsiteY31" fmla="*/ 5471 h 196325"/>
                      <a:gd name="connsiteX32" fmla="*/ 102347 w 196325"/>
                      <a:gd name="connsiteY32" fmla="*/ 5150 h 196325"/>
                      <a:gd name="connsiteX33" fmla="*/ 96553 w 196325"/>
                      <a:gd name="connsiteY33" fmla="*/ 4828 h 196325"/>
                      <a:gd name="connsiteX34" fmla="*/ 87542 w 196325"/>
                      <a:gd name="connsiteY34" fmla="*/ 32506 h 196325"/>
                      <a:gd name="connsiteX35" fmla="*/ 67587 w 196325"/>
                      <a:gd name="connsiteY35" fmla="*/ 39265 h 196325"/>
                      <a:gd name="connsiteX36" fmla="*/ 43771 w 196325"/>
                      <a:gd name="connsiteY36" fmla="*/ 22529 h 196325"/>
                      <a:gd name="connsiteX37" fmla="*/ 39265 w 196325"/>
                      <a:gd name="connsiteY37" fmla="*/ 26391 h 196325"/>
                      <a:gd name="connsiteX38" fmla="*/ 34759 w 196325"/>
                      <a:gd name="connsiteY38" fmla="*/ 30253 h 196325"/>
                      <a:gd name="connsiteX39" fmla="*/ 30253 w 196325"/>
                      <a:gd name="connsiteY39" fmla="*/ 34116 h 196325"/>
                      <a:gd name="connsiteX40" fmla="*/ 43449 w 196325"/>
                      <a:gd name="connsiteY40" fmla="*/ 60185 h 196325"/>
                      <a:gd name="connsiteX41" fmla="*/ 34116 w 196325"/>
                      <a:gd name="connsiteY41" fmla="*/ 78852 h 196325"/>
                      <a:gd name="connsiteX42" fmla="*/ 5471 w 196325"/>
                      <a:gd name="connsiteY42" fmla="*/ 84001 h 196325"/>
                      <a:gd name="connsiteX43" fmla="*/ 5471 w 196325"/>
                      <a:gd name="connsiteY43" fmla="*/ 90438 h 196325"/>
                      <a:gd name="connsiteX44" fmla="*/ 5150 w 196325"/>
                      <a:gd name="connsiteY44" fmla="*/ 96232 h 196325"/>
                      <a:gd name="connsiteX45" fmla="*/ 4828 w 196325"/>
                      <a:gd name="connsiteY45" fmla="*/ 102025 h 196325"/>
                      <a:gd name="connsiteX46" fmla="*/ 32506 w 196325"/>
                      <a:gd name="connsiteY46" fmla="*/ 111036 h 196325"/>
                      <a:gd name="connsiteX47" fmla="*/ 39265 w 196325"/>
                      <a:gd name="connsiteY47" fmla="*/ 130669 h 196325"/>
                      <a:gd name="connsiteX48" fmla="*/ 22529 w 196325"/>
                      <a:gd name="connsiteY48" fmla="*/ 154807 h 196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96325" h="196325">
                        <a:moveTo>
                          <a:pt x="22529" y="154807"/>
                        </a:moveTo>
                        <a:lnTo>
                          <a:pt x="26391" y="159313"/>
                        </a:lnTo>
                        <a:lnTo>
                          <a:pt x="30253" y="163819"/>
                        </a:lnTo>
                        <a:lnTo>
                          <a:pt x="34116" y="168325"/>
                        </a:lnTo>
                        <a:lnTo>
                          <a:pt x="60185" y="154807"/>
                        </a:lnTo>
                        <a:cubicBezTo>
                          <a:pt x="65978" y="158991"/>
                          <a:pt x="72415" y="161888"/>
                          <a:pt x="78852" y="164141"/>
                        </a:cubicBezTo>
                        <a:lnTo>
                          <a:pt x="84001" y="193107"/>
                        </a:lnTo>
                        <a:lnTo>
                          <a:pt x="89795" y="193429"/>
                        </a:lnTo>
                        <a:lnTo>
                          <a:pt x="95588" y="193429"/>
                        </a:lnTo>
                        <a:lnTo>
                          <a:pt x="101381" y="193750"/>
                        </a:lnTo>
                        <a:lnTo>
                          <a:pt x="110393" y="165750"/>
                        </a:lnTo>
                        <a:cubicBezTo>
                          <a:pt x="117151" y="164463"/>
                          <a:pt x="123910" y="162210"/>
                          <a:pt x="130025" y="158991"/>
                        </a:cubicBezTo>
                        <a:lnTo>
                          <a:pt x="154164" y="175727"/>
                        </a:lnTo>
                        <a:lnTo>
                          <a:pt x="158669" y="171865"/>
                        </a:lnTo>
                        <a:lnTo>
                          <a:pt x="163175" y="168003"/>
                        </a:lnTo>
                        <a:lnTo>
                          <a:pt x="167681" y="164141"/>
                        </a:lnTo>
                        <a:lnTo>
                          <a:pt x="154164" y="138071"/>
                        </a:lnTo>
                        <a:cubicBezTo>
                          <a:pt x="158347" y="132278"/>
                          <a:pt x="161244" y="126163"/>
                          <a:pt x="163497" y="119404"/>
                        </a:cubicBezTo>
                        <a:lnTo>
                          <a:pt x="192463" y="114255"/>
                        </a:lnTo>
                        <a:lnTo>
                          <a:pt x="192785" y="108462"/>
                        </a:lnTo>
                        <a:lnTo>
                          <a:pt x="193107" y="102668"/>
                        </a:lnTo>
                        <a:lnTo>
                          <a:pt x="193429" y="96875"/>
                        </a:lnTo>
                        <a:lnTo>
                          <a:pt x="165428" y="87864"/>
                        </a:lnTo>
                        <a:cubicBezTo>
                          <a:pt x="164141" y="81105"/>
                          <a:pt x="162210" y="74346"/>
                          <a:pt x="158669" y="68231"/>
                        </a:cubicBezTo>
                        <a:lnTo>
                          <a:pt x="175405" y="44093"/>
                        </a:lnTo>
                        <a:lnTo>
                          <a:pt x="171543" y="39587"/>
                        </a:lnTo>
                        <a:lnTo>
                          <a:pt x="167681" y="35081"/>
                        </a:lnTo>
                        <a:lnTo>
                          <a:pt x="163819" y="30575"/>
                        </a:lnTo>
                        <a:lnTo>
                          <a:pt x="137749" y="43771"/>
                        </a:lnTo>
                        <a:cubicBezTo>
                          <a:pt x="131956" y="39587"/>
                          <a:pt x="125519" y="36690"/>
                          <a:pt x="119082" y="34437"/>
                        </a:cubicBezTo>
                        <a:lnTo>
                          <a:pt x="113933" y="5793"/>
                        </a:lnTo>
                        <a:lnTo>
                          <a:pt x="108140" y="5471"/>
                        </a:lnTo>
                        <a:lnTo>
                          <a:pt x="102347" y="5150"/>
                        </a:lnTo>
                        <a:lnTo>
                          <a:pt x="96553" y="4828"/>
                        </a:lnTo>
                        <a:lnTo>
                          <a:pt x="87542" y="32506"/>
                        </a:lnTo>
                        <a:cubicBezTo>
                          <a:pt x="80783" y="33794"/>
                          <a:pt x="74024" y="36047"/>
                          <a:pt x="67587" y="39265"/>
                        </a:cubicBezTo>
                        <a:lnTo>
                          <a:pt x="43771" y="22529"/>
                        </a:lnTo>
                        <a:lnTo>
                          <a:pt x="39265" y="26391"/>
                        </a:lnTo>
                        <a:lnTo>
                          <a:pt x="34759" y="30253"/>
                        </a:lnTo>
                        <a:lnTo>
                          <a:pt x="30253" y="34116"/>
                        </a:lnTo>
                        <a:lnTo>
                          <a:pt x="43449" y="60185"/>
                        </a:lnTo>
                        <a:cubicBezTo>
                          <a:pt x="39265" y="65978"/>
                          <a:pt x="36368" y="72415"/>
                          <a:pt x="34116" y="78852"/>
                        </a:cubicBezTo>
                        <a:lnTo>
                          <a:pt x="5471" y="84001"/>
                        </a:lnTo>
                        <a:lnTo>
                          <a:pt x="5471" y="90438"/>
                        </a:lnTo>
                        <a:lnTo>
                          <a:pt x="5150" y="96232"/>
                        </a:lnTo>
                        <a:lnTo>
                          <a:pt x="4828" y="102025"/>
                        </a:lnTo>
                        <a:lnTo>
                          <a:pt x="32506" y="111036"/>
                        </a:lnTo>
                        <a:cubicBezTo>
                          <a:pt x="33794" y="117795"/>
                          <a:pt x="36047" y="124554"/>
                          <a:pt x="39265" y="130669"/>
                        </a:cubicBezTo>
                        <a:lnTo>
                          <a:pt x="22529" y="154807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90" name="Freeform: Shape 687">
                    <a:extLst>
                      <a:ext uri="{FF2B5EF4-FFF2-40B4-BE49-F238E27FC236}">
                        <a16:creationId xmlns:a16="http://schemas.microsoft.com/office/drawing/2014/main" id="{F71D5F30-D8B4-4479-8026-6AC9867D7FA5}"/>
                      </a:ext>
                    </a:extLst>
                  </p:cNvPr>
                  <p:cNvSpPr/>
                  <p:nvPr/>
                </p:nvSpPr>
                <p:spPr>
                  <a:xfrm>
                    <a:off x="7345644" y="4429180"/>
                    <a:ext cx="83680" cy="83680"/>
                  </a:xfrm>
                  <a:custGeom>
                    <a:avLst/>
                    <a:gdLst>
                      <a:gd name="connsiteX0" fmla="*/ 80139 w 83679"/>
                      <a:gd name="connsiteY0" fmla="*/ 42483 h 83679"/>
                      <a:gd name="connsiteX1" fmla="*/ 42483 w 83679"/>
                      <a:gd name="connsiteY1" fmla="*/ 80139 h 83679"/>
                      <a:gd name="connsiteX2" fmla="*/ 4828 w 83679"/>
                      <a:gd name="connsiteY2" fmla="*/ 42483 h 83679"/>
                      <a:gd name="connsiteX3" fmla="*/ 42483 w 83679"/>
                      <a:gd name="connsiteY3" fmla="*/ 4828 h 83679"/>
                      <a:gd name="connsiteX4" fmla="*/ 80139 w 83679"/>
                      <a:gd name="connsiteY4" fmla="*/ 42483 h 836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679" h="83679">
                        <a:moveTo>
                          <a:pt x="80139" y="42483"/>
                        </a:moveTo>
                        <a:cubicBezTo>
                          <a:pt x="80139" y="63280"/>
                          <a:pt x="63280" y="80139"/>
                          <a:pt x="42483" y="80139"/>
                        </a:cubicBezTo>
                        <a:cubicBezTo>
                          <a:pt x="21687" y="80139"/>
                          <a:pt x="4828" y="63280"/>
                          <a:pt x="4828" y="42483"/>
                        </a:cubicBezTo>
                        <a:cubicBezTo>
                          <a:pt x="4828" y="21687"/>
                          <a:pt x="21687" y="4828"/>
                          <a:pt x="42483" y="4828"/>
                        </a:cubicBezTo>
                        <a:cubicBezTo>
                          <a:pt x="63280" y="4828"/>
                          <a:pt x="80139" y="21687"/>
                          <a:pt x="80139" y="42483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</p:grpSp>
          <p:grpSp>
            <p:nvGrpSpPr>
              <p:cNvPr id="18" name="Graphic 160">
                <a:extLst>
                  <a:ext uri="{FF2B5EF4-FFF2-40B4-BE49-F238E27FC236}">
                    <a16:creationId xmlns:a16="http://schemas.microsoft.com/office/drawing/2014/main" id="{4D782C37-733F-4978-A30C-6CFAD5B006E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84262" y="5075634"/>
                <a:ext cx="618907" cy="640080"/>
                <a:chOff x="4692320" y="5010565"/>
                <a:chExt cx="395223" cy="408744"/>
              </a:xfrm>
            </p:grpSpPr>
            <p:sp>
              <p:nvSpPr>
                <p:cNvPr id="80" name="Freeform: Shape 677">
                  <a:extLst>
                    <a:ext uri="{FF2B5EF4-FFF2-40B4-BE49-F238E27FC236}">
                      <a16:creationId xmlns:a16="http://schemas.microsoft.com/office/drawing/2014/main" id="{BB37836F-4BDC-4D70-AAED-16232BF24F89}"/>
                    </a:ext>
                  </a:extLst>
                </p:cNvPr>
                <p:cNvSpPr/>
                <p:nvPr/>
              </p:nvSpPr>
              <p:spPr>
                <a:xfrm>
                  <a:off x="4692320" y="5010565"/>
                  <a:ext cx="302535" cy="408744"/>
                </a:xfrm>
                <a:custGeom>
                  <a:avLst/>
                  <a:gdLst>
                    <a:gd name="connsiteX0" fmla="*/ 298028 w 302533"/>
                    <a:gd name="connsiteY0" fmla="*/ 72939 h 408742"/>
                    <a:gd name="connsiteX1" fmla="*/ 298028 w 302533"/>
                    <a:gd name="connsiteY1" fmla="*/ 51376 h 408742"/>
                    <a:gd name="connsiteX2" fmla="*/ 286442 w 302533"/>
                    <a:gd name="connsiteY2" fmla="*/ 42042 h 408742"/>
                    <a:gd name="connsiteX3" fmla="*/ 158991 w 302533"/>
                    <a:gd name="connsiteY3" fmla="*/ 7927 h 408742"/>
                    <a:gd name="connsiteX4" fmla="*/ 144508 w 302533"/>
                    <a:gd name="connsiteY4" fmla="*/ 8248 h 408742"/>
                    <a:gd name="connsiteX5" fmla="*/ 16414 w 302533"/>
                    <a:gd name="connsiteY5" fmla="*/ 41398 h 408742"/>
                    <a:gd name="connsiteX6" fmla="*/ 4828 w 302533"/>
                    <a:gd name="connsiteY6" fmla="*/ 50732 h 408742"/>
                    <a:gd name="connsiteX7" fmla="*/ 4828 w 302533"/>
                    <a:gd name="connsiteY7" fmla="*/ 319150 h 408742"/>
                    <a:gd name="connsiteX8" fmla="*/ 9655 w 302533"/>
                    <a:gd name="connsiteY8" fmla="*/ 327518 h 408742"/>
                    <a:gd name="connsiteX9" fmla="*/ 146761 w 302533"/>
                    <a:gd name="connsiteY9" fmla="*/ 404761 h 408742"/>
                    <a:gd name="connsiteX10" fmla="*/ 156095 w 302533"/>
                    <a:gd name="connsiteY10" fmla="*/ 404761 h 408742"/>
                    <a:gd name="connsiteX11" fmla="*/ 293200 w 302533"/>
                    <a:gd name="connsiteY11" fmla="*/ 327840 h 408742"/>
                    <a:gd name="connsiteX12" fmla="*/ 298028 w 302533"/>
                    <a:gd name="connsiteY12" fmla="*/ 319794 h 408742"/>
                    <a:gd name="connsiteX13" fmla="*/ 298350 w 302533"/>
                    <a:gd name="connsiteY13" fmla="*/ 298230 h 40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02533" h="408742">
                      <a:moveTo>
                        <a:pt x="298028" y="72939"/>
                      </a:moveTo>
                      <a:lnTo>
                        <a:pt x="298028" y="51376"/>
                      </a:lnTo>
                      <a:cubicBezTo>
                        <a:pt x="298028" y="45260"/>
                        <a:pt x="292557" y="40755"/>
                        <a:pt x="286442" y="42042"/>
                      </a:cubicBezTo>
                      <a:cubicBezTo>
                        <a:pt x="261338" y="47513"/>
                        <a:pt x="200187" y="54272"/>
                        <a:pt x="158991" y="7927"/>
                      </a:cubicBezTo>
                      <a:cubicBezTo>
                        <a:pt x="155129" y="3743"/>
                        <a:pt x="148370" y="3743"/>
                        <a:pt x="144508" y="8248"/>
                      </a:cubicBezTo>
                      <a:cubicBezTo>
                        <a:pt x="130025" y="24662"/>
                        <a:pt x="91404" y="56525"/>
                        <a:pt x="16414" y="41398"/>
                      </a:cubicBezTo>
                      <a:cubicBezTo>
                        <a:pt x="10299" y="40111"/>
                        <a:pt x="4828" y="44617"/>
                        <a:pt x="4828" y="50732"/>
                      </a:cubicBezTo>
                      <a:lnTo>
                        <a:pt x="4828" y="319150"/>
                      </a:lnTo>
                      <a:cubicBezTo>
                        <a:pt x="4828" y="322690"/>
                        <a:pt x="6759" y="325909"/>
                        <a:pt x="9655" y="327518"/>
                      </a:cubicBezTo>
                      <a:lnTo>
                        <a:pt x="146761" y="404761"/>
                      </a:lnTo>
                      <a:cubicBezTo>
                        <a:pt x="149658" y="406370"/>
                        <a:pt x="153198" y="406370"/>
                        <a:pt x="156095" y="404761"/>
                      </a:cubicBezTo>
                      <a:lnTo>
                        <a:pt x="293200" y="327840"/>
                      </a:lnTo>
                      <a:cubicBezTo>
                        <a:pt x="296097" y="326231"/>
                        <a:pt x="298028" y="323012"/>
                        <a:pt x="298028" y="319794"/>
                      </a:cubicBezTo>
                      <a:lnTo>
                        <a:pt x="298350" y="298230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81" name="Freeform: Shape 678">
                  <a:extLst>
                    <a:ext uri="{FF2B5EF4-FFF2-40B4-BE49-F238E27FC236}">
                      <a16:creationId xmlns:a16="http://schemas.microsoft.com/office/drawing/2014/main" id="{F6ADE16F-6DFD-487D-AD11-B17121481924}"/>
                    </a:ext>
                  </a:extLst>
                </p:cNvPr>
                <p:cNvSpPr/>
                <p:nvPr/>
              </p:nvSpPr>
              <p:spPr>
                <a:xfrm>
                  <a:off x="4695217" y="5214495"/>
                  <a:ext cx="193108" cy="67587"/>
                </a:xfrm>
                <a:custGeom>
                  <a:avLst/>
                  <a:gdLst>
                    <a:gd name="connsiteX0" fmla="*/ 4828 w 193106"/>
                    <a:gd name="connsiteY0" fmla="*/ 4828 h 67587"/>
                    <a:gd name="connsiteX1" fmla="*/ 189245 w 193106"/>
                    <a:gd name="connsiteY1" fmla="*/ 64691 h 67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06" h="67587">
                      <a:moveTo>
                        <a:pt x="4828" y="4828"/>
                      </a:moveTo>
                      <a:lnTo>
                        <a:pt x="189245" y="64691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82" name="Freeform: Shape 679">
                  <a:extLst>
                    <a:ext uri="{FF2B5EF4-FFF2-40B4-BE49-F238E27FC236}">
                      <a16:creationId xmlns:a16="http://schemas.microsoft.com/office/drawing/2014/main" id="{768299CB-9300-43D3-AB61-D2EF575892C7}"/>
                    </a:ext>
                  </a:extLst>
                </p:cNvPr>
                <p:cNvSpPr/>
                <p:nvPr/>
              </p:nvSpPr>
              <p:spPr>
                <a:xfrm>
                  <a:off x="4694573" y="5105712"/>
                  <a:ext cx="183451" cy="64369"/>
                </a:xfrm>
                <a:custGeom>
                  <a:avLst/>
                  <a:gdLst>
                    <a:gd name="connsiteX0" fmla="*/ 4828 w 183451"/>
                    <a:gd name="connsiteY0" fmla="*/ 4828 h 64368"/>
                    <a:gd name="connsiteX1" fmla="*/ 181198 w 183451"/>
                    <a:gd name="connsiteY1" fmla="*/ 59541 h 6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3451" h="64368">
                      <a:moveTo>
                        <a:pt x="4828" y="4828"/>
                      </a:moveTo>
                      <a:lnTo>
                        <a:pt x="181198" y="59541"/>
                      </a:lnTo>
                    </a:path>
                  </a:pathLst>
                </a:custGeom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83" name="Freeform: Shape 680">
                  <a:extLst>
                    <a:ext uri="{FF2B5EF4-FFF2-40B4-BE49-F238E27FC236}">
                      <a16:creationId xmlns:a16="http://schemas.microsoft.com/office/drawing/2014/main" id="{084027B6-DF02-483E-BF54-49EA75625026}"/>
                    </a:ext>
                  </a:extLst>
                </p:cNvPr>
                <p:cNvSpPr/>
                <p:nvPr/>
              </p:nvSpPr>
              <p:spPr>
                <a:xfrm>
                  <a:off x="4894435" y="5096061"/>
                  <a:ext cx="193108" cy="193108"/>
                </a:xfrm>
                <a:custGeom>
                  <a:avLst/>
                  <a:gdLst>
                    <a:gd name="connsiteX0" fmla="*/ 188279 w 193106"/>
                    <a:gd name="connsiteY0" fmla="*/ 96553 h 193106"/>
                    <a:gd name="connsiteX1" fmla="*/ 96553 w 193106"/>
                    <a:gd name="connsiteY1" fmla="*/ 188279 h 193106"/>
                    <a:gd name="connsiteX2" fmla="*/ 4828 w 193106"/>
                    <a:gd name="connsiteY2" fmla="*/ 96553 h 193106"/>
                    <a:gd name="connsiteX3" fmla="*/ 96553 w 193106"/>
                    <a:gd name="connsiteY3" fmla="*/ 4828 h 193106"/>
                    <a:gd name="connsiteX4" fmla="*/ 188279 w 193106"/>
                    <a:gd name="connsiteY4" fmla="*/ 96553 h 193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106" h="193106">
                      <a:moveTo>
                        <a:pt x="188279" y="96553"/>
                      </a:moveTo>
                      <a:cubicBezTo>
                        <a:pt x="188279" y="147212"/>
                        <a:pt x="147212" y="188279"/>
                        <a:pt x="96553" y="188279"/>
                      </a:cubicBezTo>
                      <a:cubicBezTo>
                        <a:pt x="45895" y="188279"/>
                        <a:pt x="4828" y="147212"/>
                        <a:pt x="4828" y="96553"/>
                      </a:cubicBezTo>
                      <a:cubicBezTo>
                        <a:pt x="4828" y="45895"/>
                        <a:pt x="45895" y="4828"/>
                        <a:pt x="96553" y="4828"/>
                      </a:cubicBezTo>
                      <a:cubicBezTo>
                        <a:pt x="147212" y="4828"/>
                        <a:pt x="188279" y="45895"/>
                        <a:pt x="188279" y="96553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84" name="Freeform: Shape 681">
                  <a:extLst>
                    <a:ext uri="{FF2B5EF4-FFF2-40B4-BE49-F238E27FC236}">
                      <a16:creationId xmlns:a16="http://schemas.microsoft.com/office/drawing/2014/main" id="{21DD1793-0870-4AD0-9664-EFBEF367117E}"/>
                    </a:ext>
                  </a:extLst>
                </p:cNvPr>
                <p:cNvSpPr/>
                <p:nvPr/>
              </p:nvSpPr>
              <p:spPr>
                <a:xfrm>
                  <a:off x="4937228" y="5155580"/>
                  <a:ext cx="102990" cy="77243"/>
                </a:xfrm>
                <a:custGeom>
                  <a:avLst/>
                  <a:gdLst>
                    <a:gd name="connsiteX0" fmla="*/ 4828 w 102990"/>
                    <a:gd name="connsiteY0" fmla="*/ 45380 h 77242"/>
                    <a:gd name="connsiteX1" fmla="*/ 32506 w 102990"/>
                    <a:gd name="connsiteY1" fmla="*/ 73059 h 77242"/>
                    <a:gd name="connsiteX2" fmla="*/ 100737 w 102990"/>
                    <a:gd name="connsiteY2" fmla="*/ 4828 h 77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990" h="77242">
                      <a:moveTo>
                        <a:pt x="4828" y="45380"/>
                      </a:moveTo>
                      <a:lnTo>
                        <a:pt x="32506" y="73059"/>
                      </a:lnTo>
                      <a:lnTo>
                        <a:pt x="100737" y="4828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CEA528E-19DD-4205-B622-70D49CCB83F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938046" y="3227365"/>
                <a:ext cx="866448" cy="640080"/>
                <a:chOff x="8713234" y="4630665"/>
                <a:chExt cx="886841" cy="655145"/>
              </a:xfrm>
            </p:grpSpPr>
            <p:grpSp>
              <p:nvGrpSpPr>
                <p:cNvPr id="61" name="Graphic 188">
                  <a:extLst>
                    <a:ext uri="{FF2B5EF4-FFF2-40B4-BE49-F238E27FC236}">
                      <a16:creationId xmlns:a16="http://schemas.microsoft.com/office/drawing/2014/main" id="{60685A97-C3DE-4E60-A660-D1910B7EA000}"/>
                    </a:ext>
                  </a:extLst>
                </p:cNvPr>
                <p:cNvGrpSpPr/>
                <p:nvPr/>
              </p:nvGrpSpPr>
              <p:grpSpPr>
                <a:xfrm>
                  <a:off x="8963026" y="4756150"/>
                  <a:ext cx="637049" cy="529660"/>
                  <a:chOff x="6479413" y="4391524"/>
                  <a:chExt cx="450582" cy="374626"/>
                </a:xfrm>
              </p:grpSpPr>
              <p:sp>
                <p:nvSpPr>
                  <p:cNvPr id="75" name="Freeform: Shape 671">
                    <a:extLst>
                      <a:ext uri="{FF2B5EF4-FFF2-40B4-BE49-F238E27FC236}">
                        <a16:creationId xmlns:a16="http://schemas.microsoft.com/office/drawing/2014/main" id="{E54A2CDA-158F-4229-A999-CCB2BC0F39E9}"/>
                      </a:ext>
                    </a:extLst>
                  </p:cNvPr>
                  <p:cNvSpPr/>
                  <p:nvPr/>
                </p:nvSpPr>
                <p:spPr>
                  <a:xfrm>
                    <a:off x="6479413" y="4466835"/>
                    <a:ext cx="450582" cy="299315"/>
                  </a:xfrm>
                  <a:custGeom>
                    <a:avLst/>
                    <a:gdLst>
                      <a:gd name="connsiteX0" fmla="*/ 437709 w 450582"/>
                      <a:gd name="connsiteY0" fmla="*/ 297384 h 299315"/>
                      <a:gd name="connsiteX1" fmla="*/ 12874 w 450582"/>
                      <a:gd name="connsiteY1" fmla="*/ 297384 h 299315"/>
                      <a:gd name="connsiteX2" fmla="*/ 4828 w 450582"/>
                      <a:gd name="connsiteY2" fmla="*/ 289338 h 299315"/>
                      <a:gd name="connsiteX3" fmla="*/ 4828 w 450582"/>
                      <a:gd name="connsiteY3" fmla="*/ 12874 h 299315"/>
                      <a:gd name="connsiteX4" fmla="*/ 12874 w 450582"/>
                      <a:gd name="connsiteY4" fmla="*/ 4828 h 299315"/>
                      <a:gd name="connsiteX5" fmla="*/ 437709 w 450582"/>
                      <a:gd name="connsiteY5" fmla="*/ 4828 h 299315"/>
                      <a:gd name="connsiteX6" fmla="*/ 445755 w 450582"/>
                      <a:gd name="connsiteY6" fmla="*/ 12874 h 299315"/>
                      <a:gd name="connsiteX7" fmla="*/ 445755 w 450582"/>
                      <a:gd name="connsiteY7" fmla="*/ 289338 h 299315"/>
                      <a:gd name="connsiteX8" fmla="*/ 437709 w 450582"/>
                      <a:gd name="connsiteY8" fmla="*/ 297384 h 299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0582" h="299315">
                        <a:moveTo>
                          <a:pt x="437709" y="297384"/>
                        </a:moveTo>
                        <a:lnTo>
                          <a:pt x="12874" y="297384"/>
                        </a:lnTo>
                        <a:cubicBezTo>
                          <a:pt x="8368" y="297384"/>
                          <a:pt x="4828" y="293844"/>
                          <a:pt x="4828" y="289338"/>
                        </a:cubicBezTo>
                        <a:lnTo>
                          <a:pt x="4828" y="12874"/>
                        </a:lnTo>
                        <a:cubicBezTo>
                          <a:pt x="4828" y="8368"/>
                          <a:pt x="8368" y="4828"/>
                          <a:pt x="12874" y="4828"/>
                        </a:cubicBezTo>
                        <a:lnTo>
                          <a:pt x="437709" y="4828"/>
                        </a:lnTo>
                        <a:cubicBezTo>
                          <a:pt x="442214" y="4828"/>
                          <a:pt x="445755" y="8368"/>
                          <a:pt x="445755" y="12874"/>
                        </a:cubicBezTo>
                        <a:lnTo>
                          <a:pt x="445755" y="289338"/>
                        </a:lnTo>
                        <a:cubicBezTo>
                          <a:pt x="445755" y="293844"/>
                          <a:pt x="441893" y="297384"/>
                          <a:pt x="437709" y="297384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6" name="Freeform: Shape 672">
                    <a:extLst>
                      <a:ext uri="{FF2B5EF4-FFF2-40B4-BE49-F238E27FC236}">
                        <a16:creationId xmlns:a16="http://schemas.microsoft.com/office/drawing/2014/main" id="{7C7D833E-9B57-4952-A2C2-C13CFD24BD6A}"/>
                      </a:ext>
                    </a:extLst>
                  </p:cNvPr>
                  <p:cNvSpPr/>
                  <p:nvPr/>
                </p:nvSpPr>
                <p:spPr>
                  <a:xfrm>
                    <a:off x="6619738" y="4391524"/>
                    <a:ext cx="167359" cy="67587"/>
                  </a:xfrm>
                  <a:custGeom>
                    <a:avLst/>
                    <a:gdLst>
                      <a:gd name="connsiteX0" fmla="*/ 165106 w 167359"/>
                      <a:gd name="connsiteY0" fmla="*/ 62760 h 67587"/>
                      <a:gd name="connsiteX1" fmla="*/ 165106 w 167359"/>
                      <a:gd name="connsiteY1" fmla="*/ 10943 h 67587"/>
                      <a:gd name="connsiteX2" fmla="*/ 158991 w 167359"/>
                      <a:gd name="connsiteY2" fmla="*/ 4828 h 67587"/>
                      <a:gd name="connsiteX3" fmla="*/ 10943 w 167359"/>
                      <a:gd name="connsiteY3" fmla="*/ 4828 h 67587"/>
                      <a:gd name="connsiteX4" fmla="*/ 4828 w 167359"/>
                      <a:gd name="connsiteY4" fmla="*/ 10943 h 67587"/>
                      <a:gd name="connsiteX5" fmla="*/ 4828 w 167359"/>
                      <a:gd name="connsiteY5" fmla="*/ 62760 h 67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67359" h="67587">
                        <a:moveTo>
                          <a:pt x="165106" y="62760"/>
                        </a:moveTo>
                        <a:lnTo>
                          <a:pt x="165106" y="10943"/>
                        </a:lnTo>
                        <a:cubicBezTo>
                          <a:pt x="165106" y="7402"/>
                          <a:pt x="162210" y="4828"/>
                          <a:pt x="158991" y="4828"/>
                        </a:cubicBezTo>
                        <a:lnTo>
                          <a:pt x="10943" y="4828"/>
                        </a:lnTo>
                        <a:cubicBezTo>
                          <a:pt x="7402" y="4828"/>
                          <a:pt x="4828" y="7724"/>
                          <a:pt x="4828" y="10943"/>
                        </a:cubicBezTo>
                        <a:lnTo>
                          <a:pt x="4828" y="6276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7" name="Freeform: Shape 673">
                    <a:extLst>
                      <a:ext uri="{FF2B5EF4-FFF2-40B4-BE49-F238E27FC236}">
                        <a16:creationId xmlns:a16="http://schemas.microsoft.com/office/drawing/2014/main" id="{A5CB2A5A-AC42-4828-973B-5BAC5943CCC1}"/>
                      </a:ext>
                    </a:extLst>
                  </p:cNvPr>
                  <p:cNvSpPr/>
                  <p:nvPr/>
                </p:nvSpPr>
                <p:spPr>
                  <a:xfrm>
                    <a:off x="6648382" y="4419202"/>
                    <a:ext cx="112646" cy="38621"/>
                  </a:xfrm>
                  <a:custGeom>
                    <a:avLst/>
                    <a:gdLst>
                      <a:gd name="connsiteX0" fmla="*/ 4828 w 112645"/>
                      <a:gd name="connsiteY0" fmla="*/ 36047 h 38621"/>
                      <a:gd name="connsiteX1" fmla="*/ 4828 w 112645"/>
                      <a:gd name="connsiteY1" fmla="*/ 4828 h 38621"/>
                      <a:gd name="connsiteX2" fmla="*/ 107818 w 112645"/>
                      <a:gd name="connsiteY2" fmla="*/ 4828 h 38621"/>
                      <a:gd name="connsiteX3" fmla="*/ 107818 w 112645"/>
                      <a:gd name="connsiteY3" fmla="*/ 36047 h 38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2645" h="38621">
                        <a:moveTo>
                          <a:pt x="4828" y="36047"/>
                        </a:moveTo>
                        <a:lnTo>
                          <a:pt x="4828" y="4828"/>
                        </a:lnTo>
                        <a:lnTo>
                          <a:pt x="107818" y="4828"/>
                        </a:lnTo>
                        <a:lnTo>
                          <a:pt x="107818" y="36047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8" name="Freeform: Shape 674">
                    <a:extLst>
                      <a:ext uri="{FF2B5EF4-FFF2-40B4-BE49-F238E27FC236}">
                        <a16:creationId xmlns:a16="http://schemas.microsoft.com/office/drawing/2014/main" id="{96D72E1A-B8CA-4565-8201-499D12A1587C}"/>
                      </a:ext>
                    </a:extLst>
                  </p:cNvPr>
                  <p:cNvSpPr/>
                  <p:nvPr/>
                </p:nvSpPr>
                <p:spPr>
                  <a:xfrm>
                    <a:off x="6565024" y="4487433"/>
                    <a:ext cx="9655" cy="257476"/>
                  </a:xfrm>
                  <a:custGeom>
                    <a:avLst/>
                    <a:gdLst>
                      <a:gd name="connsiteX0" fmla="*/ 4828 w 9655"/>
                      <a:gd name="connsiteY0" fmla="*/ 4828 h 257475"/>
                      <a:gd name="connsiteX1" fmla="*/ 4828 w 9655"/>
                      <a:gd name="connsiteY1" fmla="*/ 253935 h 25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55" h="257475">
                        <a:moveTo>
                          <a:pt x="4828" y="4828"/>
                        </a:moveTo>
                        <a:lnTo>
                          <a:pt x="4828" y="253935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9" name="Freeform: Shape 676">
                    <a:extLst>
                      <a:ext uri="{FF2B5EF4-FFF2-40B4-BE49-F238E27FC236}">
                        <a16:creationId xmlns:a16="http://schemas.microsoft.com/office/drawing/2014/main" id="{3B8BD359-535E-4F67-922C-65B644B1A0DD}"/>
                      </a:ext>
                    </a:extLst>
                  </p:cNvPr>
                  <p:cNvSpPr/>
                  <p:nvPr/>
                </p:nvSpPr>
                <p:spPr>
                  <a:xfrm>
                    <a:off x="6830546" y="4487433"/>
                    <a:ext cx="9655" cy="257476"/>
                  </a:xfrm>
                  <a:custGeom>
                    <a:avLst/>
                    <a:gdLst>
                      <a:gd name="connsiteX0" fmla="*/ 4828 w 9655"/>
                      <a:gd name="connsiteY0" fmla="*/ 4828 h 257475"/>
                      <a:gd name="connsiteX1" fmla="*/ 4828 w 9655"/>
                      <a:gd name="connsiteY1" fmla="*/ 253935 h 257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55" h="257475">
                        <a:moveTo>
                          <a:pt x="4828" y="4828"/>
                        </a:moveTo>
                        <a:lnTo>
                          <a:pt x="4828" y="253935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62" name="Graphic 240">
                  <a:extLst>
                    <a:ext uri="{FF2B5EF4-FFF2-40B4-BE49-F238E27FC236}">
                      <a16:creationId xmlns:a16="http://schemas.microsoft.com/office/drawing/2014/main" id="{39FE5166-8FF7-4643-B30C-1F1D31E9B020}"/>
                    </a:ext>
                  </a:extLst>
                </p:cNvPr>
                <p:cNvGrpSpPr/>
                <p:nvPr/>
              </p:nvGrpSpPr>
              <p:grpSpPr>
                <a:xfrm rot="20323668">
                  <a:off x="8713234" y="4630665"/>
                  <a:ext cx="378619" cy="430874"/>
                  <a:chOff x="6198099" y="404917"/>
                  <a:chExt cx="417431" cy="475043"/>
                </a:xfrm>
              </p:grpSpPr>
              <p:sp>
                <p:nvSpPr>
                  <p:cNvPr id="63" name="Freeform: Shape 659">
                    <a:extLst>
                      <a:ext uri="{FF2B5EF4-FFF2-40B4-BE49-F238E27FC236}">
                        <a16:creationId xmlns:a16="http://schemas.microsoft.com/office/drawing/2014/main" id="{99129BBE-7EB8-4AD4-B8EB-FF1C223DAF10}"/>
                      </a:ext>
                    </a:extLst>
                  </p:cNvPr>
                  <p:cNvSpPr/>
                  <p:nvPr/>
                </p:nvSpPr>
                <p:spPr>
                  <a:xfrm>
                    <a:off x="6272445" y="480229"/>
                    <a:ext cx="270349" cy="308971"/>
                  </a:xfrm>
                  <a:custGeom>
                    <a:avLst/>
                    <a:gdLst>
                      <a:gd name="connsiteX0" fmla="*/ 265522 w 270349"/>
                      <a:gd name="connsiteY0" fmla="*/ 135175 h 308970"/>
                      <a:gd name="connsiteX1" fmla="*/ 135175 w 270349"/>
                      <a:gd name="connsiteY1" fmla="*/ 4828 h 308970"/>
                      <a:gd name="connsiteX2" fmla="*/ 4828 w 270349"/>
                      <a:gd name="connsiteY2" fmla="*/ 135175 h 308970"/>
                      <a:gd name="connsiteX3" fmla="*/ 78852 w 270349"/>
                      <a:gd name="connsiteY3" fmla="*/ 252648 h 308970"/>
                      <a:gd name="connsiteX4" fmla="*/ 78852 w 270349"/>
                      <a:gd name="connsiteY4" fmla="*/ 305109 h 308970"/>
                      <a:gd name="connsiteX5" fmla="*/ 191497 w 270349"/>
                      <a:gd name="connsiteY5" fmla="*/ 305109 h 308970"/>
                      <a:gd name="connsiteX6" fmla="*/ 191497 w 270349"/>
                      <a:gd name="connsiteY6" fmla="*/ 252648 h 308970"/>
                      <a:gd name="connsiteX7" fmla="*/ 265522 w 270349"/>
                      <a:gd name="connsiteY7" fmla="*/ 135175 h 308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0349" h="308970">
                        <a:moveTo>
                          <a:pt x="265522" y="135175"/>
                        </a:moveTo>
                        <a:cubicBezTo>
                          <a:pt x="265522" y="63082"/>
                          <a:pt x="207268" y="4828"/>
                          <a:pt x="135175" y="4828"/>
                        </a:cubicBezTo>
                        <a:cubicBezTo>
                          <a:pt x="63082" y="4828"/>
                          <a:pt x="4828" y="63082"/>
                          <a:pt x="4828" y="135175"/>
                        </a:cubicBezTo>
                        <a:cubicBezTo>
                          <a:pt x="4828" y="186992"/>
                          <a:pt x="35081" y="231728"/>
                          <a:pt x="78852" y="252648"/>
                        </a:cubicBezTo>
                        <a:lnTo>
                          <a:pt x="78852" y="305109"/>
                        </a:lnTo>
                        <a:lnTo>
                          <a:pt x="191497" y="305109"/>
                        </a:lnTo>
                        <a:lnTo>
                          <a:pt x="191497" y="252648"/>
                        </a:lnTo>
                        <a:cubicBezTo>
                          <a:pt x="235268" y="231728"/>
                          <a:pt x="265522" y="186992"/>
                          <a:pt x="265522" y="135175"/>
                        </a:cubicBezTo>
                        <a:close/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4" name="Freeform: Shape 660">
                    <a:extLst>
                      <a:ext uri="{FF2B5EF4-FFF2-40B4-BE49-F238E27FC236}">
                        <a16:creationId xmlns:a16="http://schemas.microsoft.com/office/drawing/2014/main" id="{4AA00005-074F-4796-8A40-D8F81C59111F}"/>
                      </a:ext>
                    </a:extLst>
                  </p:cNvPr>
                  <p:cNvSpPr/>
                  <p:nvPr/>
                </p:nvSpPr>
                <p:spPr>
                  <a:xfrm>
                    <a:off x="6402792" y="664324"/>
                    <a:ext cx="9655" cy="125519"/>
                  </a:xfrm>
                  <a:custGeom>
                    <a:avLst/>
                    <a:gdLst>
                      <a:gd name="connsiteX0" fmla="*/ 4828 w 9655"/>
                      <a:gd name="connsiteY0" fmla="*/ 121014 h 125519"/>
                      <a:gd name="connsiteX1" fmla="*/ 4828 w 9655"/>
                      <a:gd name="connsiteY1" fmla="*/ 4828 h 1255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655" h="125519">
                        <a:moveTo>
                          <a:pt x="4828" y="121014"/>
                        </a:moveTo>
                        <a:lnTo>
                          <a:pt x="4828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5" name="Freeform: Shape 661">
                    <a:extLst>
                      <a:ext uri="{FF2B5EF4-FFF2-40B4-BE49-F238E27FC236}">
                        <a16:creationId xmlns:a16="http://schemas.microsoft.com/office/drawing/2014/main" id="{D5A8FACE-85C6-4300-9321-CD43B572FA45}"/>
                      </a:ext>
                    </a:extLst>
                  </p:cNvPr>
                  <p:cNvSpPr/>
                  <p:nvPr/>
                </p:nvSpPr>
                <p:spPr>
                  <a:xfrm>
                    <a:off x="6373826" y="663358"/>
                    <a:ext cx="67587" cy="9655"/>
                  </a:xfrm>
                  <a:custGeom>
                    <a:avLst/>
                    <a:gdLst>
                      <a:gd name="connsiteX0" fmla="*/ 4828 w 67587"/>
                      <a:gd name="connsiteY0" fmla="*/ 4828 h 9655"/>
                      <a:gd name="connsiteX1" fmla="*/ 62760 w 67587"/>
                      <a:gd name="connsiteY1" fmla="*/ 4828 h 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7587" h="9655">
                        <a:moveTo>
                          <a:pt x="4828" y="4828"/>
                        </a:moveTo>
                        <a:lnTo>
                          <a:pt x="62760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6" name="Freeform: Shape 662">
                    <a:extLst>
                      <a:ext uri="{FF2B5EF4-FFF2-40B4-BE49-F238E27FC236}">
                        <a16:creationId xmlns:a16="http://schemas.microsoft.com/office/drawing/2014/main" id="{16274903-2947-4D37-8F32-F3317EF1D1D8}"/>
                      </a:ext>
                    </a:extLst>
                  </p:cNvPr>
                  <p:cNvSpPr/>
                  <p:nvPr/>
                </p:nvSpPr>
                <p:spPr>
                  <a:xfrm>
                    <a:off x="6318147" y="404917"/>
                    <a:ext cx="28966" cy="61150"/>
                  </a:xfrm>
                  <a:custGeom>
                    <a:avLst/>
                    <a:gdLst>
                      <a:gd name="connsiteX0" fmla="*/ 26713 w 28966"/>
                      <a:gd name="connsiteY0" fmla="*/ 57610 h 61150"/>
                      <a:gd name="connsiteX1" fmla="*/ 4828 w 28966"/>
                      <a:gd name="connsiteY1" fmla="*/ 4828 h 61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8966" h="61150">
                        <a:moveTo>
                          <a:pt x="26713" y="57610"/>
                        </a:moveTo>
                        <a:lnTo>
                          <a:pt x="4828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7" name="Freeform: Shape 663">
                    <a:extLst>
                      <a:ext uri="{FF2B5EF4-FFF2-40B4-BE49-F238E27FC236}">
                        <a16:creationId xmlns:a16="http://schemas.microsoft.com/office/drawing/2014/main" id="{702CD890-6D74-4561-A71A-6C8A51816D35}"/>
                      </a:ext>
                    </a:extLst>
                  </p:cNvPr>
                  <p:cNvSpPr/>
                  <p:nvPr/>
                </p:nvSpPr>
                <p:spPr>
                  <a:xfrm>
                    <a:off x="6198099" y="672048"/>
                    <a:ext cx="61150" cy="28966"/>
                  </a:xfrm>
                  <a:custGeom>
                    <a:avLst/>
                    <a:gdLst>
                      <a:gd name="connsiteX0" fmla="*/ 4828 w 61150"/>
                      <a:gd name="connsiteY0" fmla="*/ 27035 h 28966"/>
                      <a:gd name="connsiteX1" fmla="*/ 57932 w 61150"/>
                      <a:gd name="connsiteY1" fmla="*/ 4828 h 28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150" h="28966">
                        <a:moveTo>
                          <a:pt x="4828" y="27035"/>
                        </a:moveTo>
                        <a:lnTo>
                          <a:pt x="57932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8" name="Freeform: Shape 664">
                    <a:extLst>
                      <a:ext uri="{FF2B5EF4-FFF2-40B4-BE49-F238E27FC236}">
                        <a16:creationId xmlns:a16="http://schemas.microsoft.com/office/drawing/2014/main" id="{BAFDC250-0004-40B2-8492-BC1DCF001997}"/>
                      </a:ext>
                    </a:extLst>
                  </p:cNvPr>
                  <p:cNvSpPr/>
                  <p:nvPr/>
                </p:nvSpPr>
                <p:spPr>
                  <a:xfrm>
                    <a:off x="6554380" y="524644"/>
                    <a:ext cx="61150" cy="28966"/>
                  </a:xfrm>
                  <a:custGeom>
                    <a:avLst/>
                    <a:gdLst>
                      <a:gd name="connsiteX0" fmla="*/ 4828 w 61150"/>
                      <a:gd name="connsiteY0" fmla="*/ 26713 h 28966"/>
                      <a:gd name="connsiteX1" fmla="*/ 57932 w 61150"/>
                      <a:gd name="connsiteY1" fmla="*/ 4828 h 28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150" h="28966">
                        <a:moveTo>
                          <a:pt x="4828" y="26713"/>
                        </a:moveTo>
                        <a:lnTo>
                          <a:pt x="57932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9" name="Freeform: Shape 665">
                    <a:extLst>
                      <a:ext uri="{FF2B5EF4-FFF2-40B4-BE49-F238E27FC236}">
                        <a16:creationId xmlns:a16="http://schemas.microsoft.com/office/drawing/2014/main" id="{BE1BC6CA-A3F2-440A-8824-965877C71868}"/>
                      </a:ext>
                    </a:extLst>
                  </p:cNvPr>
                  <p:cNvSpPr/>
                  <p:nvPr/>
                </p:nvSpPr>
                <p:spPr>
                  <a:xfrm>
                    <a:off x="6198099" y="524644"/>
                    <a:ext cx="61150" cy="28966"/>
                  </a:xfrm>
                  <a:custGeom>
                    <a:avLst/>
                    <a:gdLst>
                      <a:gd name="connsiteX0" fmla="*/ 4828 w 61150"/>
                      <a:gd name="connsiteY0" fmla="*/ 4828 h 28966"/>
                      <a:gd name="connsiteX1" fmla="*/ 57932 w 61150"/>
                      <a:gd name="connsiteY1" fmla="*/ 27035 h 28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150" h="28966">
                        <a:moveTo>
                          <a:pt x="4828" y="4828"/>
                        </a:moveTo>
                        <a:lnTo>
                          <a:pt x="57932" y="27035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0" name="Freeform: Shape 666">
                    <a:extLst>
                      <a:ext uri="{FF2B5EF4-FFF2-40B4-BE49-F238E27FC236}">
                        <a16:creationId xmlns:a16="http://schemas.microsoft.com/office/drawing/2014/main" id="{0D006F13-E028-4538-BE7D-58DFDE579FAE}"/>
                      </a:ext>
                    </a:extLst>
                  </p:cNvPr>
                  <p:cNvSpPr/>
                  <p:nvPr/>
                </p:nvSpPr>
                <p:spPr>
                  <a:xfrm>
                    <a:off x="6554380" y="672370"/>
                    <a:ext cx="61150" cy="28966"/>
                  </a:xfrm>
                  <a:custGeom>
                    <a:avLst/>
                    <a:gdLst>
                      <a:gd name="connsiteX0" fmla="*/ 4828 w 61150"/>
                      <a:gd name="connsiteY0" fmla="*/ 4828 h 28966"/>
                      <a:gd name="connsiteX1" fmla="*/ 57932 w 61150"/>
                      <a:gd name="connsiteY1" fmla="*/ 26713 h 28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150" h="28966">
                        <a:moveTo>
                          <a:pt x="4828" y="4828"/>
                        </a:moveTo>
                        <a:lnTo>
                          <a:pt x="57932" y="26713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1" name="Freeform: Shape 667">
                    <a:extLst>
                      <a:ext uri="{FF2B5EF4-FFF2-40B4-BE49-F238E27FC236}">
                        <a16:creationId xmlns:a16="http://schemas.microsoft.com/office/drawing/2014/main" id="{9EED69AB-2D9E-4F5F-8AE4-8D77E4DA5DAF}"/>
                      </a:ext>
                    </a:extLst>
                  </p:cNvPr>
                  <p:cNvSpPr/>
                  <p:nvPr/>
                </p:nvSpPr>
                <p:spPr>
                  <a:xfrm>
                    <a:off x="6465551" y="404917"/>
                    <a:ext cx="28966" cy="61150"/>
                  </a:xfrm>
                  <a:custGeom>
                    <a:avLst/>
                    <a:gdLst>
                      <a:gd name="connsiteX0" fmla="*/ 4828 w 28966"/>
                      <a:gd name="connsiteY0" fmla="*/ 57610 h 61150"/>
                      <a:gd name="connsiteX1" fmla="*/ 26713 w 28966"/>
                      <a:gd name="connsiteY1" fmla="*/ 4828 h 611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8966" h="61150">
                        <a:moveTo>
                          <a:pt x="4828" y="57610"/>
                        </a:moveTo>
                        <a:lnTo>
                          <a:pt x="26713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2" name="Freeform: Shape 668">
                    <a:extLst>
                      <a:ext uri="{FF2B5EF4-FFF2-40B4-BE49-F238E27FC236}">
                        <a16:creationId xmlns:a16="http://schemas.microsoft.com/office/drawing/2014/main" id="{0E858DF9-1DF7-40EA-826D-7D546DFA8F5C}"/>
                      </a:ext>
                    </a:extLst>
                  </p:cNvPr>
                  <p:cNvSpPr/>
                  <p:nvPr/>
                </p:nvSpPr>
                <p:spPr>
                  <a:xfrm>
                    <a:off x="6346469" y="794027"/>
                    <a:ext cx="119082" cy="25748"/>
                  </a:xfrm>
                  <a:custGeom>
                    <a:avLst/>
                    <a:gdLst>
                      <a:gd name="connsiteX0" fmla="*/ 111358 w 119082"/>
                      <a:gd name="connsiteY0" fmla="*/ 21564 h 25747"/>
                      <a:gd name="connsiteX1" fmla="*/ 10943 w 119082"/>
                      <a:gd name="connsiteY1" fmla="*/ 21564 h 25747"/>
                      <a:gd name="connsiteX2" fmla="*/ 4828 w 119082"/>
                      <a:gd name="connsiteY2" fmla="*/ 15449 h 25747"/>
                      <a:gd name="connsiteX3" fmla="*/ 4828 w 119082"/>
                      <a:gd name="connsiteY3" fmla="*/ 10943 h 25747"/>
                      <a:gd name="connsiteX4" fmla="*/ 10943 w 119082"/>
                      <a:gd name="connsiteY4" fmla="*/ 4828 h 25747"/>
                      <a:gd name="connsiteX5" fmla="*/ 111036 w 119082"/>
                      <a:gd name="connsiteY5" fmla="*/ 4828 h 25747"/>
                      <a:gd name="connsiteX6" fmla="*/ 117151 w 119082"/>
                      <a:gd name="connsiteY6" fmla="*/ 10943 h 25747"/>
                      <a:gd name="connsiteX7" fmla="*/ 117151 w 119082"/>
                      <a:gd name="connsiteY7" fmla="*/ 15449 h 25747"/>
                      <a:gd name="connsiteX8" fmla="*/ 111358 w 119082"/>
                      <a:gd name="connsiteY8" fmla="*/ 21564 h 25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082" h="25747">
                        <a:moveTo>
                          <a:pt x="111358" y="21564"/>
                        </a:moveTo>
                        <a:lnTo>
                          <a:pt x="10943" y="21564"/>
                        </a:lnTo>
                        <a:cubicBezTo>
                          <a:pt x="7402" y="21564"/>
                          <a:pt x="4828" y="18667"/>
                          <a:pt x="4828" y="15449"/>
                        </a:cubicBezTo>
                        <a:lnTo>
                          <a:pt x="4828" y="10943"/>
                        </a:lnTo>
                        <a:cubicBezTo>
                          <a:pt x="4828" y="7402"/>
                          <a:pt x="7724" y="4828"/>
                          <a:pt x="10943" y="4828"/>
                        </a:cubicBezTo>
                        <a:lnTo>
                          <a:pt x="111036" y="4828"/>
                        </a:lnTo>
                        <a:cubicBezTo>
                          <a:pt x="114577" y="4828"/>
                          <a:pt x="117151" y="7724"/>
                          <a:pt x="117151" y="10943"/>
                        </a:cubicBezTo>
                        <a:lnTo>
                          <a:pt x="117151" y="15449"/>
                        </a:lnTo>
                        <a:cubicBezTo>
                          <a:pt x="117473" y="18667"/>
                          <a:pt x="114577" y="21564"/>
                          <a:pt x="111358" y="21564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3" name="Freeform: Shape 669">
                    <a:extLst>
                      <a:ext uri="{FF2B5EF4-FFF2-40B4-BE49-F238E27FC236}">
                        <a16:creationId xmlns:a16="http://schemas.microsoft.com/office/drawing/2014/main" id="{77AE2D66-10F3-48E3-BAE0-20A5AD0AA957}"/>
                      </a:ext>
                    </a:extLst>
                  </p:cNvPr>
                  <p:cNvSpPr/>
                  <p:nvPr/>
                </p:nvSpPr>
                <p:spPr>
                  <a:xfrm>
                    <a:off x="6346469" y="824281"/>
                    <a:ext cx="119082" cy="25748"/>
                  </a:xfrm>
                  <a:custGeom>
                    <a:avLst/>
                    <a:gdLst>
                      <a:gd name="connsiteX0" fmla="*/ 111358 w 119082"/>
                      <a:gd name="connsiteY0" fmla="*/ 21564 h 25747"/>
                      <a:gd name="connsiteX1" fmla="*/ 10943 w 119082"/>
                      <a:gd name="connsiteY1" fmla="*/ 21564 h 25747"/>
                      <a:gd name="connsiteX2" fmla="*/ 4828 w 119082"/>
                      <a:gd name="connsiteY2" fmla="*/ 15449 h 25747"/>
                      <a:gd name="connsiteX3" fmla="*/ 4828 w 119082"/>
                      <a:gd name="connsiteY3" fmla="*/ 10943 h 25747"/>
                      <a:gd name="connsiteX4" fmla="*/ 10943 w 119082"/>
                      <a:gd name="connsiteY4" fmla="*/ 4828 h 25747"/>
                      <a:gd name="connsiteX5" fmla="*/ 111036 w 119082"/>
                      <a:gd name="connsiteY5" fmla="*/ 4828 h 25747"/>
                      <a:gd name="connsiteX6" fmla="*/ 117151 w 119082"/>
                      <a:gd name="connsiteY6" fmla="*/ 10943 h 25747"/>
                      <a:gd name="connsiteX7" fmla="*/ 117151 w 119082"/>
                      <a:gd name="connsiteY7" fmla="*/ 15449 h 25747"/>
                      <a:gd name="connsiteX8" fmla="*/ 111358 w 119082"/>
                      <a:gd name="connsiteY8" fmla="*/ 21564 h 25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082" h="25747">
                        <a:moveTo>
                          <a:pt x="111358" y="21564"/>
                        </a:moveTo>
                        <a:lnTo>
                          <a:pt x="10943" y="21564"/>
                        </a:lnTo>
                        <a:cubicBezTo>
                          <a:pt x="7402" y="21564"/>
                          <a:pt x="4828" y="18667"/>
                          <a:pt x="4828" y="15449"/>
                        </a:cubicBezTo>
                        <a:lnTo>
                          <a:pt x="4828" y="10943"/>
                        </a:lnTo>
                        <a:cubicBezTo>
                          <a:pt x="4828" y="7402"/>
                          <a:pt x="7724" y="4828"/>
                          <a:pt x="10943" y="4828"/>
                        </a:cubicBezTo>
                        <a:lnTo>
                          <a:pt x="111036" y="4828"/>
                        </a:lnTo>
                        <a:cubicBezTo>
                          <a:pt x="114577" y="4828"/>
                          <a:pt x="117151" y="7724"/>
                          <a:pt x="117151" y="10943"/>
                        </a:cubicBezTo>
                        <a:lnTo>
                          <a:pt x="117151" y="15449"/>
                        </a:lnTo>
                        <a:cubicBezTo>
                          <a:pt x="117473" y="18667"/>
                          <a:pt x="114577" y="21564"/>
                          <a:pt x="111358" y="21564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74" name="Freeform: Shape 670">
                    <a:extLst>
                      <a:ext uri="{FF2B5EF4-FFF2-40B4-BE49-F238E27FC236}">
                        <a16:creationId xmlns:a16="http://schemas.microsoft.com/office/drawing/2014/main" id="{8875D4D8-C6C7-49C5-A7CE-B016014DA204}"/>
                      </a:ext>
                    </a:extLst>
                  </p:cNvPr>
                  <p:cNvSpPr/>
                  <p:nvPr/>
                </p:nvSpPr>
                <p:spPr>
                  <a:xfrm>
                    <a:off x="6376079" y="854212"/>
                    <a:ext cx="61150" cy="25748"/>
                  </a:xfrm>
                  <a:custGeom>
                    <a:avLst/>
                    <a:gdLst>
                      <a:gd name="connsiteX0" fmla="*/ 49242 w 61150"/>
                      <a:gd name="connsiteY0" fmla="*/ 21885 h 25747"/>
                      <a:gd name="connsiteX1" fmla="*/ 13839 w 61150"/>
                      <a:gd name="connsiteY1" fmla="*/ 21885 h 25747"/>
                      <a:gd name="connsiteX2" fmla="*/ 4828 w 61150"/>
                      <a:gd name="connsiteY2" fmla="*/ 4828 h 25747"/>
                      <a:gd name="connsiteX3" fmla="*/ 58254 w 61150"/>
                      <a:gd name="connsiteY3" fmla="*/ 4828 h 257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1150" h="25747">
                        <a:moveTo>
                          <a:pt x="49242" y="21885"/>
                        </a:moveTo>
                        <a:lnTo>
                          <a:pt x="13839" y="21885"/>
                        </a:lnTo>
                        <a:lnTo>
                          <a:pt x="4828" y="4828"/>
                        </a:lnTo>
                        <a:lnTo>
                          <a:pt x="58254" y="4828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F92C15E-609D-45C4-A428-5965B13BF01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05379" y="3204505"/>
                <a:ext cx="524991" cy="685800"/>
                <a:chOff x="9398940" y="6818557"/>
                <a:chExt cx="657213" cy="858524"/>
              </a:xfrm>
            </p:grpSpPr>
            <p:grpSp>
              <p:nvGrpSpPr>
                <p:cNvPr id="41" name="Graphic 244">
                  <a:extLst>
                    <a:ext uri="{FF2B5EF4-FFF2-40B4-BE49-F238E27FC236}">
                      <a16:creationId xmlns:a16="http://schemas.microsoft.com/office/drawing/2014/main" id="{1F47A772-65C6-486D-875F-F45F58DF4F89}"/>
                    </a:ext>
                  </a:extLst>
                </p:cNvPr>
                <p:cNvGrpSpPr/>
                <p:nvPr/>
              </p:nvGrpSpPr>
              <p:grpSpPr>
                <a:xfrm>
                  <a:off x="9398940" y="6818557"/>
                  <a:ext cx="657213" cy="858524"/>
                  <a:chOff x="6874589" y="-649524"/>
                  <a:chExt cx="198947" cy="259886"/>
                </a:xfrm>
              </p:grpSpPr>
              <p:sp>
                <p:nvSpPr>
                  <p:cNvPr id="59" name="Freeform: Shape 655">
                    <a:extLst>
                      <a:ext uri="{FF2B5EF4-FFF2-40B4-BE49-F238E27FC236}">
                        <a16:creationId xmlns:a16="http://schemas.microsoft.com/office/drawing/2014/main" id="{81CA977E-2A71-4AD0-B65C-913F3A7117C5}"/>
                      </a:ext>
                    </a:extLst>
                  </p:cNvPr>
                  <p:cNvSpPr/>
                  <p:nvPr/>
                </p:nvSpPr>
                <p:spPr>
                  <a:xfrm>
                    <a:off x="6874589" y="-632807"/>
                    <a:ext cx="198947" cy="243169"/>
                  </a:xfrm>
                  <a:custGeom>
                    <a:avLst/>
                    <a:gdLst>
                      <a:gd name="connsiteX0" fmla="*/ 400696 w 405524"/>
                      <a:gd name="connsiteY0" fmla="*/ 284832 h 296096"/>
                      <a:gd name="connsiteX1" fmla="*/ 391041 w 405524"/>
                      <a:gd name="connsiteY1" fmla="*/ 294488 h 296096"/>
                      <a:gd name="connsiteX2" fmla="*/ 14483 w 405524"/>
                      <a:gd name="connsiteY2" fmla="*/ 294488 h 296096"/>
                      <a:gd name="connsiteX3" fmla="*/ 4828 w 405524"/>
                      <a:gd name="connsiteY3" fmla="*/ 284832 h 296096"/>
                      <a:gd name="connsiteX4" fmla="*/ 4828 w 405524"/>
                      <a:gd name="connsiteY4" fmla="*/ 14483 h 296096"/>
                      <a:gd name="connsiteX5" fmla="*/ 14483 w 405524"/>
                      <a:gd name="connsiteY5" fmla="*/ 4828 h 296096"/>
                      <a:gd name="connsiteX6" fmla="*/ 391041 w 405524"/>
                      <a:gd name="connsiteY6" fmla="*/ 4828 h 296096"/>
                      <a:gd name="connsiteX7" fmla="*/ 400696 w 405524"/>
                      <a:gd name="connsiteY7" fmla="*/ 14483 h 296096"/>
                      <a:gd name="connsiteX8" fmla="*/ 400696 w 405524"/>
                      <a:gd name="connsiteY8" fmla="*/ 284832 h 296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524" h="296096">
                        <a:moveTo>
                          <a:pt x="400696" y="284832"/>
                        </a:moveTo>
                        <a:cubicBezTo>
                          <a:pt x="400696" y="290304"/>
                          <a:pt x="396512" y="294488"/>
                          <a:pt x="391041" y="294488"/>
                        </a:cubicBezTo>
                        <a:lnTo>
                          <a:pt x="14483" y="294488"/>
                        </a:lnTo>
                        <a:cubicBezTo>
                          <a:pt x="9012" y="294488"/>
                          <a:pt x="4828" y="290304"/>
                          <a:pt x="4828" y="284832"/>
                        </a:cubicBezTo>
                        <a:lnTo>
                          <a:pt x="4828" y="14483"/>
                        </a:lnTo>
                        <a:cubicBezTo>
                          <a:pt x="4828" y="9012"/>
                          <a:pt x="9012" y="4828"/>
                          <a:pt x="14483" y="4828"/>
                        </a:cubicBezTo>
                        <a:lnTo>
                          <a:pt x="391041" y="4828"/>
                        </a:lnTo>
                        <a:cubicBezTo>
                          <a:pt x="396512" y="4828"/>
                          <a:pt x="400696" y="9012"/>
                          <a:pt x="400696" y="14483"/>
                        </a:cubicBezTo>
                        <a:lnTo>
                          <a:pt x="400696" y="284832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60" name="Freeform: Shape 656">
                    <a:extLst>
                      <a:ext uri="{FF2B5EF4-FFF2-40B4-BE49-F238E27FC236}">
                        <a16:creationId xmlns:a16="http://schemas.microsoft.com/office/drawing/2014/main" id="{83CC71A3-829C-4DE7-A63F-0FECF4F00E89}"/>
                      </a:ext>
                    </a:extLst>
                  </p:cNvPr>
                  <p:cNvSpPr/>
                  <p:nvPr/>
                </p:nvSpPr>
                <p:spPr>
                  <a:xfrm>
                    <a:off x="6934220" y="-649524"/>
                    <a:ext cx="79685" cy="32683"/>
                  </a:xfrm>
                  <a:custGeom>
                    <a:avLst/>
                    <a:gdLst>
                      <a:gd name="connsiteX0" fmla="*/ 353385 w 357247"/>
                      <a:gd name="connsiteY0" fmla="*/ 234303 h 247820"/>
                      <a:gd name="connsiteX1" fmla="*/ 343730 w 357247"/>
                      <a:gd name="connsiteY1" fmla="*/ 243958 h 247820"/>
                      <a:gd name="connsiteX2" fmla="*/ 14483 w 357247"/>
                      <a:gd name="connsiteY2" fmla="*/ 243958 h 247820"/>
                      <a:gd name="connsiteX3" fmla="*/ 4828 w 357247"/>
                      <a:gd name="connsiteY3" fmla="*/ 234303 h 247820"/>
                      <a:gd name="connsiteX4" fmla="*/ 4828 w 357247"/>
                      <a:gd name="connsiteY4" fmla="*/ 14483 h 247820"/>
                      <a:gd name="connsiteX5" fmla="*/ 14483 w 357247"/>
                      <a:gd name="connsiteY5" fmla="*/ 4828 h 247820"/>
                      <a:gd name="connsiteX6" fmla="*/ 342121 w 357247"/>
                      <a:gd name="connsiteY6" fmla="*/ 4828 h 247820"/>
                      <a:gd name="connsiteX7" fmla="*/ 351776 w 357247"/>
                      <a:gd name="connsiteY7" fmla="*/ 14483 h 247820"/>
                      <a:gd name="connsiteX8" fmla="*/ 353385 w 357247"/>
                      <a:gd name="connsiteY8" fmla="*/ 234303 h 247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7247" h="247820">
                        <a:moveTo>
                          <a:pt x="353385" y="234303"/>
                        </a:moveTo>
                        <a:cubicBezTo>
                          <a:pt x="353385" y="239774"/>
                          <a:pt x="349201" y="243958"/>
                          <a:pt x="343730" y="243958"/>
                        </a:cubicBezTo>
                        <a:lnTo>
                          <a:pt x="14483" y="243958"/>
                        </a:lnTo>
                        <a:cubicBezTo>
                          <a:pt x="9012" y="243958"/>
                          <a:pt x="4828" y="239774"/>
                          <a:pt x="4828" y="234303"/>
                        </a:cubicBezTo>
                        <a:lnTo>
                          <a:pt x="4828" y="14483"/>
                        </a:lnTo>
                        <a:cubicBezTo>
                          <a:pt x="4828" y="9012"/>
                          <a:pt x="9012" y="4828"/>
                          <a:pt x="14483" y="4828"/>
                        </a:cubicBezTo>
                        <a:lnTo>
                          <a:pt x="342121" y="4828"/>
                        </a:lnTo>
                        <a:cubicBezTo>
                          <a:pt x="347592" y="4828"/>
                          <a:pt x="351776" y="9012"/>
                          <a:pt x="351776" y="14483"/>
                        </a:cubicBezTo>
                        <a:lnTo>
                          <a:pt x="353385" y="234303"/>
                        </a:lnTo>
                        <a:close/>
                      </a:path>
                    </a:pathLst>
                  </a:custGeom>
                  <a:solidFill>
                    <a:srgbClr val="0A0D12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42" name="Graphic 286">
                  <a:extLst>
                    <a:ext uri="{FF2B5EF4-FFF2-40B4-BE49-F238E27FC236}">
                      <a16:creationId xmlns:a16="http://schemas.microsoft.com/office/drawing/2014/main" id="{463EAC4E-6082-4A50-855E-C9A5B79A84C8}"/>
                    </a:ext>
                  </a:extLst>
                </p:cNvPr>
                <p:cNvGrpSpPr/>
                <p:nvPr/>
              </p:nvGrpSpPr>
              <p:grpSpPr>
                <a:xfrm>
                  <a:off x="9459644" y="7061587"/>
                  <a:ext cx="535816" cy="371021"/>
                  <a:chOff x="357820" y="2375315"/>
                  <a:chExt cx="557756" cy="386213"/>
                </a:xfrm>
              </p:grpSpPr>
              <p:sp>
                <p:nvSpPr>
                  <p:cNvPr id="52" name="Freeform: Shape 648">
                    <a:extLst>
                      <a:ext uri="{FF2B5EF4-FFF2-40B4-BE49-F238E27FC236}">
                        <a16:creationId xmlns:a16="http://schemas.microsoft.com/office/drawing/2014/main" id="{816F223A-7937-4667-A54B-F251862440AF}"/>
                      </a:ext>
                    </a:extLst>
                  </p:cNvPr>
                  <p:cNvSpPr/>
                  <p:nvPr/>
                </p:nvSpPr>
                <p:spPr>
                  <a:xfrm>
                    <a:off x="767528" y="2543640"/>
                    <a:ext cx="148048" cy="141612"/>
                  </a:xfrm>
                  <a:custGeom>
                    <a:avLst/>
                    <a:gdLst>
                      <a:gd name="connsiteX0" fmla="*/ 4828 w 148048"/>
                      <a:gd name="connsiteY0" fmla="*/ 4828 h 141611"/>
                      <a:gd name="connsiteX1" fmla="*/ 93657 w 148048"/>
                      <a:gd name="connsiteY1" fmla="*/ 4828 h 141611"/>
                      <a:gd name="connsiteX2" fmla="*/ 144508 w 148048"/>
                      <a:gd name="connsiteY2" fmla="*/ 70806 h 141611"/>
                      <a:gd name="connsiteX3" fmla="*/ 144508 w 148048"/>
                      <a:gd name="connsiteY3" fmla="*/ 70806 h 141611"/>
                      <a:gd name="connsiteX4" fmla="*/ 93657 w 148048"/>
                      <a:gd name="connsiteY4" fmla="*/ 136784 h 141611"/>
                      <a:gd name="connsiteX5" fmla="*/ 74990 w 148048"/>
                      <a:gd name="connsiteY5" fmla="*/ 136784 h 1416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048" h="141611">
                        <a:moveTo>
                          <a:pt x="4828" y="4828"/>
                        </a:moveTo>
                        <a:lnTo>
                          <a:pt x="93657" y="4828"/>
                        </a:lnTo>
                        <a:cubicBezTo>
                          <a:pt x="121657" y="4828"/>
                          <a:pt x="144508" y="34437"/>
                          <a:pt x="144508" y="70806"/>
                        </a:cubicBezTo>
                        <a:lnTo>
                          <a:pt x="144508" y="70806"/>
                        </a:lnTo>
                        <a:cubicBezTo>
                          <a:pt x="144508" y="107174"/>
                          <a:pt x="121657" y="136784"/>
                          <a:pt x="93657" y="136784"/>
                        </a:cubicBezTo>
                        <a:lnTo>
                          <a:pt x="74990" y="136784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dash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3" name="Freeform: Shape 649">
                    <a:extLst>
                      <a:ext uri="{FF2B5EF4-FFF2-40B4-BE49-F238E27FC236}">
                        <a16:creationId xmlns:a16="http://schemas.microsoft.com/office/drawing/2014/main" id="{BA2221CC-075C-48DA-AA55-459C2D9810EF}"/>
                      </a:ext>
                    </a:extLst>
                  </p:cNvPr>
                  <p:cNvSpPr/>
                  <p:nvPr/>
                </p:nvSpPr>
                <p:spPr>
                  <a:xfrm>
                    <a:off x="413499" y="2397522"/>
                    <a:ext cx="119082" cy="154485"/>
                  </a:xfrm>
                  <a:custGeom>
                    <a:avLst/>
                    <a:gdLst>
                      <a:gd name="connsiteX0" fmla="*/ 114255 w 119082"/>
                      <a:gd name="connsiteY0" fmla="*/ 4828 h 154485"/>
                      <a:gd name="connsiteX1" fmla="*/ 61150 w 119082"/>
                      <a:gd name="connsiteY1" fmla="*/ 4828 h 154485"/>
                      <a:gd name="connsiteX2" fmla="*/ 4828 w 119082"/>
                      <a:gd name="connsiteY2" fmla="*/ 77886 h 154485"/>
                      <a:gd name="connsiteX3" fmla="*/ 4828 w 119082"/>
                      <a:gd name="connsiteY3" fmla="*/ 77886 h 154485"/>
                      <a:gd name="connsiteX4" fmla="*/ 61150 w 119082"/>
                      <a:gd name="connsiteY4" fmla="*/ 150945 h 154485"/>
                      <a:gd name="connsiteX5" fmla="*/ 96553 w 119082"/>
                      <a:gd name="connsiteY5" fmla="*/ 150945 h 154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9082" h="154485">
                        <a:moveTo>
                          <a:pt x="114255" y="4828"/>
                        </a:moveTo>
                        <a:lnTo>
                          <a:pt x="61150" y="4828"/>
                        </a:lnTo>
                        <a:cubicBezTo>
                          <a:pt x="29932" y="4828"/>
                          <a:pt x="4828" y="37656"/>
                          <a:pt x="4828" y="77886"/>
                        </a:cubicBezTo>
                        <a:lnTo>
                          <a:pt x="4828" y="77886"/>
                        </a:lnTo>
                        <a:cubicBezTo>
                          <a:pt x="4828" y="118439"/>
                          <a:pt x="29932" y="150945"/>
                          <a:pt x="61150" y="150945"/>
                        </a:cubicBezTo>
                        <a:lnTo>
                          <a:pt x="96553" y="150945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dash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4" name="Freeform: Shape 650">
                    <a:extLst>
                      <a:ext uri="{FF2B5EF4-FFF2-40B4-BE49-F238E27FC236}">
                        <a16:creationId xmlns:a16="http://schemas.microsoft.com/office/drawing/2014/main" id="{C1739EEA-A97B-448F-B176-16C8FBD3A27C}"/>
                      </a:ext>
                    </a:extLst>
                  </p:cNvPr>
                  <p:cNvSpPr/>
                  <p:nvPr/>
                </p:nvSpPr>
                <p:spPr>
                  <a:xfrm>
                    <a:off x="784264" y="2642768"/>
                    <a:ext cx="64369" cy="64369"/>
                  </a:xfrm>
                  <a:custGeom>
                    <a:avLst/>
                    <a:gdLst>
                      <a:gd name="connsiteX0" fmla="*/ 61472 w 64368"/>
                      <a:gd name="connsiteY0" fmla="*/ 33150 h 64368"/>
                      <a:gd name="connsiteX1" fmla="*/ 33150 w 64368"/>
                      <a:gd name="connsiteY1" fmla="*/ 61472 h 64368"/>
                      <a:gd name="connsiteX2" fmla="*/ 4828 w 64368"/>
                      <a:gd name="connsiteY2" fmla="*/ 33150 h 64368"/>
                      <a:gd name="connsiteX3" fmla="*/ 33150 w 64368"/>
                      <a:gd name="connsiteY3" fmla="*/ 4828 h 64368"/>
                      <a:gd name="connsiteX4" fmla="*/ 61472 w 64368"/>
                      <a:gd name="connsiteY4" fmla="*/ 33150 h 643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368" h="64368">
                        <a:moveTo>
                          <a:pt x="61472" y="33150"/>
                        </a:moveTo>
                        <a:cubicBezTo>
                          <a:pt x="61472" y="48792"/>
                          <a:pt x="48792" y="61472"/>
                          <a:pt x="33150" y="61472"/>
                        </a:cubicBezTo>
                        <a:cubicBezTo>
                          <a:pt x="17508" y="61472"/>
                          <a:pt x="4828" y="48792"/>
                          <a:pt x="4828" y="33150"/>
                        </a:cubicBezTo>
                        <a:cubicBezTo>
                          <a:pt x="4828" y="17508"/>
                          <a:pt x="17508" y="4828"/>
                          <a:pt x="33150" y="4828"/>
                        </a:cubicBezTo>
                        <a:cubicBezTo>
                          <a:pt x="48792" y="4828"/>
                          <a:pt x="61472" y="17508"/>
                          <a:pt x="61472" y="33150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" name="Freeform: Shape 651">
                    <a:extLst>
                      <a:ext uri="{FF2B5EF4-FFF2-40B4-BE49-F238E27FC236}">
                        <a16:creationId xmlns:a16="http://schemas.microsoft.com/office/drawing/2014/main" id="{083F3C5A-A105-4600-8A5E-E4F6D76ABB9B}"/>
                      </a:ext>
                    </a:extLst>
                  </p:cNvPr>
                  <p:cNvSpPr/>
                  <p:nvPr/>
                </p:nvSpPr>
                <p:spPr>
                  <a:xfrm>
                    <a:off x="525823" y="2375315"/>
                    <a:ext cx="51495" cy="51495"/>
                  </a:xfrm>
                  <a:custGeom>
                    <a:avLst/>
                    <a:gdLst>
                      <a:gd name="connsiteX0" fmla="*/ 49242 w 51495"/>
                      <a:gd name="connsiteY0" fmla="*/ 27035 h 51495"/>
                      <a:gd name="connsiteX1" fmla="*/ 27035 w 51495"/>
                      <a:gd name="connsiteY1" fmla="*/ 49242 h 51495"/>
                      <a:gd name="connsiteX2" fmla="*/ 4828 w 51495"/>
                      <a:gd name="connsiteY2" fmla="*/ 27035 h 51495"/>
                      <a:gd name="connsiteX3" fmla="*/ 27035 w 51495"/>
                      <a:gd name="connsiteY3" fmla="*/ 4828 h 51495"/>
                      <a:gd name="connsiteX4" fmla="*/ 49242 w 51495"/>
                      <a:gd name="connsiteY4" fmla="*/ 27035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95" h="51495">
                        <a:moveTo>
                          <a:pt x="49242" y="27035"/>
                        </a:moveTo>
                        <a:cubicBezTo>
                          <a:pt x="49242" y="39300"/>
                          <a:pt x="39300" y="49242"/>
                          <a:pt x="27035" y="49242"/>
                        </a:cubicBezTo>
                        <a:cubicBezTo>
                          <a:pt x="14770" y="49242"/>
                          <a:pt x="4828" y="39300"/>
                          <a:pt x="4828" y="27035"/>
                        </a:cubicBezTo>
                        <a:cubicBezTo>
                          <a:pt x="4828" y="14770"/>
                          <a:pt x="14770" y="4828"/>
                          <a:pt x="27035" y="4828"/>
                        </a:cubicBezTo>
                        <a:cubicBezTo>
                          <a:pt x="39300" y="4828"/>
                          <a:pt x="49242" y="14770"/>
                          <a:pt x="49242" y="27035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6" name="Freeform: Shape 652">
                    <a:extLst>
                      <a:ext uri="{FF2B5EF4-FFF2-40B4-BE49-F238E27FC236}">
                        <a16:creationId xmlns:a16="http://schemas.microsoft.com/office/drawing/2014/main" id="{0E056E98-C328-4CE2-B0B5-856A503B7777}"/>
                      </a:ext>
                    </a:extLst>
                  </p:cNvPr>
                  <p:cNvSpPr/>
                  <p:nvPr/>
                </p:nvSpPr>
                <p:spPr>
                  <a:xfrm>
                    <a:off x="416395" y="2581295"/>
                    <a:ext cx="41840" cy="9655"/>
                  </a:xfrm>
                  <a:custGeom>
                    <a:avLst/>
                    <a:gdLst>
                      <a:gd name="connsiteX0" fmla="*/ 37012 w 41839"/>
                      <a:gd name="connsiteY0" fmla="*/ 4828 h 9655"/>
                      <a:gd name="connsiteX1" fmla="*/ 4828 w 41839"/>
                      <a:gd name="connsiteY1" fmla="*/ 4828 h 96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1839" h="9655">
                        <a:moveTo>
                          <a:pt x="37012" y="4828"/>
                        </a:moveTo>
                        <a:lnTo>
                          <a:pt x="4828" y="4828"/>
                        </a:lnTo>
                      </a:path>
                    </a:pathLst>
                  </a:custGeom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7" name="Freeform: Shape 653">
                    <a:extLst>
                      <a:ext uri="{FF2B5EF4-FFF2-40B4-BE49-F238E27FC236}">
                        <a16:creationId xmlns:a16="http://schemas.microsoft.com/office/drawing/2014/main" id="{A27529E4-8DF6-41E3-B7FD-90B0CDB04F05}"/>
                      </a:ext>
                    </a:extLst>
                  </p:cNvPr>
                  <p:cNvSpPr/>
                  <p:nvPr/>
                </p:nvSpPr>
                <p:spPr>
                  <a:xfrm>
                    <a:off x="357820" y="2581295"/>
                    <a:ext cx="405524" cy="180233"/>
                  </a:xfrm>
                  <a:custGeom>
                    <a:avLst/>
                    <a:gdLst>
                      <a:gd name="connsiteX0" fmla="*/ 52461 w 405524"/>
                      <a:gd name="connsiteY0" fmla="*/ 4828 h 180232"/>
                      <a:gd name="connsiteX1" fmla="*/ 19311 w 405524"/>
                      <a:gd name="connsiteY1" fmla="*/ 4828 h 180232"/>
                      <a:gd name="connsiteX2" fmla="*/ 4828 w 405524"/>
                      <a:gd name="connsiteY2" fmla="*/ 19311 h 180232"/>
                      <a:gd name="connsiteX3" fmla="*/ 19311 w 405524"/>
                      <a:gd name="connsiteY3" fmla="*/ 33794 h 180232"/>
                      <a:gd name="connsiteX4" fmla="*/ 173474 w 405524"/>
                      <a:gd name="connsiteY4" fmla="*/ 33794 h 180232"/>
                      <a:gd name="connsiteX5" fmla="*/ 237521 w 405524"/>
                      <a:gd name="connsiteY5" fmla="*/ 102347 h 180232"/>
                      <a:gd name="connsiteX6" fmla="*/ 255223 w 405524"/>
                      <a:gd name="connsiteY6" fmla="*/ 110071 h 180232"/>
                      <a:gd name="connsiteX7" fmla="*/ 357891 w 405524"/>
                      <a:gd name="connsiteY7" fmla="*/ 110393 h 180232"/>
                      <a:gd name="connsiteX8" fmla="*/ 323132 w 405524"/>
                      <a:gd name="connsiteY8" fmla="*/ 151911 h 180232"/>
                      <a:gd name="connsiteX9" fmla="*/ 325063 w 405524"/>
                      <a:gd name="connsiteY9" fmla="*/ 172509 h 180232"/>
                      <a:gd name="connsiteX10" fmla="*/ 334396 w 405524"/>
                      <a:gd name="connsiteY10" fmla="*/ 176049 h 180232"/>
                      <a:gd name="connsiteX11" fmla="*/ 345661 w 405524"/>
                      <a:gd name="connsiteY11" fmla="*/ 170899 h 180232"/>
                      <a:gd name="connsiteX12" fmla="*/ 400375 w 405524"/>
                      <a:gd name="connsiteY12" fmla="*/ 105565 h 180232"/>
                      <a:gd name="connsiteX13" fmla="*/ 401018 w 405524"/>
                      <a:gd name="connsiteY13" fmla="*/ 104599 h 180232"/>
                      <a:gd name="connsiteX14" fmla="*/ 401340 w 405524"/>
                      <a:gd name="connsiteY14" fmla="*/ 103956 h 180232"/>
                      <a:gd name="connsiteX15" fmla="*/ 402627 w 405524"/>
                      <a:gd name="connsiteY15" fmla="*/ 101703 h 180232"/>
                      <a:gd name="connsiteX16" fmla="*/ 402949 w 405524"/>
                      <a:gd name="connsiteY16" fmla="*/ 101381 h 180232"/>
                      <a:gd name="connsiteX17" fmla="*/ 403593 w 405524"/>
                      <a:gd name="connsiteY17" fmla="*/ 99450 h 180232"/>
                      <a:gd name="connsiteX18" fmla="*/ 403593 w 405524"/>
                      <a:gd name="connsiteY18" fmla="*/ 98806 h 180232"/>
                      <a:gd name="connsiteX19" fmla="*/ 403915 w 405524"/>
                      <a:gd name="connsiteY19" fmla="*/ 96875 h 180232"/>
                      <a:gd name="connsiteX20" fmla="*/ 403915 w 405524"/>
                      <a:gd name="connsiteY20" fmla="*/ 96232 h 180232"/>
                      <a:gd name="connsiteX21" fmla="*/ 403593 w 405524"/>
                      <a:gd name="connsiteY21" fmla="*/ 93657 h 180232"/>
                      <a:gd name="connsiteX22" fmla="*/ 403593 w 405524"/>
                      <a:gd name="connsiteY22" fmla="*/ 93013 h 180232"/>
                      <a:gd name="connsiteX23" fmla="*/ 402949 w 405524"/>
                      <a:gd name="connsiteY23" fmla="*/ 91082 h 180232"/>
                      <a:gd name="connsiteX24" fmla="*/ 402627 w 405524"/>
                      <a:gd name="connsiteY24" fmla="*/ 90438 h 180232"/>
                      <a:gd name="connsiteX25" fmla="*/ 402306 w 405524"/>
                      <a:gd name="connsiteY25" fmla="*/ 89795 h 180232"/>
                      <a:gd name="connsiteX26" fmla="*/ 401662 w 405524"/>
                      <a:gd name="connsiteY26" fmla="*/ 88507 h 180232"/>
                      <a:gd name="connsiteX27" fmla="*/ 401340 w 405524"/>
                      <a:gd name="connsiteY27" fmla="*/ 88185 h 180232"/>
                      <a:gd name="connsiteX28" fmla="*/ 399731 w 405524"/>
                      <a:gd name="connsiteY28" fmla="*/ 86254 h 180232"/>
                      <a:gd name="connsiteX29" fmla="*/ 399409 w 405524"/>
                      <a:gd name="connsiteY29" fmla="*/ 85933 h 180232"/>
                      <a:gd name="connsiteX30" fmla="*/ 341477 w 405524"/>
                      <a:gd name="connsiteY30" fmla="*/ 26713 h 180232"/>
                      <a:gd name="connsiteX31" fmla="*/ 320879 w 405524"/>
                      <a:gd name="connsiteY31" fmla="*/ 26391 h 180232"/>
                      <a:gd name="connsiteX32" fmla="*/ 320557 w 405524"/>
                      <a:gd name="connsiteY32" fmla="*/ 46989 h 180232"/>
                      <a:gd name="connsiteX33" fmla="*/ 354029 w 405524"/>
                      <a:gd name="connsiteY33" fmla="*/ 81427 h 180232"/>
                      <a:gd name="connsiteX34" fmla="*/ 256832 w 405524"/>
                      <a:gd name="connsiteY34" fmla="*/ 81105 h 180232"/>
                      <a:gd name="connsiteX35" fmla="*/ 192785 w 405524"/>
                      <a:gd name="connsiteY35" fmla="*/ 12552 h 180232"/>
                      <a:gd name="connsiteX36" fmla="*/ 175083 w 405524"/>
                      <a:gd name="connsiteY36" fmla="*/ 4828 h 180232"/>
                      <a:gd name="connsiteX37" fmla="*/ 112967 w 405524"/>
                      <a:gd name="connsiteY37" fmla="*/ 4828 h 1802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405524" h="180232">
                        <a:moveTo>
                          <a:pt x="52461" y="4828"/>
                        </a:moveTo>
                        <a:lnTo>
                          <a:pt x="19311" y="4828"/>
                        </a:lnTo>
                        <a:cubicBezTo>
                          <a:pt x="11265" y="4828"/>
                          <a:pt x="4828" y="11265"/>
                          <a:pt x="4828" y="19311"/>
                        </a:cubicBezTo>
                        <a:cubicBezTo>
                          <a:pt x="4828" y="27357"/>
                          <a:pt x="11265" y="33794"/>
                          <a:pt x="19311" y="33794"/>
                        </a:cubicBezTo>
                        <a:lnTo>
                          <a:pt x="173474" y="33794"/>
                        </a:lnTo>
                        <a:lnTo>
                          <a:pt x="237521" y="102347"/>
                        </a:lnTo>
                        <a:cubicBezTo>
                          <a:pt x="242027" y="107174"/>
                          <a:pt x="248464" y="110071"/>
                          <a:pt x="255223" y="110071"/>
                        </a:cubicBezTo>
                        <a:lnTo>
                          <a:pt x="357891" y="110393"/>
                        </a:lnTo>
                        <a:lnTo>
                          <a:pt x="323132" y="151911"/>
                        </a:lnTo>
                        <a:cubicBezTo>
                          <a:pt x="317982" y="158026"/>
                          <a:pt x="318626" y="167359"/>
                          <a:pt x="325063" y="172509"/>
                        </a:cubicBezTo>
                        <a:cubicBezTo>
                          <a:pt x="327638" y="174762"/>
                          <a:pt x="331178" y="176049"/>
                          <a:pt x="334396" y="176049"/>
                        </a:cubicBezTo>
                        <a:cubicBezTo>
                          <a:pt x="338580" y="176049"/>
                          <a:pt x="342764" y="174118"/>
                          <a:pt x="345661" y="170899"/>
                        </a:cubicBezTo>
                        <a:lnTo>
                          <a:pt x="400375" y="105565"/>
                        </a:lnTo>
                        <a:cubicBezTo>
                          <a:pt x="400696" y="105243"/>
                          <a:pt x="400696" y="104921"/>
                          <a:pt x="401018" y="104599"/>
                        </a:cubicBezTo>
                        <a:cubicBezTo>
                          <a:pt x="401018" y="104278"/>
                          <a:pt x="401340" y="104278"/>
                          <a:pt x="401340" y="103956"/>
                        </a:cubicBezTo>
                        <a:cubicBezTo>
                          <a:pt x="401662" y="103312"/>
                          <a:pt x="402306" y="102668"/>
                          <a:pt x="402627" y="101703"/>
                        </a:cubicBezTo>
                        <a:cubicBezTo>
                          <a:pt x="402627" y="101703"/>
                          <a:pt x="402627" y="101381"/>
                          <a:pt x="402949" y="101381"/>
                        </a:cubicBezTo>
                        <a:cubicBezTo>
                          <a:pt x="403271" y="100737"/>
                          <a:pt x="403271" y="100094"/>
                          <a:pt x="403593" y="99450"/>
                        </a:cubicBezTo>
                        <a:cubicBezTo>
                          <a:pt x="403593" y="99128"/>
                          <a:pt x="403593" y="98806"/>
                          <a:pt x="403593" y="98806"/>
                        </a:cubicBezTo>
                        <a:cubicBezTo>
                          <a:pt x="403593" y="98163"/>
                          <a:pt x="403915" y="97519"/>
                          <a:pt x="403915" y="96875"/>
                        </a:cubicBezTo>
                        <a:cubicBezTo>
                          <a:pt x="403915" y="96553"/>
                          <a:pt x="403915" y="96553"/>
                          <a:pt x="403915" y="96232"/>
                        </a:cubicBezTo>
                        <a:cubicBezTo>
                          <a:pt x="403915" y="95266"/>
                          <a:pt x="403915" y="94622"/>
                          <a:pt x="403593" y="93657"/>
                        </a:cubicBezTo>
                        <a:cubicBezTo>
                          <a:pt x="403593" y="93335"/>
                          <a:pt x="403593" y="93335"/>
                          <a:pt x="403593" y="93013"/>
                        </a:cubicBezTo>
                        <a:cubicBezTo>
                          <a:pt x="403593" y="92369"/>
                          <a:pt x="403271" y="91726"/>
                          <a:pt x="402949" y="91082"/>
                        </a:cubicBezTo>
                        <a:cubicBezTo>
                          <a:pt x="402949" y="90760"/>
                          <a:pt x="402627" y="90438"/>
                          <a:pt x="402627" y="90438"/>
                        </a:cubicBezTo>
                        <a:cubicBezTo>
                          <a:pt x="402627" y="90116"/>
                          <a:pt x="402627" y="90116"/>
                          <a:pt x="402306" y="89795"/>
                        </a:cubicBezTo>
                        <a:cubicBezTo>
                          <a:pt x="401984" y="89151"/>
                          <a:pt x="401662" y="88829"/>
                          <a:pt x="401662" y="88507"/>
                        </a:cubicBezTo>
                        <a:cubicBezTo>
                          <a:pt x="401662" y="88507"/>
                          <a:pt x="401662" y="88185"/>
                          <a:pt x="401340" y="88185"/>
                        </a:cubicBezTo>
                        <a:cubicBezTo>
                          <a:pt x="401018" y="87542"/>
                          <a:pt x="400375" y="86898"/>
                          <a:pt x="399731" y="86254"/>
                        </a:cubicBezTo>
                        <a:cubicBezTo>
                          <a:pt x="399731" y="86254"/>
                          <a:pt x="399731" y="86254"/>
                          <a:pt x="399409" y="85933"/>
                        </a:cubicBezTo>
                        <a:lnTo>
                          <a:pt x="341477" y="26713"/>
                        </a:lnTo>
                        <a:cubicBezTo>
                          <a:pt x="336006" y="20920"/>
                          <a:pt x="326672" y="20920"/>
                          <a:pt x="320879" y="26391"/>
                        </a:cubicBezTo>
                        <a:cubicBezTo>
                          <a:pt x="315086" y="31863"/>
                          <a:pt x="315086" y="41196"/>
                          <a:pt x="320557" y="46989"/>
                        </a:cubicBezTo>
                        <a:lnTo>
                          <a:pt x="354029" y="81427"/>
                        </a:lnTo>
                        <a:lnTo>
                          <a:pt x="256832" y="81105"/>
                        </a:lnTo>
                        <a:lnTo>
                          <a:pt x="192785" y="12552"/>
                        </a:lnTo>
                        <a:cubicBezTo>
                          <a:pt x="188279" y="7724"/>
                          <a:pt x="181842" y="4828"/>
                          <a:pt x="175083" y="4828"/>
                        </a:cubicBezTo>
                        <a:lnTo>
                          <a:pt x="112967" y="4828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8" name="Freeform: Shape 654">
                    <a:extLst>
                      <a:ext uri="{FF2B5EF4-FFF2-40B4-BE49-F238E27FC236}">
                        <a16:creationId xmlns:a16="http://schemas.microsoft.com/office/drawing/2014/main" id="{66AD936B-20EA-4B86-BBE3-7BC1DD7BD082}"/>
                      </a:ext>
                    </a:extLst>
                  </p:cNvPr>
                  <p:cNvSpPr/>
                  <p:nvPr/>
                </p:nvSpPr>
                <p:spPr>
                  <a:xfrm>
                    <a:off x="522926" y="2415546"/>
                    <a:ext cx="241383" cy="164141"/>
                  </a:xfrm>
                  <a:custGeom>
                    <a:avLst/>
                    <a:gdLst>
                      <a:gd name="connsiteX0" fmla="*/ 4828 w 241383"/>
                      <a:gd name="connsiteY0" fmla="*/ 150301 h 164140"/>
                      <a:gd name="connsiteX1" fmla="*/ 72093 w 241383"/>
                      <a:gd name="connsiteY1" fmla="*/ 78530 h 164140"/>
                      <a:gd name="connsiteX2" fmla="*/ 89795 w 241383"/>
                      <a:gd name="connsiteY2" fmla="*/ 70806 h 164140"/>
                      <a:gd name="connsiteX3" fmla="*/ 192463 w 241383"/>
                      <a:gd name="connsiteY3" fmla="*/ 70484 h 164140"/>
                      <a:gd name="connsiteX4" fmla="*/ 157704 w 241383"/>
                      <a:gd name="connsiteY4" fmla="*/ 28966 h 164140"/>
                      <a:gd name="connsiteX5" fmla="*/ 159635 w 241383"/>
                      <a:gd name="connsiteY5" fmla="*/ 8368 h 164140"/>
                      <a:gd name="connsiteX6" fmla="*/ 168968 w 241383"/>
                      <a:gd name="connsiteY6" fmla="*/ 4828 h 164140"/>
                      <a:gd name="connsiteX7" fmla="*/ 180233 w 241383"/>
                      <a:gd name="connsiteY7" fmla="*/ 9977 h 164140"/>
                      <a:gd name="connsiteX8" fmla="*/ 234946 w 241383"/>
                      <a:gd name="connsiteY8" fmla="*/ 75312 h 164140"/>
                      <a:gd name="connsiteX9" fmla="*/ 235590 w 241383"/>
                      <a:gd name="connsiteY9" fmla="*/ 76277 h 164140"/>
                      <a:gd name="connsiteX10" fmla="*/ 235912 w 241383"/>
                      <a:gd name="connsiteY10" fmla="*/ 76921 h 164140"/>
                      <a:gd name="connsiteX11" fmla="*/ 237199 w 241383"/>
                      <a:gd name="connsiteY11" fmla="*/ 79174 h 164140"/>
                      <a:gd name="connsiteX12" fmla="*/ 237521 w 241383"/>
                      <a:gd name="connsiteY12" fmla="*/ 79496 h 164140"/>
                      <a:gd name="connsiteX13" fmla="*/ 238165 w 241383"/>
                      <a:gd name="connsiteY13" fmla="*/ 81427 h 164140"/>
                      <a:gd name="connsiteX14" fmla="*/ 238165 w 241383"/>
                      <a:gd name="connsiteY14" fmla="*/ 82070 h 164140"/>
                      <a:gd name="connsiteX15" fmla="*/ 238487 w 241383"/>
                      <a:gd name="connsiteY15" fmla="*/ 84001 h 164140"/>
                      <a:gd name="connsiteX16" fmla="*/ 238487 w 241383"/>
                      <a:gd name="connsiteY16" fmla="*/ 84645 h 164140"/>
                      <a:gd name="connsiteX17" fmla="*/ 238165 w 241383"/>
                      <a:gd name="connsiteY17" fmla="*/ 87220 h 164140"/>
                      <a:gd name="connsiteX18" fmla="*/ 238165 w 241383"/>
                      <a:gd name="connsiteY18" fmla="*/ 87864 h 164140"/>
                      <a:gd name="connsiteX19" fmla="*/ 237521 w 241383"/>
                      <a:gd name="connsiteY19" fmla="*/ 89795 h 164140"/>
                      <a:gd name="connsiteX20" fmla="*/ 237199 w 241383"/>
                      <a:gd name="connsiteY20" fmla="*/ 90438 h 164140"/>
                      <a:gd name="connsiteX21" fmla="*/ 236878 w 241383"/>
                      <a:gd name="connsiteY21" fmla="*/ 91082 h 164140"/>
                      <a:gd name="connsiteX22" fmla="*/ 236234 w 241383"/>
                      <a:gd name="connsiteY22" fmla="*/ 92369 h 164140"/>
                      <a:gd name="connsiteX23" fmla="*/ 235912 w 241383"/>
                      <a:gd name="connsiteY23" fmla="*/ 92691 h 164140"/>
                      <a:gd name="connsiteX24" fmla="*/ 234303 w 241383"/>
                      <a:gd name="connsiteY24" fmla="*/ 94622 h 164140"/>
                      <a:gd name="connsiteX25" fmla="*/ 233981 w 241383"/>
                      <a:gd name="connsiteY25" fmla="*/ 94944 h 164140"/>
                      <a:gd name="connsiteX26" fmla="*/ 176049 w 241383"/>
                      <a:gd name="connsiteY26" fmla="*/ 154164 h 164140"/>
                      <a:gd name="connsiteX27" fmla="*/ 155451 w 241383"/>
                      <a:gd name="connsiteY27" fmla="*/ 154485 h 164140"/>
                      <a:gd name="connsiteX28" fmla="*/ 155129 w 241383"/>
                      <a:gd name="connsiteY28" fmla="*/ 133887 h 164140"/>
                      <a:gd name="connsiteX29" fmla="*/ 188601 w 241383"/>
                      <a:gd name="connsiteY29" fmla="*/ 99450 h 164140"/>
                      <a:gd name="connsiteX30" fmla="*/ 91404 w 241383"/>
                      <a:gd name="connsiteY30" fmla="*/ 99772 h 164140"/>
                      <a:gd name="connsiteX31" fmla="*/ 34116 w 241383"/>
                      <a:gd name="connsiteY31" fmla="*/ 161244 h 164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41383" h="164140">
                        <a:moveTo>
                          <a:pt x="4828" y="150301"/>
                        </a:moveTo>
                        <a:lnTo>
                          <a:pt x="72093" y="78530"/>
                        </a:lnTo>
                        <a:cubicBezTo>
                          <a:pt x="76599" y="73702"/>
                          <a:pt x="83036" y="70806"/>
                          <a:pt x="89795" y="70806"/>
                        </a:cubicBezTo>
                        <a:lnTo>
                          <a:pt x="192463" y="70484"/>
                        </a:lnTo>
                        <a:lnTo>
                          <a:pt x="157704" y="28966"/>
                        </a:lnTo>
                        <a:cubicBezTo>
                          <a:pt x="152554" y="22851"/>
                          <a:pt x="153198" y="13517"/>
                          <a:pt x="159635" y="8368"/>
                        </a:cubicBezTo>
                        <a:cubicBezTo>
                          <a:pt x="162210" y="6115"/>
                          <a:pt x="165750" y="4828"/>
                          <a:pt x="168968" y="4828"/>
                        </a:cubicBezTo>
                        <a:cubicBezTo>
                          <a:pt x="173152" y="4828"/>
                          <a:pt x="177336" y="6759"/>
                          <a:pt x="180233" y="9977"/>
                        </a:cubicBezTo>
                        <a:lnTo>
                          <a:pt x="234946" y="75312"/>
                        </a:lnTo>
                        <a:cubicBezTo>
                          <a:pt x="235268" y="75633"/>
                          <a:pt x="235268" y="75955"/>
                          <a:pt x="235590" y="76277"/>
                        </a:cubicBezTo>
                        <a:cubicBezTo>
                          <a:pt x="235590" y="76599"/>
                          <a:pt x="235912" y="76599"/>
                          <a:pt x="235912" y="76921"/>
                        </a:cubicBezTo>
                        <a:cubicBezTo>
                          <a:pt x="236234" y="77565"/>
                          <a:pt x="236878" y="78208"/>
                          <a:pt x="237199" y="79174"/>
                        </a:cubicBezTo>
                        <a:cubicBezTo>
                          <a:pt x="237199" y="79174"/>
                          <a:pt x="237199" y="79496"/>
                          <a:pt x="237521" y="79496"/>
                        </a:cubicBezTo>
                        <a:cubicBezTo>
                          <a:pt x="237843" y="80139"/>
                          <a:pt x="237843" y="80783"/>
                          <a:pt x="238165" y="81427"/>
                        </a:cubicBezTo>
                        <a:cubicBezTo>
                          <a:pt x="238165" y="81749"/>
                          <a:pt x="238165" y="82070"/>
                          <a:pt x="238165" y="82070"/>
                        </a:cubicBezTo>
                        <a:cubicBezTo>
                          <a:pt x="238165" y="82714"/>
                          <a:pt x="238487" y="83358"/>
                          <a:pt x="238487" y="84001"/>
                        </a:cubicBezTo>
                        <a:cubicBezTo>
                          <a:pt x="238487" y="84323"/>
                          <a:pt x="238487" y="84323"/>
                          <a:pt x="238487" y="84645"/>
                        </a:cubicBezTo>
                        <a:cubicBezTo>
                          <a:pt x="238487" y="85611"/>
                          <a:pt x="238487" y="86254"/>
                          <a:pt x="238165" y="87220"/>
                        </a:cubicBezTo>
                        <a:cubicBezTo>
                          <a:pt x="238165" y="87542"/>
                          <a:pt x="238165" y="87542"/>
                          <a:pt x="238165" y="87864"/>
                        </a:cubicBezTo>
                        <a:cubicBezTo>
                          <a:pt x="238165" y="88507"/>
                          <a:pt x="237843" y="89151"/>
                          <a:pt x="237521" y="89795"/>
                        </a:cubicBezTo>
                        <a:cubicBezTo>
                          <a:pt x="237521" y="90116"/>
                          <a:pt x="237199" y="90438"/>
                          <a:pt x="237199" y="90438"/>
                        </a:cubicBezTo>
                        <a:cubicBezTo>
                          <a:pt x="237199" y="90760"/>
                          <a:pt x="237199" y="90760"/>
                          <a:pt x="236878" y="91082"/>
                        </a:cubicBezTo>
                        <a:cubicBezTo>
                          <a:pt x="236556" y="91726"/>
                          <a:pt x="236234" y="92048"/>
                          <a:pt x="236234" y="92369"/>
                        </a:cubicBezTo>
                        <a:cubicBezTo>
                          <a:pt x="236234" y="92369"/>
                          <a:pt x="236234" y="92691"/>
                          <a:pt x="235912" y="92691"/>
                        </a:cubicBezTo>
                        <a:cubicBezTo>
                          <a:pt x="235590" y="93335"/>
                          <a:pt x="234946" y="93979"/>
                          <a:pt x="234303" y="94622"/>
                        </a:cubicBezTo>
                        <a:cubicBezTo>
                          <a:pt x="234303" y="94622"/>
                          <a:pt x="234303" y="94622"/>
                          <a:pt x="233981" y="94944"/>
                        </a:cubicBezTo>
                        <a:lnTo>
                          <a:pt x="176049" y="154164"/>
                        </a:lnTo>
                        <a:cubicBezTo>
                          <a:pt x="170578" y="159957"/>
                          <a:pt x="161244" y="159957"/>
                          <a:pt x="155451" y="154485"/>
                        </a:cubicBezTo>
                        <a:cubicBezTo>
                          <a:pt x="149658" y="149014"/>
                          <a:pt x="149658" y="139681"/>
                          <a:pt x="155129" y="133887"/>
                        </a:cubicBezTo>
                        <a:lnTo>
                          <a:pt x="188601" y="99450"/>
                        </a:lnTo>
                        <a:lnTo>
                          <a:pt x="91404" y="99772"/>
                        </a:lnTo>
                        <a:lnTo>
                          <a:pt x="34116" y="161244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174AA07-73FA-478E-B6DB-9780565475BE}"/>
                    </a:ext>
                  </a:extLst>
                </p:cNvPr>
                <p:cNvGrpSpPr/>
                <p:nvPr/>
              </p:nvGrpSpPr>
              <p:grpSpPr>
                <a:xfrm>
                  <a:off x="9869002" y="7003188"/>
                  <a:ext cx="57150" cy="57150"/>
                  <a:chOff x="10385822" y="7024688"/>
                  <a:chExt cx="133350" cy="133350"/>
                </a:xfrm>
              </p:grpSpPr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C6D589CE-2BB7-4F46-B132-42EAC510EE9A}"/>
                      </a:ext>
                    </a:extLst>
                  </p:cNvPr>
                  <p:cNvCxnSpPr/>
                  <p:nvPr/>
                </p:nvCxnSpPr>
                <p:spPr>
                  <a:xfrm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AE64E3DE-CA49-4BBD-8EC0-868E9BFF8C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9FEEC1B-6BF7-408A-9F59-E2A429123890}"/>
                    </a:ext>
                  </a:extLst>
                </p:cNvPr>
                <p:cNvGrpSpPr/>
                <p:nvPr/>
              </p:nvGrpSpPr>
              <p:grpSpPr>
                <a:xfrm>
                  <a:off x="9561036" y="7466749"/>
                  <a:ext cx="57150" cy="57150"/>
                  <a:chOff x="10385822" y="7024688"/>
                  <a:chExt cx="133350" cy="133350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4F3ABF31-0773-4254-B523-1C12EDE78CCA}"/>
                      </a:ext>
                    </a:extLst>
                  </p:cNvPr>
                  <p:cNvCxnSpPr/>
                  <p:nvPr/>
                </p:nvCxnSpPr>
                <p:spPr>
                  <a:xfrm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033F42C-FC3C-44C4-85BA-EBB2714A1C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96FB2CA-C06D-4643-B31A-0E2CDF59FD33}"/>
                    </a:ext>
                  </a:extLst>
                </p:cNvPr>
                <p:cNvGrpSpPr/>
                <p:nvPr/>
              </p:nvGrpSpPr>
              <p:grpSpPr>
                <a:xfrm>
                  <a:off x="9853214" y="7527132"/>
                  <a:ext cx="57150" cy="57150"/>
                  <a:chOff x="10385822" y="7024688"/>
                  <a:chExt cx="133350" cy="133350"/>
                </a:xfrm>
              </p:grpSpPr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9876EF2D-3B5B-4621-851D-520A6008B19E}"/>
                      </a:ext>
                    </a:extLst>
                  </p:cNvPr>
                  <p:cNvCxnSpPr/>
                  <p:nvPr/>
                </p:nvCxnSpPr>
                <p:spPr>
                  <a:xfrm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943C5C18-F73B-4A04-968E-8FCC2853BA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385822" y="7024688"/>
                    <a:ext cx="133350" cy="133350"/>
                  </a:xfrm>
                  <a:prstGeom prst="line">
                    <a:avLst/>
                  </a:pr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</p:cxnSp>
            </p:grp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62347B1-8FCD-4FE5-A290-A4F079818F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893228" y="3204505"/>
                <a:ext cx="623401" cy="685800"/>
                <a:chOff x="10283651" y="2930442"/>
                <a:chExt cx="727249" cy="800043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B24EB63-ED17-4980-A4EC-0C79F7173B80}"/>
                    </a:ext>
                  </a:extLst>
                </p:cNvPr>
                <p:cNvSpPr/>
                <p:nvPr/>
              </p:nvSpPr>
              <p:spPr>
                <a:xfrm>
                  <a:off x="10419224" y="3561559"/>
                  <a:ext cx="456101" cy="168926"/>
                </a:xfrm>
                <a:prstGeom prst="ellipse">
                  <a:avLst/>
                </a:prstGeom>
                <a:noFill/>
                <a:ln w="15875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77059A6-E806-4172-96DB-6521D0A28336}"/>
                    </a:ext>
                  </a:extLst>
                </p:cNvPr>
                <p:cNvSpPr/>
                <p:nvPr/>
              </p:nvSpPr>
              <p:spPr>
                <a:xfrm>
                  <a:off x="10558493" y="3450716"/>
                  <a:ext cx="177565" cy="193707"/>
                </a:xfrm>
                <a:prstGeom prst="rect">
                  <a:avLst/>
                </a:prstGeom>
                <a:solidFill>
                  <a:srgbClr val="141414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grpSp>
              <p:nvGrpSpPr>
                <p:cNvPr id="32" name="Graphic 236">
                  <a:extLst>
                    <a:ext uri="{FF2B5EF4-FFF2-40B4-BE49-F238E27FC236}">
                      <a16:creationId xmlns:a16="http://schemas.microsoft.com/office/drawing/2014/main" id="{4F6004D9-3393-443B-B256-8815877EDB3F}"/>
                    </a:ext>
                  </a:extLst>
                </p:cNvPr>
                <p:cNvGrpSpPr/>
                <p:nvPr/>
              </p:nvGrpSpPr>
              <p:grpSpPr>
                <a:xfrm rot="18950275">
                  <a:off x="10283651" y="2930442"/>
                  <a:ext cx="727249" cy="727249"/>
                  <a:chOff x="4629252" y="322847"/>
                  <a:chExt cx="643689" cy="643689"/>
                </a:xfrm>
              </p:grpSpPr>
              <p:sp>
                <p:nvSpPr>
                  <p:cNvPr id="33" name="Freeform: Shape 596">
                    <a:extLst>
                      <a:ext uri="{FF2B5EF4-FFF2-40B4-BE49-F238E27FC236}">
                        <a16:creationId xmlns:a16="http://schemas.microsoft.com/office/drawing/2014/main" id="{B413F63A-719E-4013-8235-3D90499F8FC2}"/>
                      </a:ext>
                    </a:extLst>
                  </p:cNvPr>
                  <p:cNvSpPr/>
                  <p:nvPr/>
                </p:nvSpPr>
                <p:spPr>
                  <a:xfrm>
                    <a:off x="4829117" y="427235"/>
                    <a:ext cx="337937" cy="337937"/>
                  </a:xfrm>
                  <a:custGeom>
                    <a:avLst/>
                    <a:gdLst>
                      <a:gd name="connsiteX0" fmla="*/ 101059 w 337936"/>
                      <a:gd name="connsiteY0" fmla="*/ 334286 h 337936"/>
                      <a:gd name="connsiteX1" fmla="*/ 226257 w 337936"/>
                      <a:gd name="connsiteY1" fmla="*/ 254790 h 337936"/>
                      <a:gd name="connsiteX2" fmla="*/ 333753 w 337936"/>
                      <a:gd name="connsiteY2" fmla="*/ 5361 h 337936"/>
                      <a:gd name="connsiteX3" fmla="*/ 84323 w 337936"/>
                      <a:gd name="connsiteY3" fmla="*/ 112857 h 337936"/>
                      <a:gd name="connsiteX4" fmla="*/ 4828 w 337936"/>
                      <a:gd name="connsiteY4" fmla="*/ 238055 h 337936"/>
                      <a:gd name="connsiteX5" fmla="*/ 101059 w 337936"/>
                      <a:gd name="connsiteY5" fmla="*/ 334286 h 33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7936" h="337936">
                        <a:moveTo>
                          <a:pt x="101059" y="334286"/>
                        </a:moveTo>
                        <a:cubicBezTo>
                          <a:pt x="162210" y="313044"/>
                          <a:pt x="226257" y="254790"/>
                          <a:pt x="226257" y="254790"/>
                        </a:cubicBezTo>
                        <a:cubicBezTo>
                          <a:pt x="348236" y="132811"/>
                          <a:pt x="333753" y="5361"/>
                          <a:pt x="333753" y="5361"/>
                        </a:cubicBezTo>
                        <a:cubicBezTo>
                          <a:pt x="333753" y="5361"/>
                          <a:pt x="206302" y="-9122"/>
                          <a:pt x="84323" y="112857"/>
                        </a:cubicBezTo>
                        <a:cubicBezTo>
                          <a:pt x="84323" y="112857"/>
                          <a:pt x="26391" y="176904"/>
                          <a:pt x="4828" y="238055"/>
                        </a:cubicBezTo>
                        <a:lnTo>
                          <a:pt x="101059" y="334286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4" name="Freeform: Shape 597">
                    <a:extLst>
                      <a:ext uri="{FF2B5EF4-FFF2-40B4-BE49-F238E27FC236}">
                        <a16:creationId xmlns:a16="http://schemas.microsoft.com/office/drawing/2014/main" id="{A1A4515D-DAF3-40ED-8636-BDBDEE79D1EA}"/>
                      </a:ext>
                    </a:extLst>
                  </p:cNvPr>
                  <p:cNvSpPr/>
                  <p:nvPr/>
                </p:nvSpPr>
                <p:spPr>
                  <a:xfrm>
                    <a:off x="4804657" y="682669"/>
                    <a:ext cx="106209" cy="106209"/>
                  </a:xfrm>
                  <a:custGeom>
                    <a:avLst/>
                    <a:gdLst>
                      <a:gd name="connsiteX0" fmla="*/ 51495 w 106208"/>
                      <a:gd name="connsiteY0" fmla="*/ 4828 h 106208"/>
                      <a:gd name="connsiteX1" fmla="*/ 4828 w 106208"/>
                      <a:gd name="connsiteY1" fmla="*/ 5471 h 106208"/>
                      <a:gd name="connsiteX2" fmla="*/ 102668 w 106208"/>
                      <a:gd name="connsiteY2" fmla="*/ 103312 h 106208"/>
                      <a:gd name="connsiteX3" fmla="*/ 102668 w 106208"/>
                      <a:gd name="connsiteY3" fmla="*/ 56001 h 10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208" h="106208">
                        <a:moveTo>
                          <a:pt x="51495" y="4828"/>
                        </a:moveTo>
                        <a:lnTo>
                          <a:pt x="4828" y="5471"/>
                        </a:lnTo>
                        <a:lnTo>
                          <a:pt x="102668" y="103312"/>
                        </a:lnTo>
                        <a:lnTo>
                          <a:pt x="102668" y="56001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5" name="Freeform: Shape 598">
                    <a:extLst>
                      <a:ext uri="{FF2B5EF4-FFF2-40B4-BE49-F238E27FC236}">
                        <a16:creationId xmlns:a16="http://schemas.microsoft.com/office/drawing/2014/main" id="{6B0EE08C-85D5-4D25-B2F9-712D78A2F540}"/>
                      </a:ext>
                    </a:extLst>
                  </p:cNvPr>
                  <p:cNvSpPr/>
                  <p:nvPr/>
                </p:nvSpPr>
                <p:spPr>
                  <a:xfrm>
                    <a:off x="4733851" y="539417"/>
                    <a:ext cx="177014" cy="106209"/>
                  </a:xfrm>
                  <a:custGeom>
                    <a:avLst/>
                    <a:gdLst>
                      <a:gd name="connsiteX0" fmla="*/ 174762 w 177014"/>
                      <a:gd name="connsiteY0" fmla="*/ 5503 h 106208"/>
                      <a:gd name="connsiteX1" fmla="*/ 94944 w 177014"/>
                      <a:gd name="connsiteY1" fmla="*/ 11618 h 106208"/>
                      <a:gd name="connsiteX2" fmla="*/ 4828 w 177014"/>
                      <a:gd name="connsiteY2" fmla="*/ 101734 h 106208"/>
                      <a:gd name="connsiteX3" fmla="*/ 110071 w 177014"/>
                      <a:gd name="connsiteY3" fmla="*/ 101734 h 10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7014" h="106208">
                        <a:moveTo>
                          <a:pt x="174762" y="5503"/>
                        </a:moveTo>
                        <a:cubicBezTo>
                          <a:pt x="171543" y="2284"/>
                          <a:pt x="94944" y="11618"/>
                          <a:pt x="94944" y="11618"/>
                        </a:cubicBezTo>
                        <a:lnTo>
                          <a:pt x="4828" y="101734"/>
                        </a:lnTo>
                        <a:lnTo>
                          <a:pt x="110071" y="101734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6" name="Freeform: Shape 599">
                    <a:extLst>
                      <a:ext uri="{FF2B5EF4-FFF2-40B4-BE49-F238E27FC236}">
                        <a16:creationId xmlns:a16="http://schemas.microsoft.com/office/drawing/2014/main" id="{6A3AD563-DA87-4546-A279-A92ACE273FDD}"/>
                      </a:ext>
                    </a:extLst>
                  </p:cNvPr>
                  <p:cNvSpPr/>
                  <p:nvPr/>
                </p:nvSpPr>
                <p:spPr>
                  <a:xfrm>
                    <a:off x="4949809" y="682347"/>
                    <a:ext cx="106209" cy="177014"/>
                  </a:xfrm>
                  <a:custGeom>
                    <a:avLst/>
                    <a:gdLst>
                      <a:gd name="connsiteX0" fmla="*/ 101381 w 106208"/>
                      <a:gd name="connsiteY0" fmla="*/ 4828 h 177014"/>
                      <a:gd name="connsiteX1" fmla="*/ 95266 w 106208"/>
                      <a:gd name="connsiteY1" fmla="*/ 84645 h 177014"/>
                      <a:gd name="connsiteX2" fmla="*/ 4828 w 106208"/>
                      <a:gd name="connsiteY2" fmla="*/ 175083 h 177014"/>
                      <a:gd name="connsiteX3" fmla="*/ 4828 w 106208"/>
                      <a:gd name="connsiteY3" fmla="*/ 69840 h 17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6208" h="177014">
                        <a:moveTo>
                          <a:pt x="101381" y="4828"/>
                        </a:moveTo>
                        <a:cubicBezTo>
                          <a:pt x="104599" y="8046"/>
                          <a:pt x="95266" y="84645"/>
                          <a:pt x="95266" y="84645"/>
                        </a:cubicBezTo>
                        <a:lnTo>
                          <a:pt x="4828" y="175083"/>
                        </a:lnTo>
                        <a:lnTo>
                          <a:pt x="4828" y="69840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7" name="Freeform: Shape 600">
                    <a:extLst>
                      <a:ext uri="{FF2B5EF4-FFF2-40B4-BE49-F238E27FC236}">
                        <a16:creationId xmlns:a16="http://schemas.microsoft.com/office/drawing/2014/main" id="{C4ABC2C7-D381-46F7-9AA2-C36AFAE5FF9E}"/>
                      </a:ext>
                    </a:extLst>
                  </p:cNvPr>
                  <p:cNvSpPr/>
                  <p:nvPr/>
                </p:nvSpPr>
                <p:spPr>
                  <a:xfrm>
                    <a:off x="4739323" y="728049"/>
                    <a:ext cx="74024" cy="74024"/>
                  </a:xfrm>
                  <a:custGeom>
                    <a:avLst/>
                    <a:gdLst>
                      <a:gd name="connsiteX0" fmla="*/ 69197 w 74024"/>
                      <a:gd name="connsiteY0" fmla="*/ 4828 h 74024"/>
                      <a:gd name="connsiteX1" fmla="*/ 4828 w 74024"/>
                      <a:gd name="connsiteY1" fmla="*/ 69197 h 74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024" h="74024">
                        <a:moveTo>
                          <a:pt x="69197" y="4828"/>
                        </a:moveTo>
                        <a:lnTo>
                          <a:pt x="4828" y="69197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8" name="Freeform: Shape 601">
                    <a:extLst>
                      <a:ext uri="{FF2B5EF4-FFF2-40B4-BE49-F238E27FC236}">
                        <a16:creationId xmlns:a16="http://schemas.microsoft.com/office/drawing/2014/main" id="{E9C7D8DF-BC92-46B7-AB33-A3B5ABD3252C}"/>
                      </a:ext>
                    </a:extLst>
                  </p:cNvPr>
                  <p:cNvSpPr/>
                  <p:nvPr/>
                </p:nvSpPr>
                <p:spPr>
                  <a:xfrm>
                    <a:off x="4795967" y="784694"/>
                    <a:ext cx="74024" cy="74024"/>
                  </a:xfrm>
                  <a:custGeom>
                    <a:avLst/>
                    <a:gdLst>
                      <a:gd name="connsiteX0" fmla="*/ 69197 w 74024"/>
                      <a:gd name="connsiteY0" fmla="*/ 4828 h 74024"/>
                      <a:gd name="connsiteX1" fmla="*/ 4828 w 74024"/>
                      <a:gd name="connsiteY1" fmla="*/ 69197 h 74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74024" h="74024">
                        <a:moveTo>
                          <a:pt x="69197" y="4828"/>
                        </a:moveTo>
                        <a:lnTo>
                          <a:pt x="4828" y="69197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39" name="Freeform: Shape 602">
                    <a:extLst>
                      <a:ext uri="{FF2B5EF4-FFF2-40B4-BE49-F238E27FC236}">
                        <a16:creationId xmlns:a16="http://schemas.microsoft.com/office/drawing/2014/main" id="{08407038-1AEE-4894-A95F-8B90B19E8B14}"/>
                      </a:ext>
                    </a:extLst>
                  </p:cNvPr>
                  <p:cNvSpPr/>
                  <p:nvPr/>
                </p:nvSpPr>
                <p:spPr>
                  <a:xfrm>
                    <a:off x="4739323" y="767314"/>
                    <a:ext cx="90116" cy="90116"/>
                  </a:xfrm>
                  <a:custGeom>
                    <a:avLst/>
                    <a:gdLst>
                      <a:gd name="connsiteX0" fmla="*/ 86576 w 90116"/>
                      <a:gd name="connsiteY0" fmla="*/ 4828 h 90116"/>
                      <a:gd name="connsiteX1" fmla="*/ 4828 w 90116"/>
                      <a:gd name="connsiteY1" fmla="*/ 86576 h 90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116" h="90116">
                        <a:moveTo>
                          <a:pt x="86576" y="4828"/>
                        </a:moveTo>
                        <a:lnTo>
                          <a:pt x="4828" y="86576"/>
                        </a:lnTo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40" name="Freeform: Shape 603">
                    <a:extLst>
                      <a:ext uri="{FF2B5EF4-FFF2-40B4-BE49-F238E27FC236}">
                        <a16:creationId xmlns:a16="http://schemas.microsoft.com/office/drawing/2014/main" id="{39AD4E04-D6BB-4DFE-A8BD-5574E25E9AE7}"/>
                      </a:ext>
                    </a:extLst>
                  </p:cNvPr>
                  <p:cNvSpPr/>
                  <p:nvPr/>
                </p:nvSpPr>
                <p:spPr>
                  <a:xfrm>
                    <a:off x="4988994" y="477252"/>
                    <a:ext cx="128738" cy="128738"/>
                  </a:xfrm>
                  <a:custGeom>
                    <a:avLst/>
                    <a:gdLst>
                      <a:gd name="connsiteX0" fmla="*/ 66702 w 128737"/>
                      <a:gd name="connsiteY0" fmla="*/ 118841 h 128737"/>
                      <a:gd name="connsiteX1" fmla="*/ 10379 w 128737"/>
                      <a:gd name="connsiteY1" fmla="*/ 62518 h 128737"/>
                      <a:gd name="connsiteX2" fmla="*/ 10379 w 128737"/>
                      <a:gd name="connsiteY2" fmla="*/ 36127 h 128737"/>
                      <a:gd name="connsiteX3" fmla="*/ 36127 w 128737"/>
                      <a:gd name="connsiteY3" fmla="*/ 10379 h 128737"/>
                      <a:gd name="connsiteX4" fmla="*/ 62518 w 128737"/>
                      <a:gd name="connsiteY4" fmla="*/ 10379 h 128737"/>
                      <a:gd name="connsiteX5" fmla="*/ 119163 w 128737"/>
                      <a:gd name="connsiteY5" fmla="*/ 67024 h 128737"/>
                      <a:gd name="connsiteX6" fmla="*/ 119163 w 128737"/>
                      <a:gd name="connsiteY6" fmla="*/ 93415 h 128737"/>
                      <a:gd name="connsiteX7" fmla="*/ 93415 w 128737"/>
                      <a:gd name="connsiteY7" fmla="*/ 119163 h 128737"/>
                      <a:gd name="connsiteX8" fmla="*/ 66702 w 128737"/>
                      <a:gd name="connsiteY8" fmla="*/ 118841 h 1287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8737" h="128737">
                        <a:moveTo>
                          <a:pt x="66702" y="118841"/>
                        </a:moveTo>
                        <a:lnTo>
                          <a:pt x="10379" y="62518"/>
                        </a:lnTo>
                        <a:cubicBezTo>
                          <a:pt x="2977" y="55116"/>
                          <a:pt x="2977" y="43529"/>
                          <a:pt x="10379" y="36127"/>
                        </a:cubicBezTo>
                        <a:lnTo>
                          <a:pt x="36127" y="10379"/>
                        </a:lnTo>
                        <a:cubicBezTo>
                          <a:pt x="43529" y="2977"/>
                          <a:pt x="55116" y="2977"/>
                          <a:pt x="62518" y="10379"/>
                        </a:cubicBezTo>
                        <a:lnTo>
                          <a:pt x="119163" y="67024"/>
                        </a:lnTo>
                        <a:cubicBezTo>
                          <a:pt x="126565" y="74427"/>
                          <a:pt x="126565" y="86013"/>
                          <a:pt x="119163" y="93415"/>
                        </a:cubicBezTo>
                        <a:lnTo>
                          <a:pt x="93415" y="119163"/>
                        </a:lnTo>
                        <a:cubicBezTo>
                          <a:pt x="86013" y="126243"/>
                          <a:pt x="74105" y="126243"/>
                          <a:pt x="66702" y="118841"/>
                        </a:cubicBezTo>
                        <a:close/>
                      </a:path>
                    </a:pathLst>
                  </a:custGeom>
                  <a:no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DC500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03F6F0-EBB4-4065-B892-7D766124431E}"/>
                  </a:ext>
                </a:extLst>
              </p:cNvPr>
              <p:cNvSpPr txBox="1"/>
              <p:nvPr/>
            </p:nvSpPr>
            <p:spPr>
              <a:xfrm>
                <a:off x="5571012" y="3954149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Business</a:t>
                </a:r>
                <a:b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</a:b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case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03CC5B-9A2E-4393-A8E1-E6715C5C385C}"/>
                  </a:ext>
                </a:extLst>
              </p:cNvPr>
              <p:cNvSpPr txBox="1"/>
              <p:nvPr/>
            </p:nvSpPr>
            <p:spPr>
              <a:xfrm>
                <a:off x="3993457" y="3954149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Discovery and planning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EF9055-D86D-4E35-8F74-784A51564BFF}"/>
                  </a:ext>
                </a:extLst>
              </p:cNvPr>
              <p:cNvSpPr txBox="1"/>
              <p:nvPr/>
            </p:nvSpPr>
            <p:spPr>
              <a:xfrm>
                <a:off x="7067616" y="3954149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Migration</a:t>
                </a:r>
              </a:p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plan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933CC6-ABC3-441C-86F2-11EB046AC5D2}"/>
                  </a:ext>
                </a:extLst>
              </p:cNvPr>
              <p:cNvSpPr txBox="1"/>
              <p:nvPr/>
            </p:nvSpPr>
            <p:spPr>
              <a:xfrm>
                <a:off x="8404670" y="3954149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Landing</a:t>
                </a:r>
                <a:b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</a:b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Zone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445583-F68C-4A41-809E-40E832FCEC0B}"/>
                  </a:ext>
                </a:extLst>
              </p:cNvPr>
              <p:cNvSpPr txBox="1"/>
              <p:nvPr/>
            </p:nvSpPr>
            <p:spPr>
              <a:xfrm>
                <a:off x="5571012" y="5793825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Operating</a:t>
                </a:r>
                <a:b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</a:b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model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2DC2CF-3A48-433E-868A-853B04D57ED6}"/>
                  </a:ext>
                </a:extLst>
              </p:cNvPr>
              <p:cNvSpPr txBox="1"/>
              <p:nvPr/>
            </p:nvSpPr>
            <p:spPr>
              <a:xfrm>
                <a:off x="8404670" y="5793825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Skills / center</a:t>
                </a:r>
                <a:b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</a:b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of excellence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5F96D0-4AED-46F9-9EDD-5D8F806E4B50}"/>
                  </a:ext>
                </a:extLst>
              </p:cNvPr>
              <p:cNvSpPr txBox="1"/>
              <p:nvPr/>
            </p:nvSpPr>
            <p:spPr>
              <a:xfrm>
                <a:off x="3993457" y="5793825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Security &amp; compliance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C06AB3-2663-4D08-BBA7-97FAC5F88E4C}"/>
                  </a:ext>
                </a:extLst>
              </p:cNvPr>
              <p:cNvSpPr txBox="1"/>
              <p:nvPr/>
            </p:nvSpPr>
            <p:spPr>
              <a:xfrm>
                <a:off x="7067616" y="5793825"/>
                <a:ext cx="1600517" cy="57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772">
                  <a:defRPr/>
                </a:pPr>
                <a:r>
                  <a:rPr lang="en-US" sz="875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rPr>
                  <a:t>Migration experience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0FC5F8-3246-456D-80E9-ACD4D156C9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930172" y="3630370"/>
              <a:ext cx="0" cy="6062471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FDC500"/>
                  </a:gs>
                  <a:gs pos="100000">
                    <a:srgbClr val="4D27AA"/>
                  </a:gs>
                </a:gsLst>
                <a:lin ang="5400000" scaled="1"/>
              </a:gradFill>
              <a:prstDash val="solid"/>
              <a:headEnd type="none"/>
              <a:tailEnd type="none"/>
            </a:ln>
            <a:effectLst/>
          </p:spPr>
        </p:cxn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224A865-C5D5-4BEA-B305-87D37C5781FD}"/>
              </a:ext>
            </a:extLst>
          </p:cNvPr>
          <p:cNvGrpSpPr/>
          <p:nvPr/>
        </p:nvGrpSpPr>
        <p:grpSpPr>
          <a:xfrm>
            <a:off x="6295153" y="1676895"/>
            <a:ext cx="2668906" cy="2490388"/>
            <a:chOff x="10072244" y="2683032"/>
            <a:chExt cx="4270249" cy="398462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B7808D1-82D6-430B-9CBF-12EAD8340ED6}"/>
                </a:ext>
              </a:extLst>
            </p:cNvPr>
            <p:cNvSpPr/>
            <p:nvPr/>
          </p:nvSpPr>
          <p:spPr>
            <a:xfrm>
              <a:off x="10072244" y="2683032"/>
              <a:ext cx="4266163" cy="3984620"/>
            </a:xfrm>
            <a:prstGeom prst="rect">
              <a:avLst/>
            </a:prstGeom>
            <a:solidFill>
              <a:srgbClr val="232F3E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182">
                <a:defRPr/>
              </a:pPr>
              <a:endParaRPr lang="en-US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AD243AA-B8A0-4FB3-8823-B83DA79F50E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207369" y="4526482"/>
              <a:ext cx="0" cy="4270248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FDC500"/>
                  </a:gs>
                  <a:gs pos="66000">
                    <a:srgbClr val="FF9900"/>
                  </a:gs>
                </a:gsLst>
                <a:lin ang="5400000" scaled="1"/>
              </a:gradFill>
              <a:prstDash val="solid"/>
              <a:headEnd type="none"/>
              <a:tailEnd type="none"/>
            </a:ln>
            <a:effectLst/>
          </p:spPr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E54BE31D-8654-4BF6-A522-06B4BE4DEEFE}"/>
                </a:ext>
              </a:extLst>
            </p:cNvPr>
            <p:cNvSpPr txBox="1"/>
            <p:nvPr/>
          </p:nvSpPr>
          <p:spPr>
            <a:xfrm>
              <a:off x="10133801" y="4825265"/>
              <a:ext cx="126099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72">
                <a:defRPr/>
              </a:pPr>
              <a:r>
                <a:rPr lang="en-US" sz="875" b="1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Operate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8F0ED84-4775-4976-9FAA-59EA10062628}"/>
                </a:ext>
              </a:extLst>
            </p:cNvPr>
            <p:cNvSpPr txBox="1"/>
            <p:nvPr/>
          </p:nvSpPr>
          <p:spPr>
            <a:xfrm>
              <a:off x="10133801" y="3423525"/>
              <a:ext cx="126099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72">
                <a:defRPr/>
              </a:pPr>
              <a:r>
                <a:rPr lang="en-US" sz="875" b="1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Migrate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13E6FD58-7B3C-4DE7-8AC3-C9D7E0AC7BBC}"/>
                </a:ext>
              </a:extLst>
            </p:cNvPr>
            <p:cNvSpPr txBox="1"/>
            <p:nvPr/>
          </p:nvSpPr>
          <p:spPr>
            <a:xfrm>
              <a:off x="10133801" y="5835823"/>
              <a:ext cx="126099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772">
                <a:defRPr/>
              </a:pPr>
              <a:r>
                <a:rPr lang="en-US" sz="875" b="1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Modernize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BCB09E3F-C415-4F59-B55F-A04DEC87C6FF}"/>
                </a:ext>
              </a:extLst>
            </p:cNvPr>
            <p:cNvGrpSpPr/>
            <p:nvPr/>
          </p:nvGrpSpPr>
          <p:grpSpPr>
            <a:xfrm>
              <a:off x="11556908" y="4657870"/>
              <a:ext cx="625891" cy="642565"/>
              <a:chOff x="11775659" y="4756671"/>
              <a:chExt cx="483729" cy="496616"/>
            </a:xfrm>
          </p:grpSpPr>
          <p:grpSp>
            <p:nvGrpSpPr>
              <p:cNvPr id="491" name="Graphic 268">
                <a:extLst>
                  <a:ext uri="{FF2B5EF4-FFF2-40B4-BE49-F238E27FC236}">
                    <a16:creationId xmlns:a16="http://schemas.microsoft.com/office/drawing/2014/main" id="{4A704220-E3E5-43D2-82C3-17531A91C0F4}"/>
                  </a:ext>
                </a:extLst>
              </p:cNvPr>
              <p:cNvGrpSpPr/>
              <p:nvPr/>
            </p:nvGrpSpPr>
            <p:grpSpPr>
              <a:xfrm>
                <a:off x="11775659" y="4756671"/>
                <a:ext cx="483729" cy="496616"/>
                <a:chOff x="4562059" y="6255271"/>
                <a:chExt cx="483729" cy="496616"/>
              </a:xfrm>
            </p:grpSpPr>
            <p:sp>
              <p:nvSpPr>
                <p:cNvPr id="495" name="Freeform: Shape 738">
                  <a:extLst>
                    <a:ext uri="{FF2B5EF4-FFF2-40B4-BE49-F238E27FC236}">
                      <a16:creationId xmlns:a16="http://schemas.microsoft.com/office/drawing/2014/main" id="{17C2D7B1-4CD7-4044-855A-6FFBC7138B8B}"/>
                    </a:ext>
                  </a:extLst>
                </p:cNvPr>
                <p:cNvSpPr/>
                <p:nvPr/>
              </p:nvSpPr>
              <p:spPr>
                <a:xfrm>
                  <a:off x="4566562" y="6542841"/>
                  <a:ext cx="80461" cy="138393"/>
                </a:xfrm>
                <a:custGeom>
                  <a:avLst/>
                  <a:gdLst>
                    <a:gd name="connsiteX0" fmla="*/ 1617 w 80461"/>
                    <a:gd name="connsiteY0" fmla="*/ 1617 h 138393"/>
                    <a:gd name="connsiteX1" fmla="*/ 79825 w 80461"/>
                    <a:gd name="connsiteY1" fmla="*/ 139367 h 138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0461" h="138393">
                      <a:moveTo>
                        <a:pt x="1617" y="1617"/>
                      </a:moveTo>
                      <a:cubicBezTo>
                        <a:pt x="9342" y="45066"/>
                        <a:pt x="29296" y="99458"/>
                        <a:pt x="79825" y="139367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6" name="Freeform: Shape 739">
                  <a:extLst>
                    <a:ext uri="{FF2B5EF4-FFF2-40B4-BE49-F238E27FC236}">
                      <a16:creationId xmlns:a16="http://schemas.microsoft.com/office/drawing/2014/main" id="{491688E9-E993-4E50-9D45-40E704AF10EE}"/>
                    </a:ext>
                  </a:extLst>
                </p:cNvPr>
                <p:cNvSpPr/>
                <p:nvPr/>
              </p:nvSpPr>
              <p:spPr>
                <a:xfrm>
                  <a:off x="4562059" y="6283113"/>
                  <a:ext cx="131956" cy="231728"/>
                </a:xfrm>
                <a:custGeom>
                  <a:avLst/>
                  <a:gdLst>
                    <a:gd name="connsiteX0" fmla="*/ 132926 w 131956"/>
                    <a:gd name="connsiteY0" fmla="*/ 1617 h 231728"/>
                    <a:gd name="connsiteX1" fmla="*/ 121340 w 131956"/>
                    <a:gd name="connsiteY1" fmla="*/ 8054 h 231728"/>
                    <a:gd name="connsiteX2" fmla="*/ 2579 w 131956"/>
                    <a:gd name="connsiteY2" fmla="*/ 191506 h 231728"/>
                    <a:gd name="connsiteX3" fmla="*/ 2258 w 131956"/>
                    <a:gd name="connsiteY3" fmla="*/ 230127 h 23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956" h="231728">
                      <a:moveTo>
                        <a:pt x="132926" y="1617"/>
                      </a:moveTo>
                      <a:cubicBezTo>
                        <a:pt x="129064" y="3548"/>
                        <a:pt x="125202" y="5801"/>
                        <a:pt x="121340" y="8054"/>
                      </a:cubicBezTo>
                      <a:cubicBezTo>
                        <a:pt x="70810" y="37342"/>
                        <a:pt x="11591" y="102998"/>
                        <a:pt x="2579" y="191506"/>
                      </a:cubicBezTo>
                      <a:cubicBezTo>
                        <a:pt x="2579" y="191506"/>
                        <a:pt x="648" y="206954"/>
                        <a:pt x="2258" y="230127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7" name="Freeform: Shape 740">
                  <a:extLst>
                    <a:ext uri="{FF2B5EF4-FFF2-40B4-BE49-F238E27FC236}">
                      <a16:creationId xmlns:a16="http://schemas.microsoft.com/office/drawing/2014/main" id="{A8428CB2-4A04-409D-BD58-D3BC7053427B}"/>
                    </a:ext>
                  </a:extLst>
                </p:cNvPr>
                <p:cNvSpPr/>
                <p:nvPr/>
              </p:nvSpPr>
              <p:spPr>
                <a:xfrm>
                  <a:off x="4721369" y="6255271"/>
                  <a:ext cx="280005" cy="106209"/>
                </a:xfrm>
                <a:custGeom>
                  <a:avLst/>
                  <a:gdLst>
                    <a:gd name="connsiteX0" fmla="*/ 281300 w 280004"/>
                    <a:gd name="connsiteY0" fmla="*/ 105737 h 106208"/>
                    <a:gd name="connsiteX1" fmla="*/ 1617 w 280004"/>
                    <a:gd name="connsiteY1" fmla="*/ 16908 h 10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80004" h="106208">
                      <a:moveTo>
                        <a:pt x="281300" y="105737"/>
                      </a:moveTo>
                      <a:cubicBezTo>
                        <a:pt x="240104" y="41368"/>
                        <a:pt x="127137" y="-30404"/>
                        <a:pt x="1617" y="16908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8" name="Freeform: Shape 741">
                  <a:extLst>
                    <a:ext uri="{FF2B5EF4-FFF2-40B4-BE49-F238E27FC236}">
                      <a16:creationId xmlns:a16="http://schemas.microsoft.com/office/drawing/2014/main" id="{53780DDF-FF47-405F-B48F-781BF3FD9F08}"/>
                    </a:ext>
                  </a:extLst>
                </p:cNvPr>
                <p:cNvSpPr/>
                <p:nvPr/>
              </p:nvSpPr>
              <p:spPr>
                <a:xfrm>
                  <a:off x="4966139" y="6325122"/>
                  <a:ext cx="45058" cy="41840"/>
                </a:xfrm>
                <a:custGeom>
                  <a:avLst/>
                  <a:gdLst>
                    <a:gd name="connsiteX0" fmla="*/ 45541 w 45058"/>
                    <a:gd name="connsiteY0" fmla="*/ 3379 h 41839"/>
                    <a:gd name="connsiteX1" fmla="*/ 39104 w 45058"/>
                    <a:gd name="connsiteY1" fmla="*/ 2414 h 41839"/>
                    <a:gd name="connsiteX2" fmla="*/ 34598 w 45058"/>
                    <a:gd name="connsiteY2" fmla="*/ 33955 h 41839"/>
                    <a:gd name="connsiteX3" fmla="*/ 3701 w 45058"/>
                    <a:gd name="connsiteY3" fmla="*/ 27196 h 41839"/>
                    <a:gd name="connsiteX4" fmla="*/ 2414 w 45058"/>
                    <a:gd name="connsiteY4" fmla="*/ 33311 h 41839"/>
                    <a:gd name="connsiteX5" fmla="*/ 40070 w 45058"/>
                    <a:gd name="connsiteY5" fmla="*/ 41679 h 4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058" h="41839">
                      <a:moveTo>
                        <a:pt x="45541" y="3379"/>
                      </a:moveTo>
                      <a:lnTo>
                        <a:pt x="39104" y="2414"/>
                      </a:lnTo>
                      <a:lnTo>
                        <a:pt x="34598" y="33955"/>
                      </a:lnTo>
                      <a:lnTo>
                        <a:pt x="3701" y="27196"/>
                      </a:lnTo>
                      <a:lnTo>
                        <a:pt x="2414" y="33311"/>
                      </a:lnTo>
                      <a:lnTo>
                        <a:pt x="40070" y="41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9" name="Freeform: Shape 742">
                  <a:extLst>
                    <a:ext uri="{FF2B5EF4-FFF2-40B4-BE49-F238E27FC236}">
                      <a16:creationId xmlns:a16="http://schemas.microsoft.com/office/drawing/2014/main" id="{C80D4433-F12A-4794-BDB0-E07A269429C0}"/>
                    </a:ext>
                  </a:extLst>
                </p:cNvPr>
                <p:cNvSpPr/>
                <p:nvPr/>
              </p:nvSpPr>
              <p:spPr>
                <a:xfrm>
                  <a:off x="5032914" y="6426655"/>
                  <a:ext cx="12874" cy="86898"/>
                </a:xfrm>
                <a:custGeom>
                  <a:avLst/>
                  <a:gdLst>
                    <a:gd name="connsiteX0" fmla="*/ 12238 w 12873"/>
                    <a:gd name="connsiteY0" fmla="*/ 86584 h 86898"/>
                    <a:gd name="connsiteX1" fmla="*/ 1617 w 12873"/>
                    <a:gd name="connsiteY1" fmla="*/ 1617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873" h="86898">
                      <a:moveTo>
                        <a:pt x="12238" y="86584"/>
                      </a:moveTo>
                      <a:cubicBezTo>
                        <a:pt x="13847" y="60193"/>
                        <a:pt x="10629" y="31549"/>
                        <a:pt x="1617" y="1617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00" name="Freeform: Shape 743">
                  <a:extLst>
                    <a:ext uri="{FF2B5EF4-FFF2-40B4-BE49-F238E27FC236}">
                      <a16:creationId xmlns:a16="http://schemas.microsoft.com/office/drawing/2014/main" id="{81D59D27-7B69-4661-9F57-C8722A236E1E}"/>
                    </a:ext>
                  </a:extLst>
                </p:cNvPr>
                <p:cNvSpPr/>
                <p:nvPr/>
              </p:nvSpPr>
              <p:spPr>
                <a:xfrm>
                  <a:off x="5025190" y="6531255"/>
                  <a:ext cx="19311" cy="61150"/>
                </a:xfrm>
                <a:custGeom>
                  <a:avLst/>
                  <a:gdLst>
                    <a:gd name="connsiteX0" fmla="*/ 1617 w 19310"/>
                    <a:gd name="connsiteY0" fmla="*/ 60193 h 61150"/>
                    <a:gd name="connsiteX1" fmla="*/ 18353 w 19310"/>
                    <a:gd name="connsiteY1" fmla="*/ 1617 h 61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0" h="61150">
                      <a:moveTo>
                        <a:pt x="1617" y="60193"/>
                      </a:moveTo>
                      <a:cubicBezTo>
                        <a:pt x="9342" y="42170"/>
                        <a:pt x="15135" y="22537"/>
                        <a:pt x="18353" y="1617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01" name="Freeform: Shape 744">
                  <a:extLst>
                    <a:ext uri="{FF2B5EF4-FFF2-40B4-BE49-F238E27FC236}">
                      <a16:creationId xmlns:a16="http://schemas.microsoft.com/office/drawing/2014/main" id="{AE03AD74-2168-435E-A393-627D27E67770}"/>
                    </a:ext>
                  </a:extLst>
                </p:cNvPr>
                <p:cNvSpPr/>
                <p:nvPr/>
              </p:nvSpPr>
              <p:spPr>
                <a:xfrm>
                  <a:off x="4701736" y="6612038"/>
                  <a:ext cx="315408" cy="128738"/>
                </a:xfrm>
                <a:custGeom>
                  <a:avLst/>
                  <a:gdLst>
                    <a:gd name="connsiteX0" fmla="*/ 1617 w 315407"/>
                    <a:gd name="connsiteY0" fmla="*/ 106539 h 128737"/>
                    <a:gd name="connsiteX1" fmla="*/ 224012 w 315407"/>
                    <a:gd name="connsiteY1" fmla="*/ 95274 h 128737"/>
                    <a:gd name="connsiteX2" fmla="*/ 314450 w 315407"/>
                    <a:gd name="connsiteY2" fmla="*/ 1617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5407" h="128737">
                      <a:moveTo>
                        <a:pt x="1617" y="106539"/>
                      </a:moveTo>
                      <a:cubicBezTo>
                        <a:pt x="62768" y="135183"/>
                        <a:pt x="141941" y="142585"/>
                        <a:pt x="224012" y="95274"/>
                      </a:cubicBezTo>
                      <a:cubicBezTo>
                        <a:pt x="255553" y="76929"/>
                        <a:pt x="290312" y="44744"/>
                        <a:pt x="314450" y="1617"/>
                      </a:cubicBez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02" name="Freeform: Shape 745">
                  <a:extLst>
                    <a:ext uri="{FF2B5EF4-FFF2-40B4-BE49-F238E27FC236}">
                      <a16:creationId xmlns:a16="http://schemas.microsoft.com/office/drawing/2014/main" id="{7A3985D5-156B-4302-A6E8-2CC0B4D770C6}"/>
                    </a:ext>
                  </a:extLst>
                </p:cNvPr>
                <p:cNvSpPr/>
                <p:nvPr/>
              </p:nvSpPr>
              <p:spPr>
                <a:xfrm>
                  <a:off x="4694503" y="6700392"/>
                  <a:ext cx="41840" cy="51495"/>
                </a:xfrm>
                <a:custGeom>
                  <a:avLst/>
                  <a:gdLst>
                    <a:gd name="connsiteX0" fmla="*/ 17541 w 41839"/>
                    <a:gd name="connsiteY0" fmla="*/ 50691 h 51495"/>
                    <a:gd name="connsiteX1" fmla="*/ 23656 w 41839"/>
                    <a:gd name="connsiteY1" fmla="*/ 48116 h 51495"/>
                    <a:gd name="connsiteX2" fmla="*/ 11104 w 41839"/>
                    <a:gd name="connsiteY2" fmla="*/ 18828 h 51495"/>
                    <a:gd name="connsiteX3" fmla="*/ 41035 w 41839"/>
                    <a:gd name="connsiteY3" fmla="*/ 8529 h 51495"/>
                    <a:gd name="connsiteX4" fmla="*/ 39104 w 41839"/>
                    <a:gd name="connsiteY4" fmla="*/ 2414 h 51495"/>
                    <a:gd name="connsiteX5" fmla="*/ 2414 w 41839"/>
                    <a:gd name="connsiteY5" fmla="*/ 14966 h 5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1839" h="51495">
                      <a:moveTo>
                        <a:pt x="17541" y="50691"/>
                      </a:moveTo>
                      <a:lnTo>
                        <a:pt x="23656" y="48116"/>
                      </a:lnTo>
                      <a:lnTo>
                        <a:pt x="11104" y="18828"/>
                      </a:lnTo>
                      <a:lnTo>
                        <a:pt x="41035" y="8529"/>
                      </a:lnTo>
                      <a:lnTo>
                        <a:pt x="39104" y="2414"/>
                      </a:lnTo>
                      <a:lnTo>
                        <a:pt x="2414" y="149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492" name="Graphic 244">
                <a:extLst>
                  <a:ext uri="{FF2B5EF4-FFF2-40B4-BE49-F238E27FC236}">
                    <a16:creationId xmlns:a16="http://schemas.microsoft.com/office/drawing/2014/main" id="{EC765EAE-6868-446F-80B1-7E53C83A1A47}"/>
                  </a:ext>
                </a:extLst>
              </p:cNvPr>
              <p:cNvGrpSpPr/>
              <p:nvPr/>
            </p:nvGrpSpPr>
            <p:grpSpPr>
              <a:xfrm>
                <a:off x="11885192" y="4863122"/>
                <a:ext cx="274189" cy="274189"/>
                <a:chOff x="7761796" y="567771"/>
                <a:chExt cx="164141" cy="164141"/>
              </a:xfrm>
            </p:grpSpPr>
            <p:sp>
              <p:nvSpPr>
                <p:cNvPr id="493" name="Freeform: Shape 736">
                  <a:extLst>
                    <a:ext uri="{FF2B5EF4-FFF2-40B4-BE49-F238E27FC236}">
                      <a16:creationId xmlns:a16="http://schemas.microsoft.com/office/drawing/2014/main" id="{2B2D5ECA-2B55-462B-81BC-CC0B5F6D1BEF}"/>
                    </a:ext>
                  </a:extLst>
                </p:cNvPr>
                <p:cNvSpPr/>
                <p:nvPr/>
              </p:nvSpPr>
              <p:spPr>
                <a:xfrm>
                  <a:off x="7761796" y="567771"/>
                  <a:ext cx="164141" cy="164141"/>
                </a:xfrm>
                <a:custGeom>
                  <a:avLst/>
                  <a:gdLst>
                    <a:gd name="connsiteX0" fmla="*/ 19311 w 164140"/>
                    <a:gd name="connsiteY0" fmla="*/ 128094 h 164140"/>
                    <a:gd name="connsiteX1" fmla="*/ 22529 w 164140"/>
                    <a:gd name="connsiteY1" fmla="*/ 131634 h 164140"/>
                    <a:gd name="connsiteX2" fmla="*/ 25748 w 164140"/>
                    <a:gd name="connsiteY2" fmla="*/ 135175 h 164140"/>
                    <a:gd name="connsiteX3" fmla="*/ 28966 w 164140"/>
                    <a:gd name="connsiteY3" fmla="*/ 138715 h 164140"/>
                    <a:gd name="connsiteX4" fmla="*/ 50530 w 164140"/>
                    <a:gd name="connsiteY4" fmla="*/ 127772 h 164140"/>
                    <a:gd name="connsiteX5" fmla="*/ 65978 w 164140"/>
                    <a:gd name="connsiteY5" fmla="*/ 135497 h 164140"/>
                    <a:gd name="connsiteX6" fmla="*/ 70162 w 164140"/>
                    <a:gd name="connsiteY6" fmla="*/ 159313 h 164140"/>
                    <a:gd name="connsiteX7" fmla="*/ 74990 w 164140"/>
                    <a:gd name="connsiteY7" fmla="*/ 159635 h 164140"/>
                    <a:gd name="connsiteX8" fmla="*/ 79817 w 164140"/>
                    <a:gd name="connsiteY8" fmla="*/ 159957 h 164140"/>
                    <a:gd name="connsiteX9" fmla="*/ 84645 w 164140"/>
                    <a:gd name="connsiteY9" fmla="*/ 160279 h 164140"/>
                    <a:gd name="connsiteX10" fmla="*/ 92048 w 164140"/>
                    <a:gd name="connsiteY10" fmla="*/ 137106 h 164140"/>
                    <a:gd name="connsiteX11" fmla="*/ 108140 w 164140"/>
                    <a:gd name="connsiteY11" fmla="*/ 131634 h 164140"/>
                    <a:gd name="connsiteX12" fmla="*/ 128094 w 164140"/>
                    <a:gd name="connsiteY12" fmla="*/ 145474 h 164140"/>
                    <a:gd name="connsiteX13" fmla="*/ 131634 w 164140"/>
                    <a:gd name="connsiteY13" fmla="*/ 142255 h 164140"/>
                    <a:gd name="connsiteX14" fmla="*/ 135175 w 164140"/>
                    <a:gd name="connsiteY14" fmla="*/ 139037 h 164140"/>
                    <a:gd name="connsiteX15" fmla="*/ 138715 w 164140"/>
                    <a:gd name="connsiteY15" fmla="*/ 135818 h 164140"/>
                    <a:gd name="connsiteX16" fmla="*/ 127772 w 164140"/>
                    <a:gd name="connsiteY16" fmla="*/ 114255 h 164140"/>
                    <a:gd name="connsiteX17" fmla="*/ 135497 w 164140"/>
                    <a:gd name="connsiteY17" fmla="*/ 99128 h 164140"/>
                    <a:gd name="connsiteX18" fmla="*/ 159313 w 164140"/>
                    <a:gd name="connsiteY18" fmla="*/ 94944 h 164140"/>
                    <a:gd name="connsiteX19" fmla="*/ 159635 w 164140"/>
                    <a:gd name="connsiteY19" fmla="*/ 90116 h 164140"/>
                    <a:gd name="connsiteX20" fmla="*/ 159957 w 164140"/>
                    <a:gd name="connsiteY20" fmla="*/ 85289 h 164140"/>
                    <a:gd name="connsiteX21" fmla="*/ 160279 w 164140"/>
                    <a:gd name="connsiteY21" fmla="*/ 80461 h 164140"/>
                    <a:gd name="connsiteX22" fmla="*/ 137106 w 164140"/>
                    <a:gd name="connsiteY22" fmla="*/ 73059 h 164140"/>
                    <a:gd name="connsiteX23" fmla="*/ 131634 w 164140"/>
                    <a:gd name="connsiteY23" fmla="*/ 56966 h 164140"/>
                    <a:gd name="connsiteX24" fmla="*/ 145474 w 164140"/>
                    <a:gd name="connsiteY24" fmla="*/ 37012 h 164140"/>
                    <a:gd name="connsiteX25" fmla="*/ 142255 w 164140"/>
                    <a:gd name="connsiteY25" fmla="*/ 33472 h 164140"/>
                    <a:gd name="connsiteX26" fmla="*/ 139037 w 164140"/>
                    <a:gd name="connsiteY26" fmla="*/ 29932 h 164140"/>
                    <a:gd name="connsiteX27" fmla="*/ 135818 w 164140"/>
                    <a:gd name="connsiteY27" fmla="*/ 26391 h 164140"/>
                    <a:gd name="connsiteX28" fmla="*/ 114255 w 164140"/>
                    <a:gd name="connsiteY28" fmla="*/ 37334 h 164140"/>
                    <a:gd name="connsiteX29" fmla="*/ 98806 w 164140"/>
                    <a:gd name="connsiteY29" fmla="*/ 29610 h 164140"/>
                    <a:gd name="connsiteX30" fmla="*/ 94622 w 164140"/>
                    <a:gd name="connsiteY30" fmla="*/ 5793 h 164140"/>
                    <a:gd name="connsiteX31" fmla="*/ 89795 w 164140"/>
                    <a:gd name="connsiteY31" fmla="*/ 5471 h 164140"/>
                    <a:gd name="connsiteX32" fmla="*/ 84967 w 164140"/>
                    <a:gd name="connsiteY32" fmla="*/ 5150 h 164140"/>
                    <a:gd name="connsiteX33" fmla="*/ 80139 w 164140"/>
                    <a:gd name="connsiteY33" fmla="*/ 4828 h 164140"/>
                    <a:gd name="connsiteX34" fmla="*/ 72737 w 164140"/>
                    <a:gd name="connsiteY34" fmla="*/ 27679 h 164140"/>
                    <a:gd name="connsiteX35" fmla="*/ 56323 w 164140"/>
                    <a:gd name="connsiteY35" fmla="*/ 33150 h 164140"/>
                    <a:gd name="connsiteX36" fmla="*/ 36690 w 164140"/>
                    <a:gd name="connsiteY36" fmla="*/ 19311 h 164140"/>
                    <a:gd name="connsiteX37" fmla="*/ 33150 w 164140"/>
                    <a:gd name="connsiteY37" fmla="*/ 22529 h 164140"/>
                    <a:gd name="connsiteX38" fmla="*/ 29610 w 164140"/>
                    <a:gd name="connsiteY38" fmla="*/ 25748 h 164140"/>
                    <a:gd name="connsiteX39" fmla="*/ 26069 w 164140"/>
                    <a:gd name="connsiteY39" fmla="*/ 28966 h 164140"/>
                    <a:gd name="connsiteX40" fmla="*/ 37012 w 164140"/>
                    <a:gd name="connsiteY40" fmla="*/ 50208 h 164140"/>
                    <a:gd name="connsiteX41" fmla="*/ 29288 w 164140"/>
                    <a:gd name="connsiteY41" fmla="*/ 65656 h 164140"/>
                    <a:gd name="connsiteX42" fmla="*/ 5793 w 164140"/>
                    <a:gd name="connsiteY42" fmla="*/ 69840 h 164140"/>
                    <a:gd name="connsiteX43" fmla="*/ 5471 w 164140"/>
                    <a:gd name="connsiteY43" fmla="*/ 74668 h 164140"/>
                    <a:gd name="connsiteX44" fmla="*/ 5150 w 164140"/>
                    <a:gd name="connsiteY44" fmla="*/ 79496 h 164140"/>
                    <a:gd name="connsiteX45" fmla="*/ 4828 w 164140"/>
                    <a:gd name="connsiteY45" fmla="*/ 84323 h 164140"/>
                    <a:gd name="connsiteX46" fmla="*/ 27679 w 164140"/>
                    <a:gd name="connsiteY46" fmla="*/ 91726 h 164140"/>
                    <a:gd name="connsiteX47" fmla="*/ 33150 w 164140"/>
                    <a:gd name="connsiteY47" fmla="*/ 108140 h 164140"/>
                    <a:gd name="connsiteX48" fmla="*/ 19311 w 164140"/>
                    <a:gd name="connsiteY48" fmla="*/ 128094 h 164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64140" h="164140">
                      <a:moveTo>
                        <a:pt x="19311" y="128094"/>
                      </a:moveTo>
                      <a:lnTo>
                        <a:pt x="22529" y="131634"/>
                      </a:lnTo>
                      <a:lnTo>
                        <a:pt x="25748" y="135175"/>
                      </a:lnTo>
                      <a:lnTo>
                        <a:pt x="28966" y="138715"/>
                      </a:lnTo>
                      <a:lnTo>
                        <a:pt x="50530" y="127772"/>
                      </a:lnTo>
                      <a:cubicBezTo>
                        <a:pt x="55357" y="130991"/>
                        <a:pt x="60507" y="133565"/>
                        <a:pt x="65978" y="135497"/>
                      </a:cubicBezTo>
                      <a:lnTo>
                        <a:pt x="70162" y="159313"/>
                      </a:lnTo>
                      <a:lnTo>
                        <a:pt x="74990" y="159635"/>
                      </a:lnTo>
                      <a:lnTo>
                        <a:pt x="79817" y="159957"/>
                      </a:lnTo>
                      <a:lnTo>
                        <a:pt x="84645" y="160279"/>
                      </a:lnTo>
                      <a:lnTo>
                        <a:pt x="92048" y="137106"/>
                      </a:lnTo>
                      <a:cubicBezTo>
                        <a:pt x="97519" y="136140"/>
                        <a:pt x="102990" y="134209"/>
                        <a:pt x="108140" y="131634"/>
                      </a:cubicBezTo>
                      <a:lnTo>
                        <a:pt x="128094" y="145474"/>
                      </a:lnTo>
                      <a:lnTo>
                        <a:pt x="131634" y="142255"/>
                      </a:lnTo>
                      <a:lnTo>
                        <a:pt x="135175" y="139037"/>
                      </a:lnTo>
                      <a:lnTo>
                        <a:pt x="138715" y="135818"/>
                      </a:lnTo>
                      <a:lnTo>
                        <a:pt x="127772" y="114255"/>
                      </a:lnTo>
                      <a:cubicBezTo>
                        <a:pt x="130991" y="109427"/>
                        <a:pt x="133565" y="104278"/>
                        <a:pt x="135497" y="99128"/>
                      </a:cubicBezTo>
                      <a:lnTo>
                        <a:pt x="159313" y="94944"/>
                      </a:lnTo>
                      <a:lnTo>
                        <a:pt x="159635" y="90116"/>
                      </a:lnTo>
                      <a:lnTo>
                        <a:pt x="159957" y="85289"/>
                      </a:lnTo>
                      <a:lnTo>
                        <a:pt x="160279" y="80461"/>
                      </a:lnTo>
                      <a:lnTo>
                        <a:pt x="137106" y="73059"/>
                      </a:lnTo>
                      <a:cubicBezTo>
                        <a:pt x="136140" y="67587"/>
                        <a:pt x="134209" y="62116"/>
                        <a:pt x="131634" y="56966"/>
                      </a:cubicBezTo>
                      <a:lnTo>
                        <a:pt x="145474" y="37012"/>
                      </a:lnTo>
                      <a:lnTo>
                        <a:pt x="142255" y="33472"/>
                      </a:lnTo>
                      <a:lnTo>
                        <a:pt x="139037" y="29932"/>
                      </a:lnTo>
                      <a:lnTo>
                        <a:pt x="135818" y="26391"/>
                      </a:lnTo>
                      <a:lnTo>
                        <a:pt x="114255" y="37334"/>
                      </a:lnTo>
                      <a:cubicBezTo>
                        <a:pt x="109427" y="33794"/>
                        <a:pt x="104278" y="31541"/>
                        <a:pt x="98806" y="29610"/>
                      </a:cubicBezTo>
                      <a:lnTo>
                        <a:pt x="94622" y="5793"/>
                      </a:lnTo>
                      <a:lnTo>
                        <a:pt x="89795" y="5471"/>
                      </a:lnTo>
                      <a:lnTo>
                        <a:pt x="84967" y="5150"/>
                      </a:lnTo>
                      <a:lnTo>
                        <a:pt x="80139" y="4828"/>
                      </a:lnTo>
                      <a:lnTo>
                        <a:pt x="72737" y="27679"/>
                      </a:lnTo>
                      <a:cubicBezTo>
                        <a:pt x="66944" y="28644"/>
                        <a:pt x="61472" y="30575"/>
                        <a:pt x="56323" y="33150"/>
                      </a:cubicBezTo>
                      <a:lnTo>
                        <a:pt x="36690" y="19311"/>
                      </a:lnTo>
                      <a:lnTo>
                        <a:pt x="33150" y="22529"/>
                      </a:lnTo>
                      <a:lnTo>
                        <a:pt x="29610" y="25748"/>
                      </a:lnTo>
                      <a:lnTo>
                        <a:pt x="26069" y="28966"/>
                      </a:lnTo>
                      <a:lnTo>
                        <a:pt x="37012" y="50208"/>
                      </a:lnTo>
                      <a:cubicBezTo>
                        <a:pt x="33472" y="55035"/>
                        <a:pt x="30897" y="60185"/>
                        <a:pt x="29288" y="65656"/>
                      </a:cubicBezTo>
                      <a:lnTo>
                        <a:pt x="5793" y="69840"/>
                      </a:lnTo>
                      <a:lnTo>
                        <a:pt x="5471" y="74668"/>
                      </a:lnTo>
                      <a:lnTo>
                        <a:pt x="5150" y="79496"/>
                      </a:lnTo>
                      <a:lnTo>
                        <a:pt x="4828" y="84323"/>
                      </a:lnTo>
                      <a:lnTo>
                        <a:pt x="27679" y="91726"/>
                      </a:lnTo>
                      <a:cubicBezTo>
                        <a:pt x="28644" y="97197"/>
                        <a:pt x="30575" y="102990"/>
                        <a:pt x="33150" y="108140"/>
                      </a:cubicBezTo>
                      <a:lnTo>
                        <a:pt x="19311" y="128094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4" name="Freeform: Shape 737">
                  <a:extLst>
                    <a:ext uri="{FF2B5EF4-FFF2-40B4-BE49-F238E27FC236}">
                      <a16:creationId xmlns:a16="http://schemas.microsoft.com/office/drawing/2014/main" id="{22A1073D-726D-4422-BD0D-ED417BC4A0F8}"/>
                    </a:ext>
                  </a:extLst>
                </p:cNvPr>
                <p:cNvSpPr/>
                <p:nvPr/>
              </p:nvSpPr>
              <p:spPr>
                <a:xfrm>
                  <a:off x="7808463" y="614438"/>
                  <a:ext cx="70806" cy="70806"/>
                </a:xfrm>
                <a:custGeom>
                  <a:avLst/>
                  <a:gdLst>
                    <a:gd name="connsiteX0" fmla="*/ 66622 w 70805"/>
                    <a:gd name="connsiteY0" fmla="*/ 35725 h 70805"/>
                    <a:gd name="connsiteX1" fmla="*/ 35725 w 70805"/>
                    <a:gd name="connsiteY1" fmla="*/ 66622 h 70805"/>
                    <a:gd name="connsiteX2" fmla="*/ 4828 w 70805"/>
                    <a:gd name="connsiteY2" fmla="*/ 35725 h 70805"/>
                    <a:gd name="connsiteX3" fmla="*/ 35725 w 70805"/>
                    <a:gd name="connsiteY3" fmla="*/ 4828 h 70805"/>
                    <a:gd name="connsiteX4" fmla="*/ 66622 w 70805"/>
                    <a:gd name="connsiteY4" fmla="*/ 35725 h 70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805" h="70805">
                      <a:moveTo>
                        <a:pt x="66622" y="35725"/>
                      </a:moveTo>
                      <a:cubicBezTo>
                        <a:pt x="66622" y="52789"/>
                        <a:pt x="52789" y="66622"/>
                        <a:pt x="35725" y="66622"/>
                      </a:cubicBezTo>
                      <a:cubicBezTo>
                        <a:pt x="18661" y="66622"/>
                        <a:pt x="4828" y="52789"/>
                        <a:pt x="4828" y="35725"/>
                      </a:cubicBezTo>
                      <a:cubicBezTo>
                        <a:pt x="4828" y="18661"/>
                        <a:pt x="18661" y="4828"/>
                        <a:pt x="35725" y="4828"/>
                      </a:cubicBezTo>
                      <a:cubicBezTo>
                        <a:pt x="52789" y="4828"/>
                        <a:pt x="66622" y="18661"/>
                        <a:pt x="66622" y="35725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6663297-B928-42C4-967B-B8CA5CAE3E23}"/>
                </a:ext>
              </a:extLst>
            </p:cNvPr>
            <p:cNvGrpSpPr/>
            <p:nvPr/>
          </p:nvGrpSpPr>
          <p:grpSpPr>
            <a:xfrm>
              <a:off x="11778993" y="2885746"/>
              <a:ext cx="2281047" cy="356616"/>
              <a:chOff x="11778993" y="2885746"/>
              <a:chExt cx="2281047" cy="356616"/>
            </a:xfrm>
          </p:grpSpPr>
          <p:cxnSp>
            <p:nvCxnSpPr>
              <p:cNvPr id="387" name="Connector: Elbow 466">
                <a:extLst>
                  <a:ext uri="{FF2B5EF4-FFF2-40B4-BE49-F238E27FC236}">
                    <a16:creationId xmlns:a16="http://schemas.microsoft.com/office/drawing/2014/main" id="{295A91E0-2E67-4F6D-BAB2-29E4BEA0894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39982" y="2978342"/>
                <a:ext cx="166123" cy="288102"/>
              </a:xfrm>
              <a:prstGeom prst="bentConnector2">
                <a:avLst/>
              </a:prstGeom>
              <a:noFill/>
              <a:ln w="15875" cap="flat" cmpd="sng" algn="ctr">
                <a:solidFill>
                  <a:srgbClr val="FFFFFF"/>
                </a:solidFill>
                <a:prstDash val="solid"/>
                <a:tailEnd type="arrow" w="med" len="sm"/>
              </a:ln>
              <a:effectLst>
                <a:outerShdw blurRad="40000" dist="20000" dir="5400000" rotWithShape="0">
                  <a:srgbClr val="000000">
                    <a:alpha val="0"/>
                  </a:srgbClr>
                </a:outerShdw>
              </a:effectLst>
            </p:spPr>
          </p:cxn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BB71E7C0-01ED-412C-9C4A-C6B541566FD5}"/>
                  </a:ext>
                </a:extLst>
              </p:cNvPr>
              <p:cNvGrpSpPr/>
              <p:nvPr/>
            </p:nvGrpSpPr>
            <p:grpSpPr>
              <a:xfrm>
                <a:off x="13085474" y="2901680"/>
                <a:ext cx="404028" cy="322423"/>
                <a:chOff x="6630539" y="5287514"/>
                <a:chExt cx="1865762" cy="1488919"/>
              </a:xfrm>
            </p:grpSpPr>
            <p:sp>
              <p:nvSpPr>
                <p:cNvPr id="484" name="Freeform: Shape 564">
                  <a:extLst>
                    <a:ext uri="{FF2B5EF4-FFF2-40B4-BE49-F238E27FC236}">
                      <a16:creationId xmlns:a16="http://schemas.microsoft.com/office/drawing/2014/main" id="{984CB832-5FCA-4ED3-AD53-E983F3CD0E43}"/>
                    </a:ext>
                  </a:extLst>
                </p:cNvPr>
                <p:cNvSpPr/>
                <p:nvPr/>
              </p:nvSpPr>
              <p:spPr>
                <a:xfrm>
                  <a:off x="7750331" y="6186674"/>
                  <a:ext cx="589759" cy="589759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5" name="Freeform: Shape 565">
                  <a:extLst>
                    <a:ext uri="{FF2B5EF4-FFF2-40B4-BE49-F238E27FC236}">
                      <a16:creationId xmlns:a16="http://schemas.microsoft.com/office/drawing/2014/main" id="{70032E0E-E105-4748-B5BF-9077CF56CD29}"/>
                    </a:ext>
                  </a:extLst>
                </p:cNvPr>
                <p:cNvSpPr/>
                <p:nvPr/>
              </p:nvSpPr>
              <p:spPr>
                <a:xfrm>
                  <a:off x="7919525" y="6357802"/>
                  <a:ext cx="251374" cy="25137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6" name="Freeform: Shape 567">
                  <a:extLst>
                    <a:ext uri="{FF2B5EF4-FFF2-40B4-BE49-F238E27FC236}">
                      <a16:creationId xmlns:a16="http://schemas.microsoft.com/office/drawing/2014/main" id="{378983D0-BD5E-4843-853C-01A8E2A093EC}"/>
                    </a:ext>
                  </a:extLst>
                </p:cNvPr>
                <p:cNvSpPr/>
                <p:nvPr/>
              </p:nvSpPr>
              <p:spPr>
                <a:xfrm>
                  <a:off x="6630539" y="5548499"/>
                  <a:ext cx="1119001" cy="1119001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7" name="Freeform: Shape 568">
                  <a:extLst>
                    <a:ext uri="{FF2B5EF4-FFF2-40B4-BE49-F238E27FC236}">
                      <a16:creationId xmlns:a16="http://schemas.microsoft.com/office/drawing/2014/main" id="{B7D51000-D0DA-4D34-B27B-0A2CEAE7C688}"/>
                    </a:ext>
                  </a:extLst>
                </p:cNvPr>
                <p:cNvSpPr/>
                <p:nvPr/>
              </p:nvSpPr>
              <p:spPr>
                <a:xfrm>
                  <a:off x="6951565" y="5873196"/>
                  <a:ext cx="476954" cy="47695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8" name="Freeform: Shape 569">
                  <a:extLst>
                    <a:ext uri="{FF2B5EF4-FFF2-40B4-BE49-F238E27FC236}">
                      <a16:creationId xmlns:a16="http://schemas.microsoft.com/office/drawing/2014/main" id="{033A3BC9-75A1-4AE5-A416-000560565A80}"/>
                    </a:ext>
                  </a:extLst>
                </p:cNvPr>
                <p:cNvSpPr/>
                <p:nvPr/>
              </p:nvSpPr>
              <p:spPr>
                <a:xfrm>
                  <a:off x="7100152" y="6021782"/>
                  <a:ext cx="183440" cy="183440"/>
                </a:xfrm>
                <a:custGeom>
                  <a:avLst/>
                  <a:gdLst>
                    <a:gd name="connsiteX0" fmla="*/ 28000 w 32184"/>
                    <a:gd name="connsiteY0" fmla="*/ 16414 h 32184"/>
                    <a:gd name="connsiteX1" fmla="*/ 16414 w 32184"/>
                    <a:gd name="connsiteY1" fmla="*/ 28000 h 32184"/>
                    <a:gd name="connsiteX2" fmla="*/ 4828 w 32184"/>
                    <a:gd name="connsiteY2" fmla="*/ 16414 h 32184"/>
                    <a:gd name="connsiteX3" fmla="*/ 16414 w 32184"/>
                    <a:gd name="connsiteY3" fmla="*/ 4828 h 32184"/>
                    <a:gd name="connsiteX4" fmla="*/ 28000 w 32184"/>
                    <a:gd name="connsiteY4" fmla="*/ 16414 h 32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84" h="32184">
                      <a:moveTo>
                        <a:pt x="28000" y="16414"/>
                      </a:moveTo>
                      <a:cubicBezTo>
                        <a:pt x="28000" y="22813"/>
                        <a:pt x="22813" y="28000"/>
                        <a:pt x="16414" y="28000"/>
                      </a:cubicBezTo>
                      <a:cubicBezTo>
                        <a:pt x="10015" y="28000"/>
                        <a:pt x="4828" y="22813"/>
                        <a:pt x="4828" y="16414"/>
                      </a:cubicBezTo>
                      <a:cubicBezTo>
                        <a:pt x="4828" y="10015"/>
                        <a:pt x="10015" y="4828"/>
                        <a:pt x="16414" y="4828"/>
                      </a:cubicBezTo>
                      <a:cubicBezTo>
                        <a:pt x="22813" y="4828"/>
                        <a:pt x="28000" y="10015"/>
                        <a:pt x="28000" y="16414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9" name="Freeform: Shape 570">
                  <a:extLst>
                    <a:ext uri="{FF2B5EF4-FFF2-40B4-BE49-F238E27FC236}">
                      <a16:creationId xmlns:a16="http://schemas.microsoft.com/office/drawing/2014/main" id="{072617AC-5195-49C4-AC28-7F0F752BA62E}"/>
                    </a:ext>
                  </a:extLst>
                </p:cNvPr>
                <p:cNvSpPr/>
                <p:nvPr/>
              </p:nvSpPr>
              <p:spPr>
                <a:xfrm>
                  <a:off x="7702707" y="5287514"/>
                  <a:ext cx="793594" cy="793594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90" name="Freeform: Shape 591">
                  <a:extLst>
                    <a:ext uri="{FF2B5EF4-FFF2-40B4-BE49-F238E27FC236}">
                      <a16:creationId xmlns:a16="http://schemas.microsoft.com/office/drawing/2014/main" id="{FE4AEC04-DE6D-4D65-BB54-CE4EFF3066D7}"/>
                    </a:ext>
                  </a:extLst>
                </p:cNvPr>
                <p:cNvSpPr/>
                <p:nvPr/>
              </p:nvSpPr>
              <p:spPr>
                <a:xfrm>
                  <a:off x="7930378" y="5517789"/>
                  <a:ext cx="338255" cy="338255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7DD925DC-8E0E-4217-8964-D62837581555}"/>
                  </a:ext>
                </a:extLst>
              </p:cNvPr>
              <p:cNvGrpSpPr/>
              <p:nvPr/>
            </p:nvGrpSpPr>
            <p:grpSpPr>
              <a:xfrm>
                <a:off x="13597256" y="2885746"/>
                <a:ext cx="334784" cy="292114"/>
                <a:chOff x="8648967" y="2983833"/>
                <a:chExt cx="1285975" cy="1122070"/>
              </a:xfrm>
            </p:grpSpPr>
            <p:sp>
              <p:nvSpPr>
                <p:cNvPr id="472" name="Freeform: Shape 552">
                  <a:extLst>
                    <a:ext uri="{FF2B5EF4-FFF2-40B4-BE49-F238E27FC236}">
                      <a16:creationId xmlns:a16="http://schemas.microsoft.com/office/drawing/2014/main" id="{2E179EAC-6C08-45C4-A2B1-328D36AC0FA9}"/>
                    </a:ext>
                  </a:extLst>
                </p:cNvPr>
                <p:cNvSpPr/>
                <p:nvPr/>
              </p:nvSpPr>
              <p:spPr>
                <a:xfrm>
                  <a:off x="9051631" y="3389926"/>
                  <a:ext cx="822960" cy="576072"/>
                </a:xfrm>
                <a:custGeom>
                  <a:avLst/>
                  <a:gdLst>
                    <a:gd name="connsiteX0" fmla="*/ 288051 w 289660"/>
                    <a:gd name="connsiteY0" fmla="*/ 93657 h 202762"/>
                    <a:gd name="connsiteX1" fmla="*/ 288051 w 289660"/>
                    <a:gd name="connsiteY1" fmla="*/ 12552 h 202762"/>
                    <a:gd name="connsiteX2" fmla="*/ 280327 w 289660"/>
                    <a:gd name="connsiteY2" fmla="*/ 4828 h 202762"/>
                    <a:gd name="connsiteX3" fmla="*/ 12552 w 289660"/>
                    <a:gd name="connsiteY3" fmla="*/ 4828 h 202762"/>
                    <a:gd name="connsiteX4" fmla="*/ 4828 w 289660"/>
                    <a:gd name="connsiteY4" fmla="*/ 12552 h 202762"/>
                    <a:gd name="connsiteX5" fmla="*/ 4828 w 289660"/>
                    <a:gd name="connsiteY5" fmla="*/ 190854 h 202762"/>
                    <a:gd name="connsiteX6" fmla="*/ 12552 w 289660"/>
                    <a:gd name="connsiteY6" fmla="*/ 198578 h 202762"/>
                    <a:gd name="connsiteX7" fmla="*/ 225613 w 289660"/>
                    <a:gd name="connsiteY7" fmla="*/ 198578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9660" h="202762">
                      <a:moveTo>
                        <a:pt x="288051" y="93657"/>
                      </a:moveTo>
                      <a:lnTo>
                        <a:pt x="288051" y="12552"/>
                      </a:lnTo>
                      <a:cubicBezTo>
                        <a:pt x="288051" y="8046"/>
                        <a:pt x="284511" y="4828"/>
                        <a:pt x="280327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190854"/>
                      </a:lnTo>
                      <a:cubicBezTo>
                        <a:pt x="4828" y="195360"/>
                        <a:pt x="8368" y="198578"/>
                        <a:pt x="12552" y="198578"/>
                      </a:cubicBezTo>
                      <a:lnTo>
                        <a:pt x="225613" y="19857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3" name="Freeform: Shape 553">
                  <a:extLst>
                    <a:ext uri="{FF2B5EF4-FFF2-40B4-BE49-F238E27FC236}">
                      <a16:creationId xmlns:a16="http://schemas.microsoft.com/office/drawing/2014/main" id="{99273DE9-C0C1-40F4-BF3F-B8DB0A2BCE76}"/>
                    </a:ext>
                  </a:extLst>
                </p:cNvPr>
                <p:cNvSpPr/>
                <p:nvPr/>
              </p:nvSpPr>
              <p:spPr>
                <a:xfrm>
                  <a:off x="8896185" y="4005319"/>
                  <a:ext cx="841248" cy="100584"/>
                </a:xfrm>
                <a:custGeom>
                  <a:avLst/>
                  <a:gdLst>
                    <a:gd name="connsiteX0" fmla="*/ 291913 w 296096"/>
                    <a:gd name="connsiteY0" fmla="*/ 33472 h 35402"/>
                    <a:gd name="connsiteX1" fmla="*/ 28000 w 296096"/>
                    <a:gd name="connsiteY1" fmla="*/ 33472 h 35402"/>
                    <a:gd name="connsiteX2" fmla="*/ 4828 w 296096"/>
                    <a:gd name="connsiteY2" fmla="*/ 23495 h 35402"/>
                    <a:gd name="connsiteX3" fmla="*/ 4828 w 296096"/>
                    <a:gd name="connsiteY3" fmla="*/ 4828 h 35402"/>
                    <a:gd name="connsiteX4" fmla="*/ 42483 w 296096"/>
                    <a:gd name="connsiteY4" fmla="*/ 4828 h 3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096" h="35402">
                      <a:moveTo>
                        <a:pt x="291913" y="33472"/>
                      </a:moveTo>
                      <a:lnTo>
                        <a:pt x="28000" y="33472"/>
                      </a:lnTo>
                      <a:cubicBezTo>
                        <a:pt x="28000" y="33472"/>
                        <a:pt x="11265" y="33472"/>
                        <a:pt x="4828" y="23495"/>
                      </a:cubicBezTo>
                      <a:lnTo>
                        <a:pt x="4828" y="4828"/>
                      </a:lnTo>
                      <a:lnTo>
                        <a:pt x="42483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4" name="Freeform: Shape 554">
                  <a:extLst>
                    <a:ext uri="{FF2B5EF4-FFF2-40B4-BE49-F238E27FC236}">
                      <a16:creationId xmlns:a16="http://schemas.microsoft.com/office/drawing/2014/main" id="{301569AC-1CA2-4491-A516-A5AF679605DF}"/>
                    </a:ext>
                  </a:extLst>
                </p:cNvPr>
                <p:cNvSpPr/>
                <p:nvPr/>
              </p:nvSpPr>
              <p:spPr>
                <a:xfrm>
                  <a:off x="8993109" y="3337806"/>
                  <a:ext cx="941833" cy="685799"/>
                </a:xfrm>
                <a:custGeom>
                  <a:avLst/>
                  <a:gdLst>
                    <a:gd name="connsiteX0" fmla="*/ 327638 w 331499"/>
                    <a:gd name="connsiteY0" fmla="*/ 93335 h 241383"/>
                    <a:gd name="connsiteX1" fmla="*/ 327638 w 331499"/>
                    <a:gd name="connsiteY1" fmla="*/ 12552 h 241383"/>
                    <a:gd name="connsiteX2" fmla="*/ 319913 w 331499"/>
                    <a:gd name="connsiteY2" fmla="*/ 4828 h 241383"/>
                    <a:gd name="connsiteX3" fmla="*/ 12552 w 331499"/>
                    <a:gd name="connsiteY3" fmla="*/ 4828 h 241383"/>
                    <a:gd name="connsiteX4" fmla="*/ 4828 w 331499"/>
                    <a:gd name="connsiteY4" fmla="*/ 12552 h 241383"/>
                    <a:gd name="connsiteX5" fmla="*/ 4828 w 331499"/>
                    <a:gd name="connsiteY5" fmla="*/ 232050 h 241383"/>
                    <a:gd name="connsiteX6" fmla="*/ 12552 w 331499"/>
                    <a:gd name="connsiteY6" fmla="*/ 239774 h 241383"/>
                    <a:gd name="connsiteX7" fmla="*/ 255223 w 331499"/>
                    <a:gd name="connsiteY7" fmla="*/ 239774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1499" h="241383">
                      <a:moveTo>
                        <a:pt x="327638" y="93335"/>
                      </a:moveTo>
                      <a:lnTo>
                        <a:pt x="327638" y="12552"/>
                      </a:lnTo>
                      <a:cubicBezTo>
                        <a:pt x="327638" y="8046"/>
                        <a:pt x="324097" y="4828"/>
                        <a:pt x="319913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232050"/>
                      </a:lnTo>
                      <a:cubicBezTo>
                        <a:pt x="4828" y="236556"/>
                        <a:pt x="8368" y="239774"/>
                        <a:pt x="12552" y="239774"/>
                      </a:cubicBezTo>
                      <a:lnTo>
                        <a:pt x="255223" y="23977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5" name="Freeform: Shape 555">
                  <a:extLst>
                    <a:ext uri="{FF2B5EF4-FFF2-40B4-BE49-F238E27FC236}">
                      <a16:creationId xmlns:a16="http://schemas.microsoft.com/office/drawing/2014/main" id="{EA32B0FD-2B88-4F15-B92B-413457FDAA32}"/>
                    </a:ext>
                  </a:extLst>
                </p:cNvPr>
                <p:cNvSpPr/>
                <p:nvPr/>
              </p:nvSpPr>
              <p:spPr>
                <a:xfrm>
                  <a:off x="9042974" y="327572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6" name="Freeform: Shape 556">
                  <a:extLst>
                    <a:ext uri="{FF2B5EF4-FFF2-40B4-BE49-F238E27FC236}">
                      <a16:creationId xmlns:a16="http://schemas.microsoft.com/office/drawing/2014/main" id="{C4A4CE5E-0013-4DCA-A08B-FDC429B6B655}"/>
                    </a:ext>
                  </a:extLst>
                </p:cNvPr>
                <p:cNvSpPr/>
                <p:nvPr/>
              </p:nvSpPr>
              <p:spPr>
                <a:xfrm>
                  <a:off x="8961937" y="316267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7" name="Freeform: Shape 557">
                  <a:extLst>
                    <a:ext uri="{FF2B5EF4-FFF2-40B4-BE49-F238E27FC236}">
                      <a16:creationId xmlns:a16="http://schemas.microsoft.com/office/drawing/2014/main" id="{5E299A64-8E89-43C1-B2E0-D6E45623797D}"/>
                    </a:ext>
                  </a:extLst>
                </p:cNvPr>
                <p:cNvSpPr/>
                <p:nvPr/>
              </p:nvSpPr>
              <p:spPr>
                <a:xfrm>
                  <a:off x="9074170" y="3039948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8" name="Freeform: Shape 558">
                  <a:extLst>
                    <a:ext uri="{FF2B5EF4-FFF2-40B4-BE49-F238E27FC236}">
                      <a16:creationId xmlns:a16="http://schemas.microsoft.com/office/drawing/2014/main" id="{075653D3-91FA-4A5A-B2D7-49FA40E557BA}"/>
                    </a:ext>
                  </a:extLst>
                </p:cNvPr>
                <p:cNvSpPr/>
                <p:nvPr/>
              </p:nvSpPr>
              <p:spPr>
                <a:xfrm>
                  <a:off x="8648967" y="298383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9" name="Freeform: Shape 559">
                  <a:extLst>
                    <a:ext uri="{FF2B5EF4-FFF2-40B4-BE49-F238E27FC236}">
                      <a16:creationId xmlns:a16="http://schemas.microsoft.com/office/drawing/2014/main" id="{91B57AFE-E053-4623-9616-4DC0369BE363}"/>
                    </a:ext>
                  </a:extLst>
                </p:cNvPr>
                <p:cNvSpPr/>
                <p:nvPr/>
              </p:nvSpPr>
              <p:spPr>
                <a:xfrm>
                  <a:off x="9164560" y="3227184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0" name="Freeform: Shape 560">
                  <a:extLst>
                    <a:ext uri="{FF2B5EF4-FFF2-40B4-BE49-F238E27FC236}">
                      <a16:creationId xmlns:a16="http://schemas.microsoft.com/office/drawing/2014/main" id="{42E366E9-ADF5-455A-9460-456156C6F3EA}"/>
                    </a:ext>
                  </a:extLst>
                </p:cNvPr>
                <p:cNvSpPr/>
                <p:nvPr/>
              </p:nvSpPr>
              <p:spPr>
                <a:xfrm>
                  <a:off x="8885650" y="3287035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1" name="Freeform: Shape 561">
                  <a:extLst>
                    <a:ext uri="{FF2B5EF4-FFF2-40B4-BE49-F238E27FC236}">
                      <a16:creationId xmlns:a16="http://schemas.microsoft.com/office/drawing/2014/main" id="{4A8375B0-A3AE-490E-902A-B37549D49B3F}"/>
                    </a:ext>
                  </a:extLst>
                </p:cNvPr>
                <p:cNvSpPr/>
                <p:nvPr/>
              </p:nvSpPr>
              <p:spPr>
                <a:xfrm>
                  <a:off x="8867336" y="3474179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2" name="Freeform: Shape 562">
                  <a:extLst>
                    <a:ext uri="{FF2B5EF4-FFF2-40B4-BE49-F238E27FC236}">
                      <a16:creationId xmlns:a16="http://schemas.microsoft.com/office/drawing/2014/main" id="{230395DD-EB34-4F0B-BA83-6F277FC63B92}"/>
                    </a:ext>
                  </a:extLst>
                </p:cNvPr>
                <p:cNvSpPr/>
                <p:nvPr/>
              </p:nvSpPr>
              <p:spPr>
                <a:xfrm>
                  <a:off x="8743699" y="3361947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83" name="Freeform: Shape 563">
                  <a:extLst>
                    <a:ext uri="{FF2B5EF4-FFF2-40B4-BE49-F238E27FC236}">
                      <a16:creationId xmlns:a16="http://schemas.microsoft.com/office/drawing/2014/main" id="{622844CF-A69F-491F-867E-BAC1020FEFC5}"/>
                    </a:ext>
                  </a:extLst>
                </p:cNvPr>
                <p:cNvSpPr/>
                <p:nvPr/>
              </p:nvSpPr>
              <p:spPr>
                <a:xfrm>
                  <a:off x="8809425" y="315160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390" name="Group 389">
                <a:extLst>
                  <a:ext uri="{FF2B5EF4-FFF2-40B4-BE49-F238E27FC236}">
                    <a16:creationId xmlns:a16="http://schemas.microsoft.com/office/drawing/2014/main" id="{035BD9C3-4800-4795-AC65-1C70C44D5009}"/>
                  </a:ext>
                </a:extLst>
              </p:cNvPr>
              <p:cNvGrpSpPr/>
              <p:nvPr/>
            </p:nvGrpSpPr>
            <p:grpSpPr>
              <a:xfrm>
                <a:off x="13726483" y="3010868"/>
                <a:ext cx="167758" cy="108313"/>
                <a:chOff x="9145357" y="3464451"/>
                <a:chExt cx="644395" cy="416052"/>
              </a:xfrm>
            </p:grpSpPr>
            <p:sp>
              <p:nvSpPr>
                <p:cNvPr id="453" name="Freeform: Shape 533">
                  <a:extLst>
                    <a:ext uri="{FF2B5EF4-FFF2-40B4-BE49-F238E27FC236}">
                      <a16:creationId xmlns:a16="http://schemas.microsoft.com/office/drawing/2014/main" id="{7B0A4CF4-03B7-442D-BF32-784832D9B3AC}"/>
                    </a:ext>
                  </a:extLst>
                </p:cNvPr>
                <p:cNvSpPr/>
                <p:nvPr/>
              </p:nvSpPr>
              <p:spPr>
                <a:xfrm>
                  <a:off x="9222167" y="3515657"/>
                  <a:ext cx="228600" cy="27431"/>
                </a:xfrm>
                <a:custGeom>
                  <a:avLst/>
                  <a:gdLst>
                    <a:gd name="connsiteX0" fmla="*/ 2414 w 80461"/>
                    <a:gd name="connsiteY0" fmla="*/ 2414 h 9655"/>
                    <a:gd name="connsiteX1" fmla="*/ 78691 w 80461"/>
                    <a:gd name="connsiteY1" fmla="*/ 2414 h 9655"/>
                    <a:gd name="connsiteX2" fmla="*/ 78691 w 80461"/>
                    <a:gd name="connsiteY2" fmla="*/ 8207 h 9655"/>
                    <a:gd name="connsiteX3" fmla="*/ 2414 w 80461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461" h="9655">
                      <a:moveTo>
                        <a:pt x="2414" y="2414"/>
                      </a:moveTo>
                      <a:lnTo>
                        <a:pt x="78691" y="2414"/>
                      </a:lnTo>
                      <a:lnTo>
                        <a:pt x="78691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4" name="Freeform: Shape 534">
                  <a:extLst>
                    <a:ext uri="{FF2B5EF4-FFF2-40B4-BE49-F238E27FC236}">
                      <a16:creationId xmlns:a16="http://schemas.microsoft.com/office/drawing/2014/main" id="{566965E6-1F62-4C93-805C-B77DC2EAA4D0}"/>
                    </a:ext>
                  </a:extLst>
                </p:cNvPr>
                <p:cNvSpPr/>
                <p:nvPr/>
              </p:nvSpPr>
              <p:spPr>
                <a:xfrm>
                  <a:off x="9461847" y="3515086"/>
                  <a:ext cx="164592" cy="27431"/>
                </a:xfrm>
                <a:custGeom>
                  <a:avLst/>
                  <a:gdLst>
                    <a:gd name="connsiteX0" fmla="*/ 57771 w 57932"/>
                    <a:gd name="connsiteY0" fmla="*/ 8207 h 9655"/>
                    <a:gd name="connsiteX1" fmla="*/ 2414 w 57932"/>
                    <a:gd name="connsiteY1" fmla="*/ 8207 h 9655"/>
                    <a:gd name="connsiteX2" fmla="*/ 2414 w 57932"/>
                    <a:gd name="connsiteY2" fmla="*/ 2414 h 9655"/>
                    <a:gd name="connsiteX3" fmla="*/ 57771 w 5793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932" h="9655">
                      <a:moveTo>
                        <a:pt x="5777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5777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5" name="Freeform: Shape 535">
                  <a:extLst>
                    <a:ext uri="{FF2B5EF4-FFF2-40B4-BE49-F238E27FC236}">
                      <a16:creationId xmlns:a16="http://schemas.microsoft.com/office/drawing/2014/main" id="{BD2505C9-DFE6-4E2D-B196-A05AFCD3C97E}"/>
                    </a:ext>
                  </a:extLst>
                </p:cNvPr>
                <p:cNvSpPr/>
                <p:nvPr/>
              </p:nvSpPr>
              <p:spPr>
                <a:xfrm>
                  <a:off x="9278861" y="3589722"/>
                  <a:ext cx="301753" cy="27431"/>
                </a:xfrm>
                <a:custGeom>
                  <a:avLst/>
                  <a:gdLst>
                    <a:gd name="connsiteX0" fmla="*/ 2414 w 106208"/>
                    <a:gd name="connsiteY0" fmla="*/ 2414 h 9655"/>
                    <a:gd name="connsiteX1" fmla="*/ 104760 w 106208"/>
                    <a:gd name="connsiteY1" fmla="*/ 2414 h 9655"/>
                    <a:gd name="connsiteX2" fmla="*/ 104760 w 106208"/>
                    <a:gd name="connsiteY2" fmla="*/ 8207 h 9655"/>
                    <a:gd name="connsiteX3" fmla="*/ 2414 w 10620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9655">
                      <a:moveTo>
                        <a:pt x="2414" y="2414"/>
                      </a:moveTo>
                      <a:lnTo>
                        <a:pt x="104760" y="2414"/>
                      </a:lnTo>
                      <a:lnTo>
                        <a:pt x="104760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6" name="Freeform: Shape 536">
                  <a:extLst>
                    <a:ext uri="{FF2B5EF4-FFF2-40B4-BE49-F238E27FC236}">
                      <a16:creationId xmlns:a16="http://schemas.microsoft.com/office/drawing/2014/main" id="{BF7666C8-FDFE-4025-8028-5F32EFD50501}"/>
                    </a:ext>
                  </a:extLst>
                </p:cNvPr>
                <p:cNvSpPr/>
                <p:nvPr/>
              </p:nvSpPr>
              <p:spPr>
                <a:xfrm>
                  <a:off x="9689168" y="3590484"/>
                  <a:ext cx="100584" cy="27431"/>
                </a:xfrm>
                <a:custGeom>
                  <a:avLst/>
                  <a:gdLst>
                    <a:gd name="connsiteX0" fmla="*/ 33955 w 35402"/>
                    <a:gd name="connsiteY0" fmla="*/ 8207 h 9655"/>
                    <a:gd name="connsiteX1" fmla="*/ 2414 w 35402"/>
                    <a:gd name="connsiteY1" fmla="*/ 8207 h 9655"/>
                    <a:gd name="connsiteX2" fmla="*/ 2414 w 35402"/>
                    <a:gd name="connsiteY2" fmla="*/ 2414 h 9655"/>
                    <a:gd name="connsiteX3" fmla="*/ 33955 w 3540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3395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3395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7" name="Freeform: Shape 537">
                  <a:extLst>
                    <a:ext uri="{FF2B5EF4-FFF2-40B4-BE49-F238E27FC236}">
                      <a16:creationId xmlns:a16="http://schemas.microsoft.com/office/drawing/2014/main" id="{D0D5AB73-F18D-4E70-8527-E6BA599E5CD6}"/>
                    </a:ext>
                  </a:extLst>
                </p:cNvPr>
                <p:cNvSpPr/>
                <p:nvPr/>
              </p:nvSpPr>
              <p:spPr>
                <a:xfrm>
                  <a:off x="9582441" y="358972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598 w 35402"/>
                    <a:gd name="connsiteY1" fmla="*/ 2414 h 9655"/>
                    <a:gd name="connsiteX2" fmla="*/ 34598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598" y="2414"/>
                      </a:lnTo>
                      <a:lnTo>
                        <a:pt x="3459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8" name="Freeform: Shape 538">
                  <a:extLst>
                    <a:ext uri="{FF2B5EF4-FFF2-40B4-BE49-F238E27FC236}">
                      <a16:creationId xmlns:a16="http://schemas.microsoft.com/office/drawing/2014/main" id="{410DAD2E-7C19-4D9C-B962-51945B9E2E8B}"/>
                    </a:ext>
                  </a:extLst>
                </p:cNvPr>
                <p:cNvSpPr/>
                <p:nvPr/>
              </p:nvSpPr>
              <p:spPr>
                <a:xfrm>
                  <a:off x="9375786" y="3664702"/>
                  <a:ext cx="265176" cy="27431"/>
                </a:xfrm>
                <a:custGeom>
                  <a:avLst/>
                  <a:gdLst>
                    <a:gd name="connsiteX0" fmla="*/ 2414 w 93334"/>
                    <a:gd name="connsiteY0" fmla="*/ 2414 h 9655"/>
                    <a:gd name="connsiteX1" fmla="*/ 92208 w 93334"/>
                    <a:gd name="connsiteY1" fmla="*/ 2414 h 9655"/>
                    <a:gd name="connsiteX2" fmla="*/ 92208 w 93334"/>
                    <a:gd name="connsiteY2" fmla="*/ 8207 h 9655"/>
                    <a:gd name="connsiteX3" fmla="*/ 2414 w 93334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34" h="9655">
                      <a:moveTo>
                        <a:pt x="2414" y="2414"/>
                      </a:moveTo>
                      <a:lnTo>
                        <a:pt x="92208" y="2414"/>
                      </a:lnTo>
                      <a:lnTo>
                        <a:pt x="9220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9" name="Freeform: Shape 539">
                  <a:extLst>
                    <a:ext uri="{FF2B5EF4-FFF2-40B4-BE49-F238E27FC236}">
                      <a16:creationId xmlns:a16="http://schemas.microsoft.com/office/drawing/2014/main" id="{F1578DA2-269C-455A-B59F-C954F2EF9037}"/>
                    </a:ext>
                  </a:extLst>
                </p:cNvPr>
                <p:cNvSpPr/>
                <p:nvPr/>
              </p:nvSpPr>
              <p:spPr>
                <a:xfrm>
                  <a:off x="9305727" y="3664961"/>
                  <a:ext cx="64008" cy="27431"/>
                </a:xfrm>
                <a:custGeom>
                  <a:avLst/>
                  <a:gdLst>
                    <a:gd name="connsiteX0" fmla="*/ 21081 w 22529"/>
                    <a:gd name="connsiteY0" fmla="*/ 8207 h 9655"/>
                    <a:gd name="connsiteX1" fmla="*/ 2414 w 22529"/>
                    <a:gd name="connsiteY1" fmla="*/ 8207 h 9655"/>
                    <a:gd name="connsiteX2" fmla="*/ 2414 w 22529"/>
                    <a:gd name="connsiteY2" fmla="*/ 2414 h 9655"/>
                    <a:gd name="connsiteX3" fmla="*/ 21081 w 22529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29" h="9655">
                      <a:moveTo>
                        <a:pt x="2108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2108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0" name="Freeform: Shape 540">
                  <a:extLst>
                    <a:ext uri="{FF2B5EF4-FFF2-40B4-BE49-F238E27FC236}">
                      <a16:creationId xmlns:a16="http://schemas.microsoft.com/office/drawing/2014/main" id="{DAE053DE-2B93-4BFD-84D0-65A0846C83EB}"/>
                    </a:ext>
                  </a:extLst>
                </p:cNvPr>
                <p:cNvSpPr/>
                <p:nvPr/>
              </p:nvSpPr>
              <p:spPr>
                <a:xfrm>
                  <a:off x="9222167" y="3722312"/>
                  <a:ext cx="182880" cy="27431"/>
                </a:xfrm>
                <a:custGeom>
                  <a:avLst/>
                  <a:gdLst>
                    <a:gd name="connsiteX0" fmla="*/ 2414 w 64368"/>
                    <a:gd name="connsiteY0" fmla="*/ 2414 h 9655"/>
                    <a:gd name="connsiteX1" fmla="*/ 63564 w 64368"/>
                    <a:gd name="connsiteY1" fmla="*/ 2414 h 9655"/>
                    <a:gd name="connsiteX2" fmla="*/ 63564 w 64368"/>
                    <a:gd name="connsiteY2" fmla="*/ 8207 h 9655"/>
                    <a:gd name="connsiteX3" fmla="*/ 2414 w 6436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68" h="9655">
                      <a:moveTo>
                        <a:pt x="2414" y="2414"/>
                      </a:moveTo>
                      <a:lnTo>
                        <a:pt x="63564" y="2414"/>
                      </a:lnTo>
                      <a:lnTo>
                        <a:pt x="6356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1" name="Freeform: Shape 541">
                  <a:extLst>
                    <a:ext uri="{FF2B5EF4-FFF2-40B4-BE49-F238E27FC236}">
                      <a16:creationId xmlns:a16="http://schemas.microsoft.com/office/drawing/2014/main" id="{2AEDDB5C-0ABE-47BB-9744-1407CEBD104E}"/>
                    </a:ext>
                  </a:extLst>
                </p:cNvPr>
                <p:cNvSpPr/>
                <p:nvPr/>
              </p:nvSpPr>
              <p:spPr>
                <a:xfrm>
                  <a:off x="9409621" y="3722312"/>
                  <a:ext cx="73153" cy="27431"/>
                </a:xfrm>
                <a:custGeom>
                  <a:avLst/>
                  <a:gdLst>
                    <a:gd name="connsiteX0" fmla="*/ 2414 w 25747"/>
                    <a:gd name="connsiteY0" fmla="*/ 2414 h 9655"/>
                    <a:gd name="connsiteX1" fmla="*/ 23334 w 25747"/>
                    <a:gd name="connsiteY1" fmla="*/ 2414 h 9655"/>
                    <a:gd name="connsiteX2" fmla="*/ 23334 w 25747"/>
                    <a:gd name="connsiteY2" fmla="*/ 8207 h 9655"/>
                    <a:gd name="connsiteX3" fmla="*/ 2414 w 25747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47" h="9655">
                      <a:moveTo>
                        <a:pt x="2414" y="2414"/>
                      </a:moveTo>
                      <a:lnTo>
                        <a:pt x="23334" y="2414"/>
                      </a:lnTo>
                      <a:lnTo>
                        <a:pt x="2333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2" name="Freeform: Shape 542">
                  <a:extLst>
                    <a:ext uri="{FF2B5EF4-FFF2-40B4-BE49-F238E27FC236}">
                      <a16:creationId xmlns:a16="http://schemas.microsoft.com/office/drawing/2014/main" id="{C309D9B0-7052-4E1B-84D8-C11376834D28}"/>
                    </a:ext>
                  </a:extLst>
                </p:cNvPr>
                <p:cNvSpPr/>
                <p:nvPr/>
              </p:nvSpPr>
              <p:spPr>
                <a:xfrm>
                  <a:off x="9485516" y="3722312"/>
                  <a:ext cx="246888" cy="27431"/>
                </a:xfrm>
                <a:custGeom>
                  <a:avLst/>
                  <a:gdLst>
                    <a:gd name="connsiteX0" fmla="*/ 2414 w 86898"/>
                    <a:gd name="connsiteY0" fmla="*/ 2414 h 9655"/>
                    <a:gd name="connsiteX1" fmla="*/ 86093 w 86898"/>
                    <a:gd name="connsiteY1" fmla="*/ 2414 h 9655"/>
                    <a:gd name="connsiteX2" fmla="*/ 86093 w 86898"/>
                    <a:gd name="connsiteY2" fmla="*/ 8207 h 9655"/>
                    <a:gd name="connsiteX3" fmla="*/ 2414 w 8689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898" h="9655">
                      <a:moveTo>
                        <a:pt x="2414" y="2414"/>
                      </a:moveTo>
                      <a:lnTo>
                        <a:pt x="86093" y="2414"/>
                      </a:lnTo>
                      <a:lnTo>
                        <a:pt x="86093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3" name="Freeform: Shape 543">
                  <a:extLst>
                    <a:ext uri="{FF2B5EF4-FFF2-40B4-BE49-F238E27FC236}">
                      <a16:creationId xmlns:a16="http://schemas.microsoft.com/office/drawing/2014/main" id="{6A6EC5E4-F68E-4FA6-8DB6-C2BFDEE6BF24}"/>
                    </a:ext>
                  </a:extLst>
                </p:cNvPr>
                <p:cNvSpPr/>
                <p:nvPr/>
              </p:nvSpPr>
              <p:spPr>
                <a:xfrm>
                  <a:off x="9278861" y="379729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276 w 35402"/>
                    <a:gd name="connsiteY1" fmla="*/ 2414 h 9655"/>
                    <a:gd name="connsiteX2" fmla="*/ 34276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276" y="2414"/>
                      </a:lnTo>
                      <a:lnTo>
                        <a:pt x="34276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4" name="Freeform: Shape 544">
                  <a:extLst>
                    <a:ext uri="{FF2B5EF4-FFF2-40B4-BE49-F238E27FC236}">
                      <a16:creationId xmlns:a16="http://schemas.microsoft.com/office/drawing/2014/main" id="{41CE8134-40D2-41A7-BBDD-66222A116FC9}"/>
                    </a:ext>
                  </a:extLst>
                </p:cNvPr>
                <p:cNvSpPr/>
                <p:nvPr/>
              </p:nvSpPr>
              <p:spPr>
                <a:xfrm>
                  <a:off x="9395935" y="3797553"/>
                  <a:ext cx="219457" cy="27431"/>
                </a:xfrm>
                <a:custGeom>
                  <a:avLst/>
                  <a:gdLst>
                    <a:gd name="connsiteX0" fmla="*/ 77725 w 77242"/>
                    <a:gd name="connsiteY0" fmla="*/ 8207 h 9655"/>
                    <a:gd name="connsiteX1" fmla="*/ 2414 w 77242"/>
                    <a:gd name="connsiteY1" fmla="*/ 8207 h 9655"/>
                    <a:gd name="connsiteX2" fmla="*/ 2414 w 77242"/>
                    <a:gd name="connsiteY2" fmla="*/ 2414 h 9655"/>
                    <a:gd name="connsiteX3" fmla="*/ 77725 w 7724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242" h="9655">
                      <a:moveTo>
                        <a:pt x="7772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7772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5" name="Freeform: Shape 545">
                  <a:extLst>
                    <a:ext uri="{FF2B5EF4-FFF2-40B4-BE49-F238E27FC236}">
                      <a16:creationId xmlns:a16="http://schemas.microsoft.com/office/drawing/2014/main" id="{97FFAB53-5342-4270-9150-A4E6ED0C9038}"/>
                    </a:ext>
                  </a:extLst>
                </p:cNvPr>
                <p:cNvSpPr/>
                <p:nvPr/>
              </p:nvSpPr>
              <p:spPr>
                <a:xfrm>
                  <a:off x="9145357" y="3464451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6" name="Freeform: Shape 546">
                  <a:extLst>
                    <a:ext uri="{FF2B5EF4-FFF2-40B4-BE49-F238E27FC236}">
                      <a16:creationId xmlns:a16="http://schemas.microsoft.com/office/drawing/2014/main" id="{86B7E115-A9B2-4981-9171-700ED012C01F}"/>
                    </a:ext>
                  </a:extLst>
                </p:cNvPr>
                <p:cNvSpPr/>
                <p:nvPr/>
              </p:nvSpPr>
              <p:spPr>
                <a:xfrm>
                  <a:off x="9145357" y="3527544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7" name="Freeform: Shape 547">
                  <a:extLst>
                    <a:ext uri="{FF2B5EF4-FFF2-40B4-BE49-F238E27FC236}">
                      <a16:creationId xmlns:a16="http://schemas.microsoft.com/office/drawing/2014/main" id="{4E9FD4F3-EC5C-44AA-BF3F-EF5AE99BDA45}"/>
                    </a:ext>
                  </a:extLst>
                </p:cNvPr>
                <p:cNvSpPr/>
                <p:nvPr/>
              </p:nvSpPr>
              <p:spPr>
                <a:xfrm>
                  <a:off x="9145357" y="3590637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8" name="Freeform: Shape 548">
                  <a:extLst>
                    <a:ext uri="{FF2B5EF4-FFF2-40B4-BE49-F238E27FC236}">
                      <a16:creationId xmlns:a16="http://schemas.microsoft.com/office/drawing/2014/main" id="{DBF47352-2724-4C37-B9F2-70906A28D9A3}"/>
                    </a:ext>
                  </a:extLst>
                </p:cNvPr>
                <p:cNvSpPr/>
                <p:nvPr/>
              </p:nvSpPr>
              <p:spPr>
                <a:xfrm>
                  <a:off x="9145357" y="3654645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69" name="Freeform: Shape 549">
                  <a:extLst>
                    <a:ext uri="{FF2B5EF4-FFF2-40B4-BE49-F238E27FC236}">
                      <a16:creationId xmlns:a16="http://schemas.microsoft.com/office/drawing/2014/main" id="{1D2907DD-96AC-43FE-AC0D-BA4596F8AEC4}"/>
                    </a:ext>
                  </a:extLst>
                </p:cNvPr>
                <p:cNvSpPr/>
                <p:nvPr/>
              </p:nvSpPr>
              <p:spPr>
                <a:xfrm>
                  <a:off x="9145357" y="3717738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0" name="Freeform: Shape 550">
                  <a:extLst>
                    <a:ext uri="{FF2B5EF4-FFF2-40B4-BE49-F238E27FC236}">
                      <a16:creationId xmlns:a16="http://schemas.microsoft.com/office/drawing/2014/main" id="{E759EE14-C232-4B12-AA3B-8C58C0DB7564}"/>
                    </a:ext>
                  </a:extLst>
                </p:cNvPr>
                <p:cNvSpPr/>
                <p:nvPr/>
              </p:nvSpPr>
              <p:spPr>
                <a:xfrm>
                  <a:off x="9145357" y="3780833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71" name="Freeform: Shape 551">
                  <a:extLst>
                    <a:ext uri="{FF2B5EF4-FFF2-40B4-BE49-F238E27FC236}">
                      <a16:creationId xmlns:a16="http://schemas.microsoft.com/office/drawing/2014/main" id="{8A4DA6FB-0C80-48B7-B484-43F378FAA7C9}"/>
                    </a:ext>
                  </a:extLst>
                </p:cNvPr>
                <p:cNvSpPr/>
                <p:nvPr/>
              </p:nvSpPr>
              <p:spPr>
                <a:xfrm>
                  <a:off x="9145357" y="3843926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391" name="Group 390">
                <a:extLst>
                  <a:ext uri="{FF2B5EF4-FFF2-40B4-BE49-F238E27FC236}">
                    <a16:creationId xmlns:a16="http://schemas.microsoft.com/office/drawing/2014/main" id="{138F3D58-303C-4441-B9B3-C32065365A67}"/>
                  </a:ext>
                </a:extLst>
              </p:cNvPr>
              <p:cNvGrpSpPr/>
              <p:nvPr/>
            </p:nvGrpSpPr>
            <p:grpSpPr>
              <a:xfrm>
                <a:off x="13867025" y="3053841"/>
                <a:ext cx="193015" cy="188521"/>
                <a:chOff x="8848997" y="6359275"/>
                <a:chExt cx="785468" cy="767180"/>
              </a:xfrm>
            </p:grpSpPr>
            <p:sp>
              <p:nvSpPr>
                <p:cNvPr id="447" name="Freeform: Shape 527">
                  <a:extLst>
                    <a:ext uri="{FF2B5EF4-FFF2-40B4-BE49-F238E27FC236}">
                      <a16:creationId xmlns:a16="http://schemas.microsoft.com/office/drawing/2014/main" id="{A9768BDB-5863-4E94-B2F8-545830D4BE7F}"/>
                    </a:ext>
                  </a:extLst>
                </p:cNvPr>
                <p:cNvSpPr/>
                <p:nvPr/>
              </p:nvSpPr>
              <p:spPr>
                <a:xfrm>
                  <a:off x="8998045" y="6725948"/>
                  <a:ext cx="265176" cy="27431"/>
                </a:xfrm>
                <a:custGeom>
                  <a:avLst/>
                  <a:gdLst>
                    <a:gd name="connsiteX0" fmla="*/ 4828 w 93334"/>
                    <a:gd name="connsiteY0" fmla="*/ 4828 h 9655"/>
                    <a:gd name="connsiteX1" fmla="*/ 91404 w 9333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34" h="9655">
                      <a:moveTo>
                        <a:pt x="4828" y="4828"/>
                      </a:moveTo>
                      <a:lnTo>
                        <a:pt x="91404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8" name="Freeform: Shape 528">
                  <a:extLst>
                    <a:ext uri="{FF2B5EF4-FFF2-40B4-BE49-F238E27FC236}">
                      <a16:creationId xmlns:a16="http://schemas.microsoft.com/office/drawing/2014/main" id="{1DABBB6C-CF4A-461D-B4C4-E5CAC43F40CC}"/>
                    </a:ext>
                  </a:extLst>
                </p:cNvPr>
                <p:cNvSpPr/>
                <p:nvPr/>
              </p:nvSpPr>
              <p:spPr>
                <a:xfrm>
                  <a:off x="8951411" y="6639080"/>
                  <a:ext cx="182880" cy="27431"/>
                </a:xfrm>
                <a:custGeom>
                  <a:avLst/>
                  <a:gdLst>
                    <a:gd name="connsiteX0" fmla="*/ 4828 w 64368"/>
                    <a:gd name="connsiteY0" fmla="*/ 4828 h 9655"/>
                    <a:gd name="connsiteX1" fmla="*/ 62116 w 6436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368" h="9655">
                      <a:moveTo>
                        <a:pt x="4828" y="4828"/>
                      </a:moveTo>
                      <a:lnTo>
                        <a:pt x="6211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9" name="Freeform: Shape 529">
                  <a:extLst>
                    <a:ext uri="{FF2B5EF4-FFF2-40B4-BE49-F238E27FC236}">
                      <a16:creationId xmlns:a16="http://schemas.microsoft.com/office/drawing/2014/main" id="{84BD0D8D-E468-461B-A7A8-6CFFAF8029CF}"/>
                    </a:ext>
                  </a:extLst>
                </p:cNvPr>
                <p:cNvSpPr/>
                <p:nvPr/>
              </p:nvSpPr>
              <p:spPr>
                <a:xfrm>
                  <a:off x="9150750" y="6639080"/>
                  <a:ext cx="91439" cy="27431"/>
                </a:xfrm>
                <a:custGeom>
                  <a:avLst/>
                  <a:gdLst>
                    <a:gd name="connsiteX0" fmla="*/ 4828 w 32184"/>
                    <a:gd name="connsiteY0" fmla="*/ 4828 h 9655"/>
                    <a:gd name="connsiteX1" fmla="*/ 29288 w 3218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184" h="9655">
                      <a:moveTo>
                        <a:pt x="4828" y="4828"/>
                      </a:moveTo>
                      <a:lnTo>
                        <a:pt x="2928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0" name="Freeform: Shape 530">
                  <a:extLst>
                    <a:ext uri="{FF2B5EF4-FFF2-40B4-BE49-F238E27FC236}">
                      <a16:creationId xmlns:a16="http://schemas.microsoft.com/office/drawing/2014/main" id="{639F960D-F20E-47AB-B97D-57401C5338CA}"/>
                    </a:ext>
                  </a:extLst>
                </p:cNvPr>
                <p:cNvSpPr/>
                <p:nvPr/>
              </p:nvSpPr>
              <p:spPr>
                <a:xfrm>
                  <a:off x="9056566" y="6553128"/>
                  <a:ext cx="256031" cy="27431"/>
                </a:xfrm>
                <a:custGeom>
                  <a:avLst/>
                  <a:gdLst>
                    <a:gd name="connsiteX0" fmla="*/ 4828 w 90116"/>
                    <a:gd name="connsiteY0" fmla="*/ 4828 h 9655"/>
                    <a:gd name="connsiteX1" fmla="*/ 86898 w 9011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655">
                      <a:moveTo>
                        <a:pt x="4828" y="4828"/>
                      </a:moveTo>
                      <a:lnTo>
                        <a:pt x="868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1" name="Freeform: Shape 531">
                  <a:extLst>
                    <a:ext uri="{FF2B5EF4-FFF2-40B4-BE49-F238E27FC236}">
                      <a16:creationId xmlns:a16="http://schemas.microsoft.com/office/drawing/2014/main" id="{445D845F-021A-4C12-AF35-1997C1550076}"/>
                    </a:ext>
                  </a:extLst>
                </p:cNvPr>
                <p:cNvSpPr/>
                <p:nvPr/>
              </p:nvSpPr>
              <p:spPr>
                <a:xfrm>
                  <a:off x="8848997" y="6359275"/>
                  <a:ext cx="585214" cy="576072"/>
                </a:xfrm>
                <a:custGeom>
                  <a:avLst/>
                  <a:gdLst>
                    <a:gd name="connsiteX0" fmla="*/ 201153 w 205980"/>
                    <a:gd name="connsiteY0" fmla="*/ 102990 h 202762"/>
                    <a:gd name="connsiteX1" fmla="*/ 102990 w 205980"/>
                    <a:gd name="connsiteY1" fmla="*/ 201153 h 202762"/>
                    <a:gd name="connsiteX2" fmla="*/ 4828 w 205980"/>
                    <a:gd name="connsiteY2" fmla="*/ 102990 h 202762"/>
                    <a:gd name="connsiteX3" fmla="*/ 102990 w 205980"/>
                    <a:gd name="connsiteY3" fmla="*/ 4828 h 202762"/>
                    <a:gd name="connsiteX4" fmla="*/ 201153 w 205980"/>
                    <a:gd name="connsiteY4" fmla="*/ 102990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80" h="202762">
                      <a:moveTo>
                        <a:pt x="201153" y="102990"/>
                      </a:moveTo>
                      <a:cubicBezTo>
                        <a:pt x="201153" y="157204"/>
                        <a:pt x="157204" y="201153"/>
                        <a:pt x="102990" y="201153"/>
                      </a:cubicBezTo>
                      <a:cubicBezTo>
                        <a:pt x="48777" y="201153"/>
                        <a:pt x="4828" y="157204"/>
                        <a:pt x="4828" y="102990"/>
                      </a:cubicBezTo>
                      <a:cubicBezTo>
                        <a:pt x="4828" y="48777"/>
                        <a:pt x="48777" y="4828"/>
                        <a:pt x="102990" y="4828"/>
                      </a:cubicBezTo>
                      <a:cubicBezTo>
                        <a:pt x="157204" y="4828"/>
                        <a:pt x="201153" y="48777"/>
                        <a:pt x="201153" y="10299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52" name="Freeform: Shape 532">
                  <a:extLst>
                    <a:ext uri="{FF2B5EF4-FFF2-40B4-BE49-F238E27FC236}">
                      <a16:creationId xmlns:a16="http://schemas.microsoft.com/office/drawing/2014/main" id="{19BD7CA7-0B49-4FA4-98F2-DA07BF768187}"/>
                    </a:ext>
                  </a:extLst>
                </p:cNvPr>
                <p:cNvSpPr/>
                <p:nvPr/>
              </p:nvSpPr>
              <p:spPr>
                <a:xfrm>
                  <a:off x="9277850" y="6769840"/>
                  <a:ext cx="356615" cy="356615"/>
                </a:xfrm>
                <a:custGeom>
                  <a:avLst/>
                  <a:gdLst>
                    <a:gd name="connsiteX0" fmla="*/ 39909 w 125519"/>
                    <a:gd name="connsiteY0" fmla="*/ 4828 h 125519"/>
                    <a:gd name="connsiteX1" fmla="*/ 114255 w 125519"/>
                    <a:gd name="connsiteY1" fmla="*/ 79496 h 125519"/>
                    <a:gd name="connsiteX2" fmla="*/ 113611 w 125519"/>
                    <a:gd name="connsiteY2" fmla="*/ 114898 h 125519"/>
                    <a:gd name="connsiteX3" fmla="*/ 113611 w 125519"/>
                    <a:gd name="connsiteY3" fmla="*/ 114898 h 125519"/>
                    <a:gd name="connsiteX4" fmla="*/ 78208 w 125519"/>
                    <a:gd name="connsiteY4" fmla="*/ 115542 h 125519"/>
                    <a:gd name="connsiteX5" fmla="*/ 4828 w 125519"/>
                    <a:gd name="connsiteY5" fmla="*/ 42162 h 125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519" h="125519">
                      <a:moveTo>
                        <a:pt x="39909" y="4828"/>
                      </a:moveTo>
                      <a:lnTo>
                        <a:pt x="114255" y="79496"/>
                      </a:lnTo>
                      <a:cubicBezTo>
                        <a:pt x="123910" y="89151"/>
                        <a:pt x="123588" y="104921"/>
                        <a:pt x="113611" y="114898"/>
                      </a:cubicBezTo>
                      <a:lnTo>
                        <a:pt x="113611" y="114898"/>
                      </a:lnTo>
                      <a:cubicBezTo>
                        <a:pt x="103634" y="124876"/>
                        <a:pt x="87864" y="125197"/>
                        <a:pt x="78208" y="115542"/>
                      </a:cubicBezTo>
                      <a:lnTo>
                        <a:pt x="4828" y="4216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392" name="Group 391">
                <a:extLst>
                  <a:ext uri="{FF2B5EF4-FFF2-40B4-BE49-F238E27FC236}">
                    <a16:creationId xmlns:a16="http://schemas.microsoft.com/office/drawing/2014/main" id="{283B2EC7-C4C8-4BF9-9229-E28D8A8E8A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24833" y="2896877"/>
                <a:ext cx="327769" cy="329184"/>
                <a:chOff x="3853940" y="3046180"/>
                <a:chExt cx="1239926" cy="1245279"/>
              </a:xfrm>
            </p:grpSpPr>
            <p:sp>
              <p:nvSpPr>
                <p:cNvPr id="416" name="Freeform: Shape 493">
                  <a:extLst>
                    <a:ext uri="{FF2B5EF4-FFF2-40B4-BE49-F238E27FC236}">
                      <a16:creationId xmlns:a16="http://schemas.microsoft.com/office/drawing/2014/main" id="{F8E41DF7-8760-40C5-8958-6A8ECE339D7D}"/>
                    </a:ext>
                  </a:extLst>
                </p:cNvPr>
                <p:cNvSpPr/>
                <p:nvPr/>
              </p:nvSpPr>
              <p:spPr>
                <a:xfrm>
                  <a:off x="3853940" y="3315794"/>
                  <a:ext cx="54865" cy="685799"/>
                </a:xfrm>
                <a:custGeom>
                  <a:avLst/>
                  <a:gdLst>
                    <a:gd name="connsiteX0" fmla="*/ 4828 w 19310"/>
                    <a:gd name="connsiteY0" fmla="*/ 238487 h 241383"/>
                    <a:gd name="connsiteX1" fmla="*/ 4828 w 19310"/>
                    <a:gd name="connsiteY1" fmla="*/ 4828 h 241383"/>
                    <a:gd name="connsiteX2" fmla="*/ 16736 w 19310"/>
                    <a:gd name="connsiteY2" fmla="*/ 4828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310" h="241383">
                      <a:moveTo>
                        <a:pt x="4828" y="238487"/>
                      </a:moveTo>
                      <a:lnTo>
                        <a:pt x="4828" y="4828"/>
                      </a:lnTo>
                      <a:lnTo>
                        <a:pt x="16736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7" name="Freeform: Shape 494">
                  <a:extLst>
                    <a:ext uri="{FF2B5EF4-FFF2-40B4-BE49-F238E27FC236}">
                      <a16:creationId xmlns:a16="http://schemas.microsoft.com/office/drawing/2014/main" id="{E2CDCC54-E9FA-47A0-B00D-5B9C9069A3F2}"/>
                    </a:ext>
                  </a:extLst>
                </p:cNvPr>
                <p:cNvSpPr/>
                <p:nvPr/>
              </p:nvSpPr>
              <p:spPr>
                <a:xfrm>
                  <a:off x="3853940" y="4024453"/>
                  <a:ext cx="27431" cy="128015"/>
                </a:xfrm>
                <a:custGeom>
                  <a:avLst/>
                  <a:gdLst>
                    <a:gd name="connsiteX0" fmla="*/ 4828 w 9655"/>
                    <a:gd name="connsiteY0" fmla="*/ 40552 h 45058"/>
                    <a:gd name="connsiteX1" fmla="*/ 4828 w 9655"/>
                    <a:gd name="connsiteY1" fmla="*/ 4828 h 45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45058">
                      <a:moveTo>
                        <a:pt x="4828" y="40552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8" name="Freeform: Shape 495">
                  <a:extLst>
                    <a:ext uri="{FF2B5EF4-FFF2-40B4-BE49-F238E27FC236}">
                      <a16:creationId xmlns:a16="http://schemas.microsoft.com/office/drawing/2014/main" id="{70230EA3-4DD6-4559-8241-0B7FDB978BBE}"/>
                    </a:ext>
                  </a:extLst>
                </p:cNvPr>
                <p:cNvSpPr/>
                <p:nvPr/>
              </p:nvSpPr>
              <p:spPr>
                <a:xfrm>
                  <a:off x="3853940" y="3550795"/>
                  <a:ext cx="128015" cy="740664"/>
                </a:xfrm>
                <a:custGeom>
                  <a:avLst/>
                  <a:gdLst>
                    <a:gd name="connsiteX0" fmla="*/ 40231 w 45058"/>
                    <a:gd name="connsiteY0" fmla="*/ 4828 h 260694"/>
                    <a:gd name="connsiteX1" fmla="*/ 40231 w 45058"/>
                    <a:gd name="connsiteY1" fmla="*/ 255866 h 260694"/>
                    <a:gd name="connsiteX2" fmla="*/ 4828 w 45058"/>
                    <a:gd name="connsiteY2" fmla="*/ 255866 h 260694"/>
                    <a:gd name="connsiteX3" fmla="*/ 4828 w 45058"/>
                    <a:gd name="connsiteY3" fmla="*/ 224004 h 260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58" h="260694">
                      <a:moveTo>
                        <a:pt x="40231" y="4828"/>
                      </a:moveTo>
                      <a:lnTo>
                        <a:pt x="40231" y="255866"/>
                      </a:lnTo>
                      <a:lnTo>
                        <a:pt x="4828" y="255866"/>
                      </a:lnTo>
                      <a:lnTo>
                        <a:pt x="4828" y="22400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9" name="Freeform: Shape 496">
                  <a:extLst>
                    <a:ext uri="{FF2B5EF4-FFF2-40B4-BE49-F238E27FC236}">
                      <a16:creationId xmlns:a16="http://schemas.microsoft.com/office/drawing/2014/main" id="{370A15F4-CFC5-47CD-898E-72587A7059A6}"/>
                    </a:ext>
                  </a:extLst>
                </p:cNvPr>
                <p:cNvSpPr/>
                <p:nvPr/>
              </p:nvSpPr>
              <p:spPr>
                <a:xfrm>
                  <a:off x="4965851" y="3315794"/>
                  <a:ext cx="128015" cy="969264"/>
                </a:xfrm>
                <a:custGeom>
                  <a:avLst/>
                  <a:gdLst>
                    <a:gd name="connsiteX0" fmla="*/ 30575 w 45058"/>
                    <a:gd name="connsiteY0" fmla="*/ 4828 h 341155"/>
                    <a:gd name="connsiteX1" fmla="*/ 40231 w 45058"/>
                    <a:gd name="connsiteY1" fmla="*/ 4828 h 341155"/>
                    <a:gd name="connsiteX2" fmla="*/ 40231 w 45058"/>
                    <a:gd name="connsiteY2" fmla="*/ 338580 h 341155"/>
                    <a:gd name="connsiteX3" fmla="*/ 4828 w 45058"/>
                    <a:gd name="connsiteY3" fmla="*/ 338580 h 341155"/>
                    <a:gd name="connsiteX4" fmla="*/ 4828 w 45058"/>
                    <a:gd name="connsiteY4" fmla="*/ 73702 h 34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341155">
                      <a:moveTo>
                        <a:pt x="30575" y="4828"/>
                      </a:moveTo>
                      <a:lnTo>
                        <a:pt x="40231" y="4828"/>
                      </a:lnTo>
                      <a:lnTo>
                        <a:pt x="40231" y="338580"/>
                      </a:lnTo>
                      <a:lnTo>
                        <a:pt x="4828" y="338580"/>
                      </a:lnTo>
                      <a:lnTo>
                        <a:pt x="4828" y="7370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0" name="Freeform: Shape 497">
                  <a:extLst>
                    <a:ext uri="{FF2B5EF4-FFF2-40B4-BE49-F238E27FC236}">
                      <a16:creationId xmlns:a16="http://schemas.microsoft.com/office/drawing/2014/main" id="{B7F44524-13AF-4027-828A-CCC899491FC7}"/>
                    </a:ext>
                  </a:extLst>
                </p:cNvPr>
                <p:cNvSpPr/>
                <p:nvPr/>
              </p:nvSpPr>
              <p:spPr>
                <a:xfrm>
                  <a:off x="4812231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4736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473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1" name="Freeform: Shape 498">
                  <a:extLst>
                    <a:ext uri="{FF2B5EF4-FFF2-40B4-BE49-F238E27FC236}">
                      <a16:creationId xmlns:a16="http://schemas.microsoft.com/office/drawing/2014/main" id="{49E7930D-6B1C-48C6-AF26-0CE7C3556871}"/>
                    </a:ext>
                  </a:extLst>
                </p:cNvPr>
                <p:cNvSpPr/>
                <p:nvPr/>
              </p:nvSpPr>
              <p:spPr>
                <a:xfrm>
                  <a:off x="4641238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5380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53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2" name="Freeform: Shape 499">
                  <a:extLst>
                    <a:ext uri="{FF2B5EF4-FFF2-40B4-BE49-F238E27FC236}">
                      <a16:creationId xmlns:a16="http://schemas.microsoft.com/office/drawing/2014/main" id="{7DD2F52C-9D00-46AE-B8AD-B03D6D4F4694}"/>
                    </a:ext>
                  </a:extLst>
                </p:cNvPr>
                <p:cNvSpPr/>
                <p:nvPr/>
              </p:nvSpPr>
              <p:spPr>
                <a:xfrm>
                  <a:off x="3994757" y="4222877"/>
                  <a:ext cx="630937" cy="27431"/>
                </a:xfrm>
                <a:custGeom>
                  <a:avLst/>
                  <a:gdLst>
                    <a:gd name="connsiteX0" fmla="*/ 4828 w 222072"/>
                    <a:gd name="connsiteY0" fmla="*/ 4828 h 9655"/>
                    <a:gd name="connsiteX1" fmla="*/ 219176 w 22207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2072" h="9655">
                      <a:moveTo>
                        <a:pt x="4828" y="4828"/>
                      </a:moveTo>
                      <a:lnTo>
                        <a:pt x="21917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3" name="Freeform: Shape 500">
                  <a:extLst>
                    <a:ext uri="{FF2B5EF4-FFF2-40B4-BE49-F238E27FC236}">
                      <a16:creationId xmlns:a16="http://schemas.microsoft.com/office/drawing/2014/main" id="{9D4511FC-ED41-41E9-B6F0-29277AB99235}"/>
                    </a:ext>
                  </a:extLst>
                </p:cNvPr>
                <p:cNvSpPr/>
                <p:nvPr/>
              </p:nvSpPr>
              <p:spPr>
                <a:xfrm>
                  <a:off x="4658612" y="3383458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875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875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4" name="Freeform: Shape 501">
                  <a:extLst>
                    <a:ext uri="{FF2B5EF4-FFF2-40B4-BE49-F238E27FC236}">
                      <a16:creationId xmlns:a16="http://schemas.microsoft.com/office/drawing/2014/main" id="{D21F4B6C-2B03-47BA-BC69-3E4C6DB669F4}"/>
                    </a:ext>
                  </a:extLst>
                </p:cNvPr>
                <p:cNvSpPr/>
                <p:nvPr/>
              </p:nvSpPr>
              <p:spPr>
                <a:xfrm>
                  <a:off x="4172152" y="3383458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7311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731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5" name="Freeform: Shape 502">
                  <a:extLst>
                    <a:ext uri="{FF2B5EF4-FFF2-40B4-BE49-F238E27FC236}">
                      <a16:creationId xmlns:a16="http://schemas.microsoft.com/office/drawing/2014/main" id="{87814C1B-7270-4E2F-B31D-5DCB2F67B2DB}"/>
                    </a:ext>
                  </a:extLst>
                </p:cNvPr>
                <p:cNvSpPr/>
                <p:nvPr/>
              </p:nvSpPr>
              <p:spPr>
                <a:xfrm>
                  <a:off x="4666842" y="3463924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231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6" name="Freeform: Shape 503">
                  <a:extLst>
                    <a:ext uri="{FF2B5EF4-FFF2-40B4-BE49-F238E27FC236}">
                      <a16:creationId xmlns:a16="http://schemas.microsoft.com/office/drawing/2014/main" id="{E0DE7D74-C417-4C90-A7C6-20DD4301FA10}"/>
                    </a:ext>
                  </a:extLst>
                </p:cNvPr>
                <p:cNvSpPr/>
                <p:nvPr/>
              </p:nvSpPr>
              <p:spPr>
                <a:xfrm>
                  <a:off x="4441899" y="3463924"/>
                  <a:ext cx="54865" cy="27431"/>
                </a:xfrm>
                <a:custGeom>
                  <a:avLst/>
                  <a:gdLst>
                    <a:gd name="connsiteX0" fmla="*/ 4828 w 19310"/>
                    <a:gd name="connsiteY0" fmla="*/ 4828 h 9655"/>
                    <a:gd name="connsiteX1" fmla="*/ 17058 w 19310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0" h="9655">
                      <a:moveTo>
                        <a:pt x="4828" y="4828"/>
                      </a:moveTo>
                      <a:lnTo>
                        <a:pt x="17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7" name="Freeform: Shape 504">
                  <a:extLst>
                    <a:ext uri="{FF2B5EF4-FFF2-40B4-BE49-F238E27FC236}">
                      <a16:creationId xmlns:a16="http://schemas.microsoft.com/office/drawing/2014/main" id="{6F7ABB8C-53A9-4EDB-830A-DEA4158C6690}"/>
                    </a:ext>
                  </a:extLst>
                </p:cNvPr>
                <p:cNvSpPr/>
                <p:nvPr/>
              </p:nvSpPr>
              <p:spPr>
                <a:xfrm>
                  <a:off x="4161179" y="3463924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6667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6667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8" name="Freeform: Shape 505">
                  <a:extLst>
                    <a:ext uri="{FF2B5EF4-FFF2-40B4-BE49-F238E27FC236}">
                      <a16:creationId xmlns:a16="http://schemas.microsoft.com/office/drawing/2014/main" id="{DA041092-CDDF-4DA5-AC52-B5EADF5AFE50}"/>
                    </a:ext>
                  </a:extLst>
                </p:cNvPr>
                <p:cNvSpPr/>
                <p:nvPr/>
              </p:nvSpPr>
              <p:spPr>
                <a:xfrm>
                  <a:off x="4509563" y="3473070"/>
                  <a:ext cx="73153" cy="27431"/>
                </a:xfrm>
                <a:custGeom>
                  <a:avLst/>
                  <a:gdLst>
                    <a:gd name="connsiteX0" fmla="*/ 23495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495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29" name="Freeform: Shape 506">
                  <a:extLst>
                    <a:ext uri="{FF2B5EF4-FFF2-40B4-BE49-F238E27FC236}">
                      <a16:creationId xmlns:a16="http://schemas.microsoft.com/office/drawing/2014/main" id="{55E82BBB-1BC7-49FD-A72C-A749DF022D44}"/>
                    </a:ext>
                  </a:extLst>
                </p:cNvPr>
                <p:cNvSpPr/>
                <p:nvPr/>
              </p:nvSpPr>
              <p:spPr>
                <a:xfrm>
                  <a:off x="4518709" y="3559023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7081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708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0" name="Freeform: Shape 507">
                  <a:extLst>
                    <a:ext uri="{FF2B5EF4-FFF2-40B4-BE49-F238E27FC236}">
                      <a16:creationId xmlns:a16="http://schemas.microsoft.com/office/drawing/2014/main" id="{C46DCE69-1455-4409-AEAC-B070B65B547E}"/>
                    </a:ext>
                  </a:extLst>
                </p:cNvPr>
                <p:cNvSpPr/>
                <p:nvPr/>
              </p:nvSpPr>
              <p:spPr>
                <a:xfrm>
                  <a:off x="4527852" y="364589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1" name="Freeform: Shape 508">
                  <a:extLst>
                    <a:ext uri="{FF2B5EF4-FFF2-40B4-BE49-F238E27FC236}">
                      <a16:creationId xmlns:a16="http://schemas.microsoft.com/office/drawing/2014/main" id="{AC7231BF-E1C8-45A8-9410-D67FF793536C}"/>
                    </a:ext>
                  </a:extLst>
                </p:cNvPr>
                <p:cNvSpPr/>
                <p:nvPr/>
              </p:nvSpPr>
              <p:spPr>
                <a:xfrm>
                  <a:off x="4536997" y="373276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2" name="Freeform: Shape 509">
                  <a:extLst>
                    <a:ext uri="{FF2B5EF4-FFF2-40B4-BE49-F238E27FC236}">
                      <a16:creationId xmlns:a16="http://schemas.microsoft.com/office/drawing/2014/main" id="{6AA4F265-7BE4-47FB-A54E-72E6B02CD9F0}"/>
                    </a:ext>
                  </a:extLst>
                </p:cNvPr>
                <p:cNvSpPr/>
                <p:nvPr/>
              </p:nvSpPr>
              <p:spPr>
                <a:xfrm>
                  <a:off x="4494934" y="3356027"/>
                  <a:ext cx="210311" cy="457199"/>
                </a:xfrm>
                <a:custGeom>
                  <a:avLst/>
                  <a:gdLst>
                    <a:gd name="connsiteX0" fmla="*/ 20598 w 74024"/>
                    <a:gd name="connsiteY0" fmla="*/ 157382 h 160922"/>
                    <a:gd name="connsiteX1" fmla="*/ 4828 w 74024"/>
                    <a:gd name="connsiteY1" fmla="*/ 9977 h 160922"/>
                    <a:gd name="connsiteX2" fmla="*/ 53104 w 74024"/>
                    <a:gd name="connsiteY2" fmla="*/ 4828 h 160922"/>
                    <a:gd name="connsiteX3" fmla="*/ 69197 w 74024"/>
                    <a:gd name="connsiteY3" fmla="*/ 155773 h 160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24" h="160922">
                      <a:moveTo>
                        <a:pt x="20598" y="157382"/>
                      </a:moveTo>
                      <a:lnTo>
                        <a:pt x="4828" y="9977"/>
                      </a:lnTo>
                      <a:lnTo>
                        <a:pt x="53104" y="4828"/>
                      </a:lnTo>
                      <a:lnTo>
                        <a:pt x="69197" y="155773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3" name="Freeform: Shape 510">
                  <a:extLst>
                    <a:ext uri="{FF2B5EF4-FFF2-40B4-BE49-F238E27FC236}">
                      <a16:creationId xmlns:a16="http://schemas.microsoft.com/office/drawing/2014/main" id="{81E50E10-0F83-4C6B-9005-EAC1CD2AB3B1}"/>
                    </a:ext>
                  </a:extLst>
                </p:cNvPr>
                <p:cNvSpPr/>
                <p:nvPr/>
              </p:nvSpPr>
              <p:spPr>
                <a:xfrm>
                  <a:off x="4349546" y="3267330"/>
                  <a:ext cx="137161" cy="548641"/>
                </a:xfrm>
                <a:custGeom>
                  <a:avLst/>
                  <a:gdLst>
                    <a:gd name="connsiteX0" fmla="*/ 4828 w 48276"/>
                    <a:gd name="connsiteY0" fmla="*/ 190854 h 193106"/>
                    <a:gd name="connsiteX1" fmla="*/ 45058 w 48276"/>
                    <a:gd name="connsiteY1" fmla="*/ 4828 h 193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3106">
                      <a:moveTo>
                        <a:pt x="4828" y="190854"/>
                      </a:moveTo>
                      <a:lnTo>
                        <a:pt x="45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4" name="Freeform: Shape 511">
                  <a:extLst>
                    <a:ext uri="{FF2B5EF4-FFF2-40B4-BE49-F238E27FC236}">
                      <a16:creationId xmlns:a16="http://schemas.microsoft.com/office/drawing/2014/main" id="{AA999874-6058-47BF-9D77-0021EC84B66A}"/>
                    </a:ext>
                  </a:extLst>
                </p:cNvPr>
                <p:cNvSpPr/>
                <p:nvPr/>
              </p:nvSpPr>
              <p:spPr>
                <a:xfrm>
                  <a:off x="4236159" y="3246297"/>
                  <a:ext cx="137161" cy="566929"/>
                </a:xfrm>
                <a:custGeom>
                  <a:avLst/>
                  <a:gdLst>
                    <a:gd name="connsiteX0" fmla="*/ 46346 w 48276"/>
                    <a:gd name="connsiteY0" fmla="*/ 4828 h 199543"/>
                    <a:gd name="connsiteX1" fmla="*/ 4828 w 48276"/>
                    <a:gd name="connsiteY1" fmla="*/ 196003 h 19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9543">
                      <a:moveTo>
                        <a:pt x="46346" y="4828"/>
                      </a:moveTo>
                      <a:lnTo>
                        <a:pt x="4828" y="19600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5" name="Freeform: Shape 512">
                  <a:extLst>
                    <a:ext uri="{FF2B5EF4-FFF2-40B4-BE49-F238E27FC236}">
                      <a16:creationId xmlns:a16="http://schemas.microsoft.com/office/drawing/2014/main" id="{1B74BE5E-D9D7-42BC-9B12-23E683A199EF}"/>
                    </a:ext>
                  </a:extLst>
                </p:cNvPr>
                <p:cNvSpPr/>
                <p:nvPr/>
              </p:nvSpPr>
              <p:spPr>
                <a:xfrm>
                  <a:off x="4537912" y="3090851"/>
                  <a:ext cx="118873" cy="54865"/>
                </a:xfrm>
                <a:custGeom>
                  <a:avLst/>
                  <a:gdLst>
                    <a:gd name="connsiteX0" fmla="*/ 4828 w 41839"/>
                    <a:gd name="connsiteY0" fmla="*/ 4828 h 19310"/>
                    <a:gd name="connsiteX1" fmla="*/ 19954 w 41839"/>
                    <a:gd name="connsiteY1" fmla="*/ 13839 h 19310"/>
                    <a:gd name="connsiteX2" fmla="*/ 37656 w 41839"/>
                    <a:gd name="connsiteY2" fmla="*/ 11908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839" h="19310">
                      <a:moveTo>
                        <a:pt x="4828" y="4828"/>
                      </a:moveTo>
                      <a:cubicBezTo>
                        <a:pt x="8368" y="9012"/>
                        <a:pt x="13839" y="12552"/>
                        <a:pt x="19954" y="13839"/>
                      </a:cubicBezTo>
                      <a:cubicBezTo>
                        <a:pt x="26069" y="15127"/>
                        <a:pt x="32506" y="14483"/>
                        <a:pt x="37656" y="1190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6" name="Freeform: Shape 513">
                  <a:extLst>
                    <a:ext uri="{FF2B5EF4-FFF2-40B4-BE49-F238E27FC236}">
                      <a16:creationId xmlns:a16="http://schemas.microsoft.com/office/drawing/2014/main" id="{45C9DD20-B4E1-4C3E-B487-B3212FB5A48F}"/>
                    </a:ext>
                  </a:extLst>
                </p:cNvPr>
                <p:cNvSpPr/>
                <p:nvPr/>
              </p:nvSpPr>
              <p:spPr>
                <a:xfrm>
                  <a:off x="4517794" y="3181591"/>
                  <a:ext cx="109727" cy="45719"/>
                </a:xfrm>
                <a:custGeom>
                  <a:avLst/>
                  <a:gdLst>
                    <a:gd name="connsiteX0" fmla="*/ 35081 w 38621"/>
                    <a:gd name="connsiteY0" fmla="*/ 14085 h 16092"/>
                    <a:gd name="connsiteX1" fmla="*/ 21242 w 38621"/>
                    <a:gd name="connsiteY1" fmla="*/ 5395 h 16092"/>
                    <a:gd name="connsiteX2" fmla="*/ 4828 w 38621"/>
                    <a:gd name="connsiteY2" fmla="*/ 7648 h 16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621" h="16092">
                      <a:moveTo>
                        <a:pt x="35081" y="14085"/>
                      </a:moveTo>
                      <a:cubicBezTo>
                        <a:pt x="31863" y="9901"/>
                        <a:pt x="27035" y="6683"/>
                        <a:pt x="21242" y="5395"/>
                      </a:cubicBezTo>
                      <a:cubicBezTo>
                        <a:pt x="15449" y="4108"/>
                        <a:pt x="9655" y="5074"/>
                        <a:pt x="4828" y="764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7" name="Freeform: Shape 514">
                  <a:extLst>
                    <a:ext uri="{FF2B5EF4-FFF2-40B4-BE49-F238E27FC236}">
                      <a16:creationId xmlns:a16="http://schemas.microsoft.com/office/drawing/2014/main" id="{9A3030DA-0D91-4E4E-92F5-3FF07A919F61}"/>
                    </a:ext>
                  </a:extLst>
                </p:cNvPr>
                <p:cNvSpPr/>
                <p:nvPr/>
              </p:nvSpPr>
              <p:spPr>
                <a:xfrm>
                  <a:off x="4124597" y="3046180"/>
                  <a:ext cx="438911" cy="246888"/>
                </a:xfrm>
                <a:custGeom>
                  <a:avLst/>
                  <a:gdLst>
                    <a:gd name="connsiteX0" fmla="*/ 96555 w 154485"/>
                    <a:gd name="connsiteY0" fmla="*/ 5745 h 86898"/>
                    <a:gd name="connsiteX1" fmla="*/ 149659 w 154485"/>
                    <a:gd name="connsiteY1" fmla="*/ 17332 h 86898"/>
                    <a:gd name="connsiteX2" fmla="*/ 140970 w 154485"/>
                    <a:gd name="connsiteY2" fmla="*/ 58206 h 86898"/>
                    <a:gd name="connsiteX3" fmla="*/ 124234 w 154485"/>
                    <a:gd name="connsiteY3" fmla="*/ 85241 h 86898"/>
                    <a:gd name="connsiteX4" fmla="*/ 85612 w 154485"/>
                    <a:gd name="connsiteY4" fmla="*/ 76873 h 86898"/>
                    <a:gd name="connsiteX5" fmla="*/ 79497 w 154485"/>
                    <a:gd name="connsiteY5" fmla="*/ 38895 h 86898"/>
                    <a:gd name="connsiteX6" fmla="*/ 11266 w 154485"/>
                    <a:gd name="connsiteY6" fmla="*/ 76873 h 86898"/>
                    <a:gd name="connsiteX7" fmla="*/ 4829 w 154485"/>
                    <a:gd name="connsiteY7" fmla="*/ 70758 h 86898"/>
                    <a:gd name="connsiteX8" fmla="*/ 96555 w 154485"/>
                    <a:gd name="connsiteY8" fmla="*/ 5745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4485" h="86898">
                      <a:moveTo>
                        <a:pt x="96555" y="5745"/>
                      </a:moveTo>
                      <a:lnTo>
                        <a:pt x="149659" y="17332"/>
                      </a:lnTo>
                      <a:lnTo>
                        <a:pt x="140970" y="58206"/>
                      </a:lnTo>
                      <a:lnTo>
                        <a:pt x="124234" y="85241"/>
                      </a:lnTo>
                      <a:lnTo>
                        <a:pt x="85612" y="76873"/>
                      </a:lnTo>
                      <a:cubicBezTo>
                        <a:pt x="85612" y="76873"/>
                        <a:pt x="90118" y="45010"/>
                        <a:pt x="79497" y="38895"/>
                      </a:cubicBezTo>
                      <a:cubicBezTo>
                        <a:pt x="65658" y="31171"/>
                        <a:pt x="36048" y="49516"/>
                        <a:pt x="11266" y="76873"/>
                      </a:cubicBezTo>
                      <a:lnTo>
                        <a:pt x="4829" y="70758"/>
                      </a:lnTo>
                      <a:cubicBezTo>
                        <a:pt x="4507" y="70436"/>
                        <a:pt x="50853" y="-4232"/>
                        <a:pt x="96555" y="5745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8" name="Freeform: Shape 515">
                  <a:extLst>
                    <a:ext uri="{FF2B5EF4-FFF2-40B4-BE49-F238E27FC236}">
                      <a16:creationId xmlns:a16="http://schemas.microsoft.com/office/drawing/2014/main" id="{AED6C086-733F-46A3-984E-6A2DCB9F1CD1}"/>
                    </a:ext>
                  </a:extLst>
                </p:cNvPr>
                <p:cNvSpPr/>
                <p:nvPr/>
              </p:nvSpPr>
              <p:spPr>
                <a:xfrm>
                  <a:off x="4965851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39" name="Freeform: Shape 516">
                  <a:extLst>
                    <a:ext uri="{FF2B5EF4-FFF2-40B4-BE49-F238E27FC236}">
                      <a16:creationId xmlns:a16="http://schemas.microsoft.com/office/drawing/2014/main" id="{051D1270-4627-4D3D-B260-6B923DDFA13D}"/>
                    </a:ext>
                  </a:extLst>
                </p:cNvPr>
                <p:cNvSpPr/>
                <p:nvPr/>
              </p:nvSpPr>
              <p:spPr>
                <a:xfrm>
                  <a:off x="4686043" y="3859861"/>
                  <a:ext cx="246888" cy="27431"/>
                </a:xfrm>
                <a:custGeom>
                  <a:avLst/>
                  <a:gdLst>
                    <a:gd name="connsiteX0" fmla="*/ 4828 w 86898"/>
                    <a:gd name="connsiteY0" fmla="*/ 4828 h 9655"/>
                    <a:gd name="connsiteX1" fmla="*/ 83680 w 8689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6898" h="9655">
                      <a:moveTo>
                        <a:pt x="4828" y="4828"/>
                      </a:moveTo>
                      <a:lnTo>
                        <a:pt x="836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0" name="Freeform: Shape 517">
                  <a:extLst>
                    <a:ext uri="{FF2B5EF4-FFF2-40B4-BE49-F238E27FC236}">
                      <a16:creationId xmlns:a16="http://schemas.microsoft.com/office/drawing/2014/main" id="{0054C1AD-E85E-4621-8EF3-874D65355A70}"/>
                    </a:ext>
                  </a:extLst>
                </p:cNvPr>
                <p:cNvSpPr/>
                <p:nvPr/>
              </p:nvSpPr>
              <p:spPr>
                <a:xfrm>
                  <a:off x="3996587" y="3859861"/>
                  <a:ext cx="713233" cy="27431"/>
                </a:xfrm>
                <a:custGeom>
                  <a:avLst/>
                  <a:gdLst>
                    <a:gd name="connsiteX0" fmla="*/ 4828 w 251038"/>
                    <a:gd name="connsiteY0" fmla="*/ 4828 h 9655"/>
                    <a:gd name="connsiteX1" fmla="*/ 247498 w 25103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038" h="9655">
                      <a:moveTo>
                        <a:pt x="4828" y="4828"/>
                      </a:moveTo>
                      <a:lnTo>
                        <a:pt x="2474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1" name="Freeform: Shape 518">
                  <a:extLst>
                    <a:ext uri="{FF2B5EF4-FFF2-40B4-BE49-F238E27FC236}">
                      <a16:creationId xmlns:a16="http://schemas.microsoft.com/office/drawing/2014/main" id="{42E02576-7D68-4512-921D-67D0D676778E}"/>
                    </a:ext>
                  </a:extLst>
                </p:cNvPr>
                <p:cNvSpPr/>
                <p:nvPr/>
              </p:nvSpPr>
              <p:spPr>
                <a:xfrm>
                  <a:off x="3853940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2" name="Freeform: Shape 519">
                  <a:extLst>
                    <a:ext uri="{FF2B5EF4-FFF2-40B4-BE49-F238E27FC236}">
                      <a16:creationId xmlns:a16="http://schemas.microsoft.com/office/drawing/2014/main" id="{FDDFA2BA-A1B3-473B-B713-985FF3A46908}"/>
                    </a:ext>
                  </a:extLst>
                </p:cNvPr>
                <p:cNvSpPr/>
                <p:nvPr/>
              </p:nvSpPr>
              <p:spPr>
                <a:xfrm>
                  <a:off x="3916118" y="3450210"/>
                  <a:ext cx="265176" cy="365761"/>
                </a:xfrm>
                <a:custGeom>
                  <a:avLst/>
                  <a:gdLst>
                    <a:gd name="connsiteX0" fmla="*/ 89795 w 93334"/>
                    <a:gd name="connsiteY0" fmla="*/ 126485 h 128737"/>
                    <a:gd name="connsiteX1" fmla="*/ 43127 w 93334"/>
                    <a:gd name="connsiteY1" fmla="*/ 29288 h 128737"/>
                    <a:gd name="connsiteX2" fmla="*/ 4828 w 93334"/>
                    <a:gd name="connsiteY2" fmla="*/ 4828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34" h="128737">
                      <a:moveTo>
                        <a:pt x="89795" y="126485"/>
                      </a:moveTo>
                      <a:lnTo>
                        <a:pt x="43127" y="29288"/>
                      </a:lnTo>
                      <a:cubicBezTo>
                        <a:pt x="27357" y="29288"/>
                        <a:pt x="12230" y="20276"/>
                        <a:pt x="4828" y="4828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3" name="Freeform: Shape 520">
                  <a:extLst>
                    <a:ext uri="{FF2B5EF4-FFF2-40B4-BE49-F238E27FC236}">
                      <a16:creationId xmlns:a16="http://schemas.microsoft.com/office/drawing/2014/main" id="{ACB7664C-02F6-4F29-A9CB-E49A29384414}"/>
                    </a:ext>
                  </a:extLst>
                </p:cNvPr>
                <p:cNvSpPr/>
                <p:nvPr/>
              </p:nvSpPr>
              <p:spPr>
                <a:xfrm>
                  <a:off x="3904197" y="3276444"/>
                  <a:ext cx="338327" cy="429768"/>
                </a:xfrm>
                <a:custGeom>
                  <a:avLst/>
                  <a:gdLst>
                    <a:gd name="connsiteX0" fmla="*/ 9024 w 119082"/>
                    <a:gd name="connsiteY0" fmla="*/ 66310 h 151266"/>
                    <a:gd name="connsiteX1" fmla="*/ 17714 w 119082"/>
                    <a:gd name="connsiteY1" fmla="*/ 17068 h 151266"/>
                    <a:gd name="connsiteX2" fmla="*/ 32841 w 119082"/>
                    <a:gd name="connsiteY2" fmla="*/ 48609 h 151266"/>
                    <a:gd name="connsiteX3" fmla="*/ 57945 w 119082"/>
                    <a:gd name="connsiteY3" fmla="*/ 36701 h 151266"/>
                    <a:gd name="connsiteX4" fmla="*/ 42818 w 119082"/>
                    <a:gd name="connsiteY4" fmla="*/ 5160 h 151266"/>
                    <a:gd name="connsiteX5" fmla="*/ 86589 w 119082"/>
                    <a:gd name="connsiteY5" fmla="*/ 29298 h 151266"/>
                    <a:gd name="connsiteX6" fmla="*/ 81761 w 119082"/>
                    <a:gd name="connsiteY6" fmla="*/ 74356 h 151266"/>
                    <a:gd name="connsiteX7" fmla="*/ 116520 w 119082"/>
                    <a:gd name="connsiteY7" fmla="*/ 146771 h 15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082" h="151266">
                      <a:moveTo>
                        <a:pt x="9024" y="66310"/>
                      </a:moveTo>
                      <a:cubicBezTo>
                        <a:pt x="978" y="49253"/>
                        <a:pt x="4840" y="29620"/>
                        <a:pt x="17714" y="17068"/>
                      </a:cubicBezTo>
                      <a:lnTo>
                        <a:pt x="32841" y="48609"/>
                      </a:lnTo>
                      <a:lnTo>
                        <a:pt x="57945" y="36701"/>
                      </a:lnTo>
                      <a:lnTo>
                        <a:pt x="42818" y="5160"/>
                      </a:lnTo>
                      <a:cubicBezTo>
                        <a:pt x="60519" y="2907"/>
                        <a:pt x="78543" y="12240"/>
                        <a:pt x="86589" y="29298"/>
                      </a:cubicBezTo>
                      <a:cubicBezTo>
                        <a:pt x="93991" y="44425"/>
                        <a:pt x="91416" y="62126"/>
                        <a:pt x="81761" y="74356"/>
                      </a:cubicBezTo>
                      <a:lnTo>
                        <a:pt x="116520" y="146771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4" name="Freeform: Shape 521">
                  <a:extLst>
                    <a:ext uri="{FF2B5EF4-FFF2-40B4-BE49-F238E27FC236}">
                      <a16:creationId xmlns:a16="http://schemas.microsoft.com/office/drawing/2014/main" id="{AF3F4714-9F86-45D4-91C0-A60C090D361D}"/>
                    </a:ext>
                  </a:extLst>
                </p:cNvPr>
                <p:cNvSpPr/>
                <p:nvPr/>
              </p:nvSpPr>
              <p:spPr>
                <a:xfrm>
                  <a:off x="4812231" y="3246655"/>
                  <a:ext cx="210311" cy="438911"/>
                </a:xfrm>
                <a:custGeom>
                  <a:avLst/>
                  <a:gdLst>
                    <a:gd name="connsiteX0" fmla="*/ 25104 w 74024"/>
                    <a:gd name="connsiteY0" fmla="*/ 54266 h 154485"/>
                    <a:gd name="connsiteX1" fmla="*/ 24138 w 74024"/>
                    <a:gd name="connsiteY1" fmla="*/ 48794 h 154485"/>
                    <a:gd name="connsiteX2" fmla="*/ 53426 w 74024"/>
                    <a:gd name="connsiteY2" fmla="*/ 7598 h 154485"/>
                    <a:gd name="connsiteX3" fmla="*/ 58898 w 74024"/>
                    <a:gd name="connsiteY3" fmla="*/ 5023 h 154485"/>
                    <a:gd name="connsiteX4" fmla="*/ 67265 w 74024"/>
                    <a:gd name="connsiteY4" fmla="*/ 7920 h 154485"/>
                    <a:gd name="connsiteX5" fmla="*/ 70162 w 74024"/>
                    <a:gd name="connsiteY5" fmla="*/ 13391 h 154485"/>
                    <a:gd name="connsiteX6" fmla="*/ 68231 w 74024"/>
                    <a:gd name="connsiteY6" fmla="*/ 63599 h 154485"/>
                    <a:gd name="connsiteX7" fmla="*/ 64047 w 74024"/>
                    <a:gd name="connsiteY7" fmla="*/ 67461 h 154485"/>
                    <a:gd name="connsiteX8" fmla="*/ 53426 w 74024"/>
                    <a:gd name="connsiteY8" fmla="*/ 68749 h 154485"/>
                    <a:gd name="connsiteX9" fmla="*/ 25426 w 74024"/>
                    <a:gd name="connsiteY9" fmla="*/ 150497 h 154485"/>
                    <a:gd name="connsiteX10" fmla="*/ 4828 w 74024"/>
                    <a:gd name="connsiteY10" fmla="*/ 143417 h 154485"/>
                    <a:gd name="connsiteX11" fmla="*/ 32828 w 74024"/>
                    <a:gd name="connsiteY11" fmla="*/ 61668 h 154485"/>
                    <a:gd name="connsiteX12" fmla="*/ 25104 w 74024"/>
                    <a:gd name="connsiteY12" fmla="*/ 54266 h 154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024" h="154485">
                      <a:moveTo>
                        <a:pt x="25104" y="54266"/>
                      </a:moveTo>
                      <a:cubicBezTo>
                        <a:pt x="24138" y="53300"/>
                        <a:pt x="23173" y="51047"/>
                        <a:pt x="24138" y="48794"/>
                      </a:cubicBezTo>
                      <a:lnTo>
                        <a:pt x="53426" y="7598"/>
                      </a:lnTo>
                      <a:cubicBezTo>
                        <a:pt x="54392" y="5345"/>
                        <a:pt x="56645" y="4380"/>
                        <a:pt x="58898" y="5023"/>
                      </a:cubicBezTo>
                      <a:lnTo>
                        <a:pt x="67265" y="7920"/>
                      </a:lnTo>
                      <a:cubicBezTo>
                        <a:pt x="69518" y="8564"/>
                        <a:pt x="70806" y="11138"/>
                        <a:pt x="70162" y="13391"/>
                      </a:cubicBezTo>
                      <a:lnTo>
                        <a:pt x="68231" y="63599"/>
                      </a:lnTo>
                      <a:cubicBezTo>
                        <a:pt x="67587" y="66174"/>
                        <a:pt x="65334" y="67461"/>
                        <a:pt x="64047" y="67461"/>
                      </a:cubicBezTo>
                      <a:cubicBezTo>
                        <a:pt x="61472" y="67461"/>
                        <a:pt x="54070" y="66174"/>
                        <a:pt x="53426" y="68749"/>
                      </a:cubicBezTo>
                      <a:lnTo>
                        <a:pt x="25426" y="150497"/>
                      </a:lnTo>
                      <a:lnTo>
                        <a:pt x="4828" y="143417"/>
                      </a:lnTo>
                      <a:lnTo>
                        <a:pt x="32828" y="61668"/>
                      </a:lnTo>
                      <a:cubicBezTo>
                        <a:pt x="33794" y="59093"/>
                        <a:pt x="27035" y="55553"/>
                        <a:pt x="25104" y="5426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5" name="Freeform: Shape 522">
                  <a:extLst>
                    <a:ext uri="{FF2B5EF4-FFF2-40B4-BE49-F238E27FC236}">
                      <a16:creationId xmlns:a16="http://schemas.microsoft.com/office/drawing/2014/main" id="{E456E4F2-9710-405F-BE16-43814B8FB099}"/>
                    </a:ext>
                  </a:extLst>
                </p:cNvPr>
                <p:cNvSpPr/>
                <p:nvPr/>
              </p:nvSpPr>
              <p:spPr>
                <a:xfrm>
                  <a:off x="4714391" y="3630713"/>
                  <a:ext cx="219457" cy="182880"/>
                </a:xfrm>
                <a:custGeom>
                  <a:avLst/>
                  <a:gdLst>
                    <a:gd name="connsiteX0" fmla="*/ 61472 w 77242"/>
                    <a:gd name="connsiteY0" fmla="*/ 60700 h 64368"/>
                    <a:gd name="connsiteX1" fmla="*/ 73702 w 77242"/>
                    <a:gd name="connsiteY1" fmla="*/ 24975 h 64368"/>
                    <a:gd name="connsiteX2" fmla="*/ 70806 w 77242"/>
                    <a:gd name="connsiteY2" fmla="*/ 19182 h 64368"/>
                    <a:gd name="connsiteX3" fmla="*/ 28644 w 77242"/>
                    <a:gd name="connsiteY3" fmla="*/ 5021 h 64368"/>
                    <a:gd name="connsiteX4" fmla="*/ 22851 w 77242"/>
                    <a:gd name="connsiteY4" fmla="*/ 7917 h 64368"/>
                    <a:gd name="connsiteX5" fmla="*/ 4828 w 77242"/>
                    <a:gd name="connsiteY5" fmla="*/ 61022 h 6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242" h="64368">
                      <a:moveTo>
                        <a:pt x="61472" y="60700"/>
                      </a:moveTo>
                      <a:lnTo>
                        <a:pt x="73702" y="24975"/>
                      </a:lnTo>
                      <a:cubicBezTo>
                        <a:pt x="74668" y="22722"/>
                        <a:pt x="73381" y="20147"/>
                        <a:pt x="70806" y="19182"/>
                      </a:cubicBezTo>
                      <a:lnTo>
                        <a:pt x="28644" y="5021"/>
                      </a:lnTo>
                      <a:cubicBezTo>
                        <a:pt x="26391" y="4377"/>
                        <a:pt x="23816" y="5343"/>
                        <a:pt x="22851" y="7917"/>
                      </a:cubicBezTo>
                      <a:lnTo>
                        <a:pt x="4828" y="610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46" name="Freeform: Shape 523">
                  <a:extLst>
                    <a:ext uri="{FF2B5EF4-FFF2-40B4-BE49-F238E27FC236}">
                      <a16:creationId xmlns:a16="http://schemas.microsoft.com/office/drawing/2014/main" id="{7B8248D3-0C1D-4A2F-B06D-52B9F93C6FC1}"/>
                    </a:ext>
                  </a:extLst>
                </p:cNvPr>
                <p:cNvSpPr/>
                <p:nvPr/>
              </p:nvSpPr>
              <p:spPr>
                <a:xfrm>
                  <a:off x="4592984" y="3105690"/>
                  <a:ext cx="128015" cy="155449"/>
                </a:xfrm>
                <a:custGeom>
                  <a:avLst/>
                  <a:gdLst>
                    <a:gd name="connsiteX0" fmla="*/ 13444 w 45058"/>
                    <a:gd name="connsiteY0" fmla="*/ 46916 h 54713"/>
                    <a:gd name="connsiteX1" fmla="*/ 31467 w 45058"/>
                    <a:gd name="connsiteY1" fmla="*/ 50778 h 54713"/>
                    <a:gd name="connsiteX2" fmla="*/ 40479 w 45058"/>
                    <a:gd name="connsiteY2" fmla="*/ 8938 h 54713"/>
                    <a:gd name="connsiteX3" fmla="*/ 22455 w 45058"/>
                    <a:gd name="connsiteY3" fmla="*/ 5076 h 54713"/>
                    <a:gd name="connsiteX4" fmla="*/ 9582 w 45058"/>
                    <a:gd name="connsiteY4" fmla="*/ 13444 h 54713"/>
                    <a:gd name="connsiteX5" fmla="*/ 5076 w 45058"/>
                    <a:gd name="connsiteY5" fmla="*/ 34042 h 54713"/>
                    <a:gd name="connsiteX6" fmla="*/ 13444 w 45058"/>
                    <a:gd name="connsiteY6" fmla="*/ 46916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058" h="54713">
                      <a:moveTo>
                        <a:pt x="13444" y="46916"/>
                      </a:moveTo>
                      <a:lnTo>
                        <a:pt x="31467" y="50778"/>
                      </a:lnTo>
                      <a:lnTo>
                        <a:pt x="40479" y="8938"/>
                      </a:lnTo>
                      <a:lnTo>
                        <a:pt x="22455" y="5076"/>
                      </a:lnTo>
                      <a:cubicBezTo>
                        <a:pt x="16662" y="3788"/>
                        <a:pt x="10869" y="7650"/>
                        <a:pt x="9582" y="13444"/>
                      </a:cubicBezTo>
                      <a:lnTo>
                        <a:pt x="5076" y="34042"/>
                      </a:lnTo>
                      <a:cubicBezTo>
                        <a:pt x="3788" y="39835"/>
                        <a:pt x="7651" y="45628"/>
                        <a:pt x="13444" y="4691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00166412-D64E-4558-AE7B-D7FE038033D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145361" y="2929497"/>
                <a:ext cx="312777" cy="265176"/>
                <a:chOff x="1251736" y="3105936"/>
                <a:chExt cx="1189635" cy="1008586"/>
              </a:xfrm>
            </p:grpSpPr>
            <p:sp>
              <p:nvSpPr>
                <p:cNvPr id="394" name="Freeform: Shape 471">
                  <a:extLst>
                    <a:ext uri="{FF2B5EF4-FFF2-40B4-BE49-F238E27FC236}">
                      <a16:creationId xmlns:a16="http://schemas.microsoft.com/office/drawing/2014/main" id="{56F9F94D-4DE4-4A38-B1FE-29842E594C25}"/>
                    </a:ext>
                  </a:extLst>
                </p:cNvPr>
                <p:cNvSpPr/>
                <p:nvPr/>
              </p:nvSpPr>
              <p:spPr>
                <a:xfrm>
                  <a:off x="138249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95" name="Freeform: Shape 472">
                  <a:extLst>
                    <a:ext uri="{FF2B5EF4-FFF2-40B4-BE49-F238E27FC236}">
                      <a16:creationId xmlns:a16="http://schemas.microsoft.com/office/drawing/2014/main" id="{F652CC21-E337-4050-A5DD-AED0DCD19F1B}"/>
                    </a:ext>
                  </a:extLst>
                </p:cNvPr>
                <p:cNvSpPr/>
                <p:nvPr/>
              </p:nvSpPr>
              <p:spPr>
                <a:xfrm>
                  <a:off x="1622983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96" name="Freeform: Shape 473">
                  <a:extLst>
                    <a:ext uri="{FF2B5EF4-FFF2-40B4-BE49-F238E27FC236}">
                      <a16:creationId xmlns:a16="http://schemas.microsoft.com/office/drawing/2014/main" id="{1839DA36-4275-469E-A0CD-E387B208555C}"/>
                    </a:ext>
                  </a:extLst>
                </p:cNvPr>
                <p:cNvSpPr/>
                <p:nvPr/>
              </p:nvSpPr>
              <p:spPr>
                <a:xfrm>
                  <a:off x="1864384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97" name="Freeform: Shape 474">
                  <a:extLst>
                    <a:ext uri="{FF2B5EF4-FFF2-40B4-BE49-F238E27FC236}">
                      <a16:creationId xmlns:a16="http://schemas.microsoft.com/office/drawing/2014/main" id="{828EF7CF-01F0-454C-A7F1-EE0963E7FB3B}"/>
                    </a:ext>
                  </a:extLst>
                </p:cNvPr>
                <p:cNvSpPr/>
                <p:nvPr/>
              </p:nvSpPr>
              <p:spPr>
                <a:xfrm>
                  <a:off x="210578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98" name="Freeform: Shape 475">
                  <a:extLst>
                    <a:ext uri="{FF2B5EF4-FFF2-40B4-BE49-F238E27FC236}">
                      <a16:creationId xmlns:a16="http://schemas.microsoft.com/office/drawing/2014/main" id="{B85544A6-FC84-4183-BEB7-9CF091E33D73}"/>
                    </a:ext>
                  </a:extLst>
                </p:cNvPr>
                <p:cNvSpPr/>
                <p:nvPr/>
              </p:nvSpPr>
              <p:spPr>
                <a:xfrm>
                  <a:off x="2037207" y="3180004"/>
                  <a:ext cx="283465" cy="27431"/>
                </a:xfrm>
                <a:custGeom>
                  <a:avLst/>
                  <a:gdLst>
                    <a:gd name="connsiteX0" fmla="*/ 94944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4944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99" name="Freeform: Shape 476">
                  <a:extLst>
                    <a:ext uri="{FF2B5EF4-FFF2-40B4-BE49-F238E27FC236}">
                      <a16:creationId xmlns:a16="http://schemas.microsoft.com/office/drawing/2014/main" id="{E686E9DD-7340-466F-883B-CA9CF7D55E98}"/>
                    </a:ext>
                  </a:extLst>
                </p:cNvPr>
                <p:cNvSpPr/>
                <p:nvPr/>
              </p:nvSpPr>
              <p:spPr>
                <a:xfrm>
                  <a:off x="1718081" y="3180004"/>
                  <a:ext cx="283465" cy="27431"/>
                </a:xfrm>
                <a:custGeom>
                  <a:avLst/>
                  <a:gdLst>
                    <a:gd name="connsiteX0" fmla="*/ 95588 w 99771"/>
                    <a:gd name="connsiteY0" fmla="*/ 4828 h 9655"/>
                    <a:gd name="connsiteX1" fmla="*/ 4828 w 99771"/>
                    <a:gd name="connsiteY1" fmla="*/ 5150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588" y="4828"/>
                      </a:moveTo>
                      <a:lnTo>
                        <a:pt x="4828" y="515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0" name="Freeform: Shape 477">
                  <a:extLst>
                    <a:ext uri="{FF2B5EF4-FFF2-40B4-BE49-F238E27FC236}">
                      <a16:creationId xmlns:a16="http://schemas.microsoft.com/office/drawing/2014/main" id="{65ABC87A-7F82-45C2-9320-4FBB06F1385C}"/>
                    </a:ext>
                  </a:extLst>
                </p:cNvPr>
                <p:cNvSpPr/>
                <p:nvPr/>
              </p:nvSpPr>
              <p:spPr>
                <a:xfrm>
                  <a:off x="1252651" y="3180004"/>
                  <a:ext cx="1188720" cy="155449"/>
                </a:xfrm>
                <a:custGeom>
                  <a:avLst/>
                  <a:gdLst>
                    <a:gd name="connsiteX0" fmla="*/ 392650 w 418397"/>
                    <a:gd name="connsiteY0" fmla="*/ 4828 h 54713"/>
                    <a:gd name="connsiteX1" fmla="*/ 406811 w 418397"/>
                    <a:gd name="connsiteY1" fmla="*/ 4828 h 54713"/>
                    <a:gd name="connsiteX2" fmla="*/ 415501 w 418397"/>
                    <a:gd name="connsiteY2" fmla="*/ 13517 h 54713"/>
                    <a:gd name="connsiteX3" fmla="*/ 415501 w 418397"/>
                    <a:gd name="connsiteY3" fmla="*/ 50530 h 54713"/>
                    <a:gd name="connsiteX4" fmla="*/ 4828 w 418397"/>
                    <a:gd name="connsiteY4" fmla="*/ 50851 h 54713"/>
                    <a:gd name="connsiteX5" fmla="*/ 4828 w 418397"/>
                    <a:gd name="connsiteY5" fmla="*/ 13839 h 54713"/>
                    <a:gd name="connsiteX6" fmla="*/ 13517 w 418397"/>
                    <a:gd name="connsiteY6" fmla="*/ 5150 h 54713"/>
                    <a:gd name="connsiteX7" fmla="*/ 35725 w 418397"/>
                    <a:gd name="connsiteY7" fmla="*/ 5150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54713">
                      <a:moveTo>
                        <a:pt x="392650" y="4828"/>
                      </a:moveTo>
                      <a:lnTo>
                        <a:pt x="406811" y="4828"/>
                      </a:lnTo>
                      <a:cubicBezTo>
                        <a:pt x="411639" y="4828"/>
                        <a:pt x="415501" y="8690"/>
                        <a:pt x="415501" y="13517"/>
                      </a:cubicBezTo>
                      <a:lnTo>
                        <a:pt x="415501" y="50530"/>
                      </a:lnTo>
                      <a:lnTo>
                        <a:pt x="4828" y="50851"/>
                      </a:lnTo>
                      <a:lnTo>
                        <a:pt x="4828" y="13839"/>
                      </a:lnTo>
                      <a:cubicBezTo>
                        <a:pt x="4828" y="9012"/>
                        <a:pt x="8690" y="5150"/>
                        <a:pt x="13517" y="5150"/>
                      </a:cubicBezTo>
                      <a:lnTo>
                        <a:pt x="35725" y="515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1" name="Freeform: Shape 478">
                  <a:extLst>
                    <a:ext uri="{FF2B5EF4-FFF2-40B4-BE49-F238E27FC236}">
                      <a16:creationId xmlns:a16="http://schemas.microsoft.com/office/drawing/2014/main" id="{FD56BA71-01D8-4FFC-96AA-C149787BDF91}"/>
                    </a:ext>
                  </a:extLst>
                </p:cNvPr>
                <p:cNvSpPr/>
                <p:nvPr/>
              </p:nvSpPr>
              <p:spPr>
                <a:xfrm>
                  <a:off x="1400784" y="3180919"/>
                  <a:ext cx="283465" cy="27431"/>
                </a:xfrm>
                <a:custGeom>
                  <a:avLst/>
                  <a:gdLst>
                    <a:gd name="connsiteX0" fmla="*/ 95266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266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2" name="Freeform: Shape 479">
                  <a:extLst>
                    <a:ext uri="{FF2B5EF4-FFF2-40B4-BE49-F238E27FC236}">
                      <a16:creationId xmlns:a16="http://schemas.microsoft.com/office/drawing/2014/main" id="{739587FA-EE92-4A49-AD1A-E001CC1012E4}"/>
                    </a:ext>
                  </a:extLst>
                </p:cNvPr>
                <p:cNvSpPr/>
                <p:nvPr/>
              </p:nvSpPr>
              <p:spPr>
                <a:xfrm>
                  <a:off x="133951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3" name="Freeform: Shape 480">
                  <a:extLst>
                    <a:ext uri="{FF2B5EF4-FFF2-40B4-BE49-F238E27FC236}">
                      <a16:creationId xmlns:a16="http://schemas.microsoft.com/office/drawing/2014/main" id="{79291999-FC37-41EB-BB0A-B623CE8B015C}"/>
                    </a:ext>
                  </a:extLst>
                </p:cNvPr>
                <p:cNvSpPr/>
                <p:nvPr/>
              </p:nvSpPr>
              <p:spPr>
                <a:xfrm>
                  <a:off x="1657730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4" name="Freeform: Shape 481">
                  <a:extLst>
                    <a:ext uri="{FF2B5EF4-FFF2-40B4-BE49-F238E27FC236}">
                      <a16:creationId xmlns:a16="http://schemas.microsoft.com/office/drawing/2014/main" id="{EFCD0FA6-DFF0-4459-843A-58F2EDCF2AB3}"/>
                    </a:ext>
                  </a:extLst>
                </p:cNvPr>
                <p:cNvSpPr/>
                <p:nvPr/>
              </p:nvSpPr>
              <p:spPr>
                <a:xfrm>
                  <a:off x="229323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5" name="Freeform: Shape 482">
                  <a:extLst>
                    <a:ext uri="{FF2B5EF4-FFF2-40B4-BE49-F238E27FC236}">
                      <a16:creationId xmlns:a16="http://schemas.microsoft.com/office/drawing/2014/main" id="{E0389FC9-BC61-49F7-9A64-5128FE5F5259}"/>
                    </a:ext>
                  </a:extLst>
                </p:cNvPr>
                <p:cNvSpPr/>
                <p:nvPr/>
              </p:nvSpPr>
              <p:spPr>
                <a:xfrm>
                  <a:off x="1975941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6" name="Freeform: Shape 483">
                  <a:extLst>
                    <a:ext uri="{FF2B5EF4-FFF2-40B4-BE49-F238E27FC236}">
                      <a16:creationId xmlns:a16="http://schemas.microsoft.com/office/drawing/2014/main" id="{F04BEC21-0416-4391-A9BF-8E80CAEE088A}"/>
                    </a:ext>
                  </a:extLst>
                </p:cNvPr>
                <p:cNvSpPr/>
                <p:nvPr/>
              </p:nvSpPr>
              <p:spPr>
                <a:xfrm>
                  <a:off x="138249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7" name="Freeform: Shape 484">
                  <a:extLst>
                    <a:ext uri="{FF2B5EF4-FFF2-40B4-BE49-F238E27FC236}">
                      <a16:creationId xmlns:a16="http://schemas.microsoft.com/office/drawing/2014/main" id="{C6D583E5-9DAB-4B58-A216-E93817647CCA}"/>
                    </a:ext>
                  </a:extLst>
                </p:cNvPr>
                <p:cNvSpPr/>
                <p:nvPr/>
              </p:nvSpPr>
              <p:spPr>
                <a:xfrm>
                  <a:off x="1622983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8" name="Freeform: Shape 485">
                  <a:extLst>
                    <a:ext uri="{FF2B5EF4-FFF2-40B4-BE49-F238E27FC236}">
                      <a16:creationId xmlns:a16="http://schemas.microsoft.com/office/drawing/2014/main" id="{5EF6B5C2-A24F-41D5-90F3-E1C94E1D8CE5}"/>
                    </a:ext>
                  </a:extLst>
                </p:cNvPr>
                <p:cNvSpPr/>
                <p:nvPr/>
              </p:nvSpPr>
              <p:spPr>
                <a:xfrm>
                  <a:off x="1864384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09" name="Freeform: Shape 486">
                  <a:extLst>
                    <a:ext uri="{FF2B5EF4-FFF2-40B4-BE49-F238E27FC236}">
                      <a16:creationId xmlns:a16="http://schemas.microsoft.com/office/drawing/2014/main" id="{DE197C3B-870D-4F9B-9E66-DBC2BC415252}"/>
                    </a:ext>
                  </a:extLst>
                </p:cNvPr>
                <p:cNvSpPr/>
                <p:nvPr/>
              </p:nvSpPr>
              <p:spPr>
                <a:xfrm>
                  <a:off x="210578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0" name="Freeform: Shape 487">
                  <a:extLst>
                    <a:ext uri="{FF2B5EF4-FFF2-40B4-BE49-F238E27FC236}">
                      <a16:creationId xmlns:a16="http://schemas.microsoft.com/office/drawing/2014/main" id="{28CA4AA9-C74B-4420-ABDF-9AEB133F0232}"/>
                    </a:ext>
                  </a:extLst>
                </p:cNvPr>
                <p:cNvSpPr/>
                <p:nvPr/>
              </p:nvSpPr>
              <p:spPr>
                <a:xfrm>
                  <a:off x="1382496" y="3935297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1" name="Freeform: Shape 488">
                  <a:extLst>
                    <a:ext uri="{FF2B5EF4-FFF2-40B4-BE49-F238E27FC236}">
                      <a16:creationId xmlns:a16="http://schemas.microsoft.com/office/drawing/2014/main" id="{273D298B-BD0E-428B-981D-76B082444891}"/>
                    </a:ext>
                  </a:extLst>
                </p:cNvPr>
                <p:cNvSpPr/>
                <p:nvPr/>
              </p:nvSpPr>
              <p:spPr>
                <a:xfrm>
                  <a:off x="1622983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2" name="Freeform: Shape 489">
                  <a:extLst>
                    <a:ext uri="{FF2B5EF4-FFF2-40B4-BE49-F238E27FC236}">
                      <a16:creationId xmlns:a16="http://schemas.microsoft.com/office/drawing/2014/main" id="{AF98D5B6-F640-46E9-B366-88254E56DEA3}"/>
                    </a:ext>
                  </a:extLst>
                </p:cNvPr>
                <p:cNvSpPr/>
                <p:nvPr/>
              </p:nvSpPr>
              <p:spPr>
                <a:xfrm>
                  <a:off x="1864384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3" name="Freeform: Shape 490">
                  <a:extLst>
                    <a:ext uri="{FF2B5EF4-FFF2-40B4-BE49-F238E27FC236}">
                      <a16:creationId xmlns:a16="http://schemas.microsoft.com/office/drawing/2014/main" id="{A6CA8D21-5CE3-4F12-B938-906792090C35}"/>
                    </a:ext>
                  </a:extLst>
                </p:cNvPr>
                <p:cNvSpPr/>
                <p:nvPr/>
              </p:nvSpPr>
              <p:spPr>
                <a:xfrm>
                  <a:off x="1251736" y="3309850"/>
                  <a:ext cx="1188720" cy="804672"/>
                </a:xfrm>
                <a:custGeom>
                  <a:avLst/>
                  <a:gdLst>
                    <a:gd name="connsiteX0" fmla="*/ 5150 w 418397"/>
                    <a:gd name="connsiteY0" fmla="*/ 5150 h 283223"/>
                    <a:gd name="connsiteX1" fmla="*/ 415823 w 418397"/>
                    <a:gd name="connsiteY1" fmla="*/ 4828 h 283223"/>
                    <a:gd name="connsiteX2" fmla="*/ 415823 w 418397"/>
                    <a:gd name="connsiteY2" fmla="*/ 270671 h 283223"/>
                    <a:gd name="connsiteX3" fmla="*/ 407133 w 418397"/>
                    <a:gd name="connsiteY3" fmla="*/ 279361 h 283223"/>
                    <a:gd name="connsiteX4" fmla="*/ 13517 w 418397"/>
                    <a:gd name="connsiteY4" fmla="*/ 279683 h 283223"/>
                    <a:gd name="connsiteX5" fmla="*/ 4828 w 418397"/>
                    <a:gd name="connsiteY5" fmla="*/ 270993 h 283223"/>
                    <a:gd name="connsiteX6" fmla="*/ 4828 w 418397"/>
                    <a:gd name="connsiteY6" fmla="*/ 48277 h 283223"/>
                    <a:gd name="connsiteX7" fmla="*/ 35725 w 418397"/>
                    <a:gd name="connsiteY7" fmla="*/ 48277 h 2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283223">
                      <a:moveTo>
                        <a:pt x="5150" y="5150"/>
                      </a:moveTo>
                      <a:lnTo>
                        <a:pt x="415823" y="4828"/>
                      </a:lnTo>
                      <a:lnTo>
                        <a:pt x="415823" y="270671"/>
                      </a:lnTo>
                      <a:cubicBezTo>
                        <a:pt x="415823" y="275499"/>
                        <a:pt x="411961" y="279361"/>
                        <a:pt x="407133" y="279361"/>
                      </a:cubicBezTo>
                      <a:lnTo>
                        <a:pt x="13517" y="279683"/>
                      </a:lnTo>
                      <a:cubicBezTo>
                        <a:pt x="8690" y="279683"/>
                        <a:pt x="4828" y="275821"/>
                        <a:pt x="4828" y="270993"/>
                      </a:cubicBezTo>
                      <a:lnTo>
                        <a:pt x="4828" y="48277"/>
                      </a:lnTo>
                      <a:lnTo>
                        <a:pt x="35725" y="48277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4" name="Freeform: Shape 491">
                  <a:extLst>
                    <a:ext uri="{FF2B5EF4-FFF2-40B4-BE49-F238E27FC236}">
                      <a16:creationId xmlns:a16="http://schemas.microsoft.com/office/drawing/2014/main" id="{6CDA2CE4-13E3-42AC-93BC-A3E2404D4171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4828 w 57932"/>
                    <a:gd name="connsiteY0" fmla="*/ 4828 h 57932"/>
                    <a:gd name="connsiteX1" fmla="*/ 54070 w 57932"/>
                    <a:gd name="connsiteY1" fmla="*/ 54070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4828" y="4828"/>
                      </a:moveTo>
                      <a:lnTo>
                        <a:pt x="54070" y="5407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415" name="Freeform: Shape 492">
                  <a:extLst>
                    <a:ext uri="{FF2B5EF4-FFF2-40B4-BE49-F238E27FC236}">
                      <a16:creationId xmlns:a16="http://schemas.microsoft.com/office/drawing/2014/main" id="{724E0DD8-9CA1-4ACF-BCA1-5624D4D71A03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54070 w 57932"/>
                    <a:gd name="connsiteY0" fmla="*/ 4828 h 57932"/>
                    <a:gd name="connsiteX1" fmla="*/ 4828 w 57932"/>
                    <a:gd name="connsiteY1" fmla="*/ 54392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54070" y="4828"/>
                      </a:moveTo>
                      <a:lnTo>
                        <a:pt x="4828" y="5439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385764B-4A0C-44BF-BC0B-C15728798F9B}"/>
                </a:ext>
              </a:extLst>
            </p:cNvPr>
            <p:cNvGrpSpPr/>
            <p:nvPr/>
          </p:nvGrpSpPr>
          <p:grpSpPr>
            <a:xfrm>
              <a:off x="11556908" y="5654866"/>
              <a:ext cx="896112" cy="669692"/>
              <a:chOff x="11556908" y="5654866"/>
              <a:chExt cx="896112" cy="669692"/>
            </a:xfrm>
          </p:grpSpPr>
          <p:sp>
            <p:nvSpPr>
              <p:cNvPr id="354" name="Freeform: Shape 433">
                <a:extLst>
                  <a:ext uri="{FF2B5EF4-FFF2-40B4-BE49-F238E27FC236}">
                    <a16:creationId xmlns:a16="http://schemas.microsoft.com/office/drawing/2014/main" id="{620B11E3-505B-4FC2-AB3D-B4421E61B930}"/>
                  </a:ext>
                </a:extLst>
              </p:cNvPr>
              <p:cNvSpPr/>
              <p:nvPr/>
            </p:nvSpPr>
            <p:spPr>
              <a:xfrm>
                <a:off x="12140010" y="6011548"/>
                <a:ext cx="313010" cy="313010"/>
              </a:xfrm>
              <a:custGeom>
                <a:avLst/>
                <a:gdLst>
                  <a:gd name="connsiteX0" fmla="*/ 23173 w 196325"/>
                  <a:gd name="connsiteY0" fmla="*/ 154164 h 196325"/>
                  <a:gd name="connsiteX1" fmla="*/ 27035 w 196325"/>
                  <a:gd name="connsiteY1" fmla="*/ 158669 h 196325"/>
                  <a:gd name="connsiteX2" fmla="*/ 30897 w 196325"/>
                  <a:gd name="connsiteY2" fmla="*/ 163175 h 196325"/>
                  <a:gd name="connsiteX3" fmla="*/ 34759 w 196325"/>
                  <a:gd name="connsiteY3" fmla="*/ 167681 h 196325"/>
                  <a:gd name="connsiteX4" fmla="*/ 60829 w 196325"/>
                  <a:gd name="connsiteY4" fmla="*/ 154164 h 196325"/>
                  <a:gd name="connsiteX5" fmla="*/ 79496 w 196325"/>
                  <a:gd name="connsiteY5" fmla="*/ 163497 h 196325"/>
                  <a:gd name="connsiteX6" fmla="*/ 84645 w 196325"/>
                  <a:gd name="connsiteY6" fmla="*/ 192463 h 196325"/>
                  <a:gd name="connsiteX7" fmla="*/ 90438 w 196325"/>
                  <a:gd name="connsiteY7" fmla="*/ 192785 h 196325"/>
                  <a:gd name="connsiteX8" fmla="*/ 96231 w 196325"/>
                  <a:gd name="connsiteY8" fmla="*/ 193107 h 196325"/>
                  <a:gd name="connsiteX9" fmla="*/ 102025 w 196325"/>
                  <a:gd name="connsiteY9" fmla="*/ 193429 h 196325"/>
                  <a:gd name="connsiteX10" fmla="*/ 111036 w 196325"/>
                  <a:gd name="connsiteY10" fmla="*/ 165428 h 196325"/>
                  <a:gd name="connsiteX11" fmla="*/ 130669 w 196325"/>
                  <a:gd name="connsiteY11" fmla="*/ 158669 h 196325"/>
                  <a:gd name="connsiteX12" fmla="*/ 154807 w 196325"/>
                  <a:gd name="connsiteY12" fmla="*/ 175405 h 196325"/>
                  <a:gd name="connsiteX13" fmla="*/ 159313 w 196325"/>
                  <a:gd name="connsiteY13" fmla="*/ 171543 h 196325"/>
                  <a:gd name="connsiteX14" fmla="*/ 163819 w 196325"/>
                  <a:gd name="connsiteY14" fmla="*/ 167681 h 196325"/>
                  <a:gd name="connsiteX15" fmla="*/ 168325 w 196325"/>
                  <a:gd name="connsiteY15" fmla="*/ 163819 h 196325"/>
                  <a:gd name="connsiteX16" fmla="*/ 154807 w 196325"/>
                  <a:gd name="connsiteY16" fmla="*/ 137749 h 196325"/>
                  <a:gd name="connsiteX17" fmla="*/ 164141 w 196325"/>
                  <a:gd name="connsiteY17" fmla="*/ 119082 h 196325"/>
                  <a:gd name="connsiteX18" fmla="*/ 193107 w 196325"/>
                  <a:gd name="connsiteY18" fmla="*/ 113933 h 196325"/>
                  <a:gd name="connsiteX19" fmla="*/ 193429 w 196325"/>
                  <a:gd name="connsiteY19" fmla="*/ 108140 h 196325"/>
                  <a:gd name="connsiteX20" fmla="*/ 193750 w 196325"/>
                  <a:gd name="connsiteY20" fmla="*/ 102347 h 196325"/>
                  <a:gd name="connsiteX21" fmla="*/ 194072 w 196325"/>
                  <a:gd name="connsiteY21" fmla="*/ 96553 h 196325"/>
                  <a:gd name="connsiteX22" fmla="*/ 166072 w 196325"/>
                  <a:gd name="connsiteY22" fmla="*/ 87542 h 196325"/>
                  <a:gd name="connsiteX23" fmla="*/ 159313 w 196325"/>
                  <a:gd name="connsiteY23" fmla="*/ 67909 h 196325"/>
                  <a:gd name="connsiteX24" fmla="*/ 176049 w 196325"/>
                  <a:gd name="connsiteY24" fmla="*/ 43771 h 196325"/>
                  <a:gd name="connsiteX25" fmla="*/ 172187 w 196325"/>
                  <a:gd name="connsiteY25" fmla="*/ 39265 h 196325"/>
                  <a:gd name="connsiteX26" fmla="*/ 168325 w 196325"/>
                  <a:gd name="connsiteY26" fmla="*/ 34759 h 196325"/>
                  <a:gd name="connsiteX27" fmla="*/ 164463 w 196325"/>
                  <a:gd name="connsiteY27" fmla="*/ 30253 h 196325"/>
                  <a:gd name="connsiteX28" fmla="*/ 138393 w 196325"/>
                  <a:gd name="connsiteY28" fmla="*/ 43771 h 196325"/>
                  <a:gd name="connsiteX29" fmla="*/ 119726 w 196325"/>
                  <a:gd name="connsiteY29" fmla="*/ 34437 h 196325"/>
                  <a:gd name="connsiteX30" fmla="*/ 114577 w 196325"/>
                  <a:gd name="connsiteY30" fmla="*/ 5793 h 196325"/>
                  <a:gd name="connsiteX31" fmla="*/ 108783 w 196325"/>
                  <a:gd name="connsiteY31" fmla="*/ 5471 h 196325"/>
                  <a:gd name="connsiteX32" fmla="*/ 102990 w 196325"/>
                  <a:gd name="connsiteY32" fmla="*/ 5150 h 196325"/>
                  <a:gd name="connsiteX33" fmla="*/ 97197 w 196325"/>
                  <a:gd name="connsiteY33" fmla="*/ 4828 h 196325"/>
                  <a:gd name="connsiteX34" fmla="*/ 88185 w 196325"/>
                  <a:gd name="connsiteY34" fmla="*/ 32506 h 196325"/>
                  <a:gd name="connsiteX35" fmla="*/ 68231 w 196325"/>
                  <a:gd name="connsiteY35" fmla="*/ 39265 h 196325"/>
                  <a:gd name="connsiteX36" fmla="*/ 44093 w 196325"/>
                  <a:gd name="connsiteY36" fmla="*/ 22529 h 196325"/>
                  <a:gd name="connsiteX37" fmla="*/ 39587 w 196325"/>
                  <a:gd name="connsiteY37" fmla="*/ 26391 h 196325"/>
                  <a:gd name="connsiteX38" fmla="*/ 35081 w 196325"/>
                  <a:gd name="connsiteY38" fmla="*/ 30253 h 196325"/>
                  <a:gd name="connsiteX39" fmla="*/ 30575 w 196325"/>
                  <a:gd name="connsiteY39" fmla="*/ 34116 h 196325"/>
                  <a:gd name="connsiteX40" fmla="*/ 43771 w 196325"/>
                  <a:gd name="connsiteY40" fmla="*/ 60185 h 196325"/>
                  <a:gd name="connsiteX41" fmla="*/ 34437 w 196325"/>
                  <a:gd name="connsiteY41" fmla="*/ 79174 h 196325"/>
                  <a:gd name="connsiteX42" fmla="*/ 5793 w 196325"/>
                  <a:gd name="connsiteY42" fmla="*/ 84323 h 196325"/>
                  <a:gd name="connsiteX43" fmla="*/ 5471 w 196325"/>
                  <a:gd name="connsiteY43" fmla="*/ 90116 h 196325"/>
                  <a:gd name="connsiteX44" fmla="*/ 5150 w 196325"/>
                  <a:gd name="connsiteY44" fmla="*/ 95910 h 196325"/>
                  <a:gd name="connsiteX45" fmla="*/ 4828 w 196325"/>
                  <a:gd name="connsiteY45" fmla="*/ 101703 h 196325"/>
                  <a:gd name="connsiteX46" fmla="*/ 32828 w 196325"/>
                  <a:gd name="connsiteY46" fmla="*/ 110715 h 196325"/>
                  <a:gd name="connsiteX47" fmla="*/ 39587 w 196325"/>
                  <a:gd name="connsiteY47" fmla="*/ 130669 h 196325"/>
                  <a:gd name="connsiteX48" fmla="*/ 23173 w 196325"/>
                  <a:gd name="connsiteY48" fmla="*/ 154164 h 19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6325" h="196325">
                    <a:moveTo>
                      <a:pt x="23173" y="154164"/>
                    </a:moveTo>
                    <a:lnTo>
                      <a:pt x="27035" y="158669"/>
                    </a:lnTo>
                    <a:lnTo>
                      <a:pt x="30897" y="163175"/>
                    </a:lnTo>
                    <a:lnTo>
                      <a:pt x="34759" y="167681"/>
                    </a:lnTo>
                    <a:lnTo>
                      <a:pt x="60829" y="154164"/>
                    </a:lnTo>
                    <a:cubicBezTo>
                      <a:pt x="66622" y="158347"/>
                      <a:pt x="73059" y="161244"/>
                      <a:pt x="79496" y="163497"/>
                    </a:cubicBezTo>
                    <a:lnTo>
                      <a:pt x="84645" y="192463"/>
                    </a:lnTo>
                    <a:lnTo>
                      <a:pt x="90438" y="192785"/>
                    </a:lnTo>
                    <a:lnTo>
                      <a:pt x="96231" y="193107"/>
                    </a:lnTo>
                    <a:lnTo>
                      <a:pt x="102025" y="193429"/>
                    </a:lnTo>
                    <a:lnTo>
                      <a:pt x="111036" y="165428"/>
                    </a:lnTo>
                    <a:cubicBezTo>
                      <a:pt x="117795" y="164141"/>
                      <a:pt x="124554" y="161888"/>
                      <a:pt x="130669" y="158669"/>
                    </a:cubicBezTo>
                    <a:lnTo>
                      <a:pt x="154807" y="175405"/>
                    </a:lnTo>
                    <a:lnTo>
                      <a:pt x="159313" y="171543"/>
                    </a:lnTo>
                    <a:lnTo>
                      <a:pt x="163819" y="167681"/>
                    </a:lnTo>
                    <a:lnTo>
                      <a:pt x="168325" y="163819"/>
                    </a:lnTo>
                    <a:lnTo>
                      <a:pt x="154807" y="137749"/>
                    </a:lnTo>
                    <a:cubicBezTo>
                      <a:pt x="158991" y="131956"/>
                      <a:pt x="161888" y="125841"/>
                      <a:pt x="164141" y="119082"/>
                    </a:cubicBezTo>
                    <a:lnTo>
                      <a:pt x="193107" y="113933"/>
                    </a:lnTo>
                    <a:lnTo>
                      <a:pt x="193429" y="108140"/>
                    </a:lnTo>
                    <a:lnTo>
                      <a:pt x="193750" y="102347"/>
                    </a:lnTo>
                    <a:lnTo>
                      <a:pt x="194072" y="96553"/>
                    </a:lnTo>
                    <a:lnTo>
                      <a:pt x="166072" y="87542"/>
                    </a:lnTo>
                    <a:cubicBezTo>
                      <a:pt x="164784" y="80783"/>
                      <a:pt x="162853" y="74024"/>
                      <a:pt x="159313" y="67909"/>
                    </a:cubicBezTo>
                    <a:lnTo>
                      <a:pt x="176049" y="43771"/>
                    </a:lnTo>
                    <a:lnTo>
                      <a:pt x="172187" y="39265"/>
                    </a:lnTo>
                    <a:lnTo>
                      <a:pt x="168325" y="34759"/>
                    </a:lnTo>
                    <a:lnTo>
                      <a:pt x="164463" y="30253"/>
                    </a:lnTo>
                    <a:lnTo>
                      <a:pt x="138393" y="43771"/>
                    </a:lnTo>
                    <a:cubicBezTo>
                      <a:pt x="132600" y="39587"/>
                      <a:pt x="126163" y="36690"/>
                      <a:pt x="119726" y="34437"/>
                    </a:cubicBezTo>
                    <a:lnTo>
                      <a:pt x="114577" y="5793"/>
                    </a:lnTo>
                    <a:lnTo>
                      <a:pt x="108783" y="5471"/>
                    </a:lnTo>
                    <a:lnTo>
                      <a:pt x="102990" y="5150"/>
                    </a:lnTo>
                    <a:lnTo>
                      <a:pt x="97197" y="4828"/>
                    </a:lnTo>
                    <a:lnTo>
                      <a:pt x="88185" y="32506"/>
                    </a:lnTo>
                    <a:cubicBezTo>
                      <a:pt x="81427" y="33794"/>
                      <a:pt x="74668" y="36047"/>
                      <a:pt x="68231" y="39265"/>
                    </a:cubicBezTo>
                    <a:lnTo>
                      <a:pt x="44093" y="22529"/>
                    </a:lnTo>
                    <a:lnTo>
                      <a:pt x="39587" y="26391"/>
                    </a:lnTo>
                    <a:lnTo>
                      <a:pt x="35081" y="30253"/>
                    </a:lnTo>
                    <a:lnTo>
                      <a:pt x="30575" y="34116"/>
                    </a:lnTo>
                    <a:lnTo>
                      <a:pt x="43771" y="60185"/>
                    </a:lnTo>
                    <a:cubicBezTo>
                      <a:pt x="39587" y="65978"/>
                      <a:pt x="36690" y="72415"/>
                      <a:pt x="34437" y="79174"/>
                    </a:cubicBezTo>
                    <a:lnTo>
                      <a:pt x="5793" y="84323"/>
                    </a:lnTo>
                    <a:lnTo>
                      <a:pt x="5471" y="90116"/>
                    </a:lnTo>
                    <a:lnTo>
                      <a:pt x="5150" y="95910"/>
                    </a:lnTo>
                    <a:lnTo>
                      <a:pt x="4828" y="101703"/>
                    </a:lnTo>
                    <a:lnTo>
                      <a:pt x="32828" y="110715"/>
                    </a:lnTo>
                    <a:cubicBezTo>
                      <a:pt x="34115" y="117473"/>
                      <a:pt x="36368" y="124232"/>
                      <a:pt x="39587" y="130669"/>
                    </a:cubicBezTo>
                    <a:lnTo>
                      <a:pt x="23173" y="154164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55" name="Freeform: Shape 434">
                <a:extLst>
                  <a:ext uri="{FF2B5EF4-FFF2-40B4-BE49-F238E27FC236}">
                    <a16:creationId xmlns:a16="http://schemas.microsoft.com/office/drawing/2014/main" id="{BE99ABDD-E977-4FE9-A7F7-8D539644D9D1}"/>
                  </a:ext>
                </a:extLst>
              </p:cNvPr>
              <p:cNvSpPr/>
              <p:nvPr/>
            </p:nvSpPr>
            <p:spPr>
              <a:xfrm>
                <a:off x="12231347" y="6101346"/>
                <a:ext cx="133415" cy="133415"/>
              </a:xfrm>
              <a:custGeom>
                <a:avLst/>
                <a:gdLst>
                  <a:gd name="connsiteX0" fmla="*/ 80139 w 83679"/>
                  <a:gd name="connsiteY0" fmla="*/ 42483 h 83679"/>
                  <a:gd name="connsiteX1" fmla="*/ 42483 w 83679"/>
                  <a:gd name="connsiteY1" fmla="*/ 80139 h 83679"/>
                  <a:gd name="connsiteX2" fmla="*/ 4828 w 83679"/>
                  <a:gd name="connsiteY2" fmla="*/ 42483 h 83679"/>
                  <a:gd name="connsiteX3" fmla="*/ 42483 w 83679"/>
                  <a:gd name="connsiteY3" fmla="*/ 4828 h 83679"/>
                  <a:gd name="connsiteX4" fmla="*/ 80139 w 83679"/>
                  <a:gd name="connsiteY4" fmla="*/ 42483 h 8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679" h="83679">
                    <a:moveTo>
                      <a:pt x="80139" y="42483"/>
                    </a:moveTo>
                    <a:cubicBezTo>
                      <a:pt x="80139" y="63280"/>
                      <a:pt x="63280" y="80139"/>
                      <a:pt x="42483" y="80139"/>
                    </a:cubicBezTo>
                    <a:cubicBezTo>
                      <a:pt x="21687" y="80139"/>
                      <a:pt x="4828" y="63280"/>
                      <a:pt x="4828" y="42483"/>
                    </a:cubicBezTo>
                    <a:cubicBezTo>
                      <a:pt x="4828" y="21687"/>
                      <a:pt x="21687" y="4828"/>
                      <a:pt x="42483" y="4828"/>
                    </a:cubicBezTo>
                    <a:cubicBezTo>
                      <a:pt x="63280" y="4828"/>
                      <a:pt x="80139" y="21687"/>
                      <a:pt x="80139" y="42483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56" name="Freeform: Shape 435">
                <a:extLst>
                  <a:ext uri="{FF2B5EF4-FFF2-40B4-BE49-F238E27FC236}">
                    <a16:creationId xmlns:a16="http://schemas.microsoft.com/office/drawing/2014/main" id="{B6592102-724B-4A74-867F-9158EE0CFF1E}"/>
                  </a:ext>
                </a:extLst>
              </p:cNvPr>
              <p:cNvSpPr/>
              <p:nvPr/>
            </p:nvSpPr>
            <p:spPr>
              <a:xfrm>
                <a:off x="11782870" y="5882752"/>
                <a:ext cx="461818" cy="323273"/>
              </a:xfrm>
              <a:custGeom>
                <a:avLst/>
                <a:gdLst>
                  <a:gd name="connsiteX0" fmla="*/ 288051 w 289660"/>
                  <a:gd name="connsiteY0" fmla="*/ 93657 h 202762"/>
                  <a:gd name="connsiteX1" fmla="*/ 288051 w 289660"/>
                  <a:gd name="connsiteY1" fmla="*/ 12552 h 202762"/>
                  <a:gd name="connsiteX2" fmla="*/ 280327 w 289660"/>
                  <a:gd name="connsiteY2" fmla="*/ 4828 h 202762"/>
                  <a:gd name="connsiteX3" fmla="*/ 12552 w 289660"/>
                  <a:gd name="connsiteY3" fmla="*/ 4828 h 202762"/>
                  <a:gd name="connsiteX4" fmla="*/ 4828 w 289660"/>
                  <a:gd name="connsiteY4" fmla="*/ 12552 h 202762"/>
                  <a:gd name="connsiteX5" fmla="*/ 4828 w 289660"/>
                  <a:gd name="connsiteY5" fmla="*/ 190854 h 202762"/>
                  <a:gd name="connsiteX6" fmla="*/ 12552 w 289660"/>
                  <a:gd name="connsiteY6" fmla="*/ 198578 h 202762"/>
                  <a:gd name="connsiteX7" fmla="*/ 225613 w 289660"/>
                  <a:gd name="connsiteY7" fmla="*/ 198578 h 20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9660" h="202762">
                    <a:moveTo>
                      <a:pt x="288051" y="93657"/>
                    </a:moveTo>
                    <a:lnTo>
                      <a:pt x="288051" y="12552"/>
                    </a:lnTo>
                    <a:cubicBezTo>
                      <a:pt x="288051" y="8046"/>
                      <a:pt x="284511" y="4828"/>
                      <a:pt x="280327" y="4828"/>
                    </a:cubicBezTo>
                    <a:lnTo>
                      <a:pt x="12552" y="4828"/>
                    </a:lnTo>
                    <a:cubicBezTo>
                      <a:pt x="8046" y="4828"/>
                      <a:pt x="4828" y="8368"/>
                      <a:pt x="4828" y="12552"/>
                    </a:cubicBezTo>
                    <a:lnTo>
                      <a:pt x="4828" y="190854"/>
                    </a:lnTo>
                    <a:cubicBezTo>
                      <a:pt x="4828" y="195360"/>
                      <a:pt x="8368" y="198578"/>
                      <a:pt x="12552" y="198578"/>
                    </a:cubicBezTo>
                    <a:lnTo>
                      <a:pt x="225613" y="198578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57" name="Freeform: Shape 436">
                <a:extLst>
                  <a:ext uri="{FF2B5EF4-FFF2-40B4-BE49-F238E27FC236}">
                    <a16:creationId xmlns:a16="http://schemas.microsoft.com/office/drawing/2014/main" id="{D4B41091-BA7E-4716-A25E-3E966608BC5A}"/>
                  </a:ext>
                </a:extLst>
              </p:cNvPr>
              <p:cNvSpPr/>
              <p:nvPr/>
            </p:nvSpPr>
            <p:spPr>
              <a:xfrm>
                <a:off x="11695638" y="6228091"/>
                <a:ext cx="472081" cy="56445"/>
              </a:xfrm>
              <a:custGeom>
                <a:avLst/>
                <a:gdLst>
                  <a:gd name="connsiteX0" fmla="*/ 291913 w 296096"/>
                  <a:gd name="connsiteY0" fmla="*/ 33472 h 35402"/>
                  <a:gd name="connsiteX1" fmla="*/ 28000 w 296096"/>
                  <a:gd name="connsiteY1" fmla="*/ 33472 h 35402"/>
                  <a:gd name="connsiteX2" fmla="*/ 4828 w 296096"/>
                  <a:gd name="connsiteY2" fmla="*/ 23495 h 35402"/>
                  <a:gd name="connsiteX3" fmla="*/ 4828 w 296096"/>
                  <a:gd name="connsiteY3" fmla="*/ 4828 h 35402"/>
                  <a:gd name="connsiteX4" fmla="*/ 42483 w 296096"/>
                  <a:gd name="connsiteY4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096" h="35402">
                    <a:moveTo>
                      <a:pt x="291913" y="33472"/>
                    </a:moveTo>
                    <a:lnTo>
                      <a:pt x="28000" y="33472"/>
                    </a:lnTo>
                    <a:cubicBezTo>
                      <a:pt x="28000" y="33472"/>
                      <a:pt x="11265" y="33472"/>
                      <a:pt x="4828" y="23495"/>
                    </a:cubicBezTo>
                    <a:lnTo>
                      <a:pt x="4828" y="4828"/>
                    </a:lnTo>
                    <a:lnTo>
                      <a:pt x="42483" y="4828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58" name="Freeform: Shape 437">
                <a:extLst>
                  <a:ext uri="{FF2B5EF4-FFF2-40B4-BE49-F238E27FC236}">
                    <a16:creationId xmlns:a16="http://schemas.microsoft.com/office/drawing/2014/main" id="{42C449DB-C349-43DF-A594-E5DC5A1212F8}"/>
                  </a:ext>
                </a:extLst>
              </p:cNvPr>
              <p:cNvSpPr/>
              <p:nvPr/>
            </p:nvSpPr>
            <p:spPr>
              <a:xfrm>
                <a:off x="11750030" y="5853504"/>
                <a:ext cx="528526" cy="384848"/>
              </a:xfrm>
              <a:custGeom>
                <a:avLst/>
                <a:gdLst>
                  <a:gd name="connsiteX0" fmla="*/ 327638 w 331499"/>
                  <a:gd name="connsiteY0" fmla="*/ 93335 h 241383"/>
                  <a:gd name="connsiteX1" fmla="*/ 327638 w 331499"/>
                  <a:gd name="connsiteY1" fmla="*/ 12552 h 241383"/>
                  <a:gd name="connsiteX2" fmla="*/ 319913 w 331499"/>
                  <a:gd name="connsiteY2" fmla="*/ 4828 h 241383"/>
                  <a:gd name="connsiteX3" fmla="*/ 12552 w 331499"/>
                  <a:gd name="connsiteY3" fmla="*/ 4828 h 241383"/>
                  <a:gd name="connsiteX4" fmla="*/ 4828 w 331499"/>
                  <a:gd name="connsiteY4" fmla="*/ 12552 h 241383"/>
                  <a:gd name="connsiteX5" fmla="*/ 4828 w 331499"/>
                  <a:gd name="connsiteY5" fmla="*/ 232050 h 241383"/>
                  <a:gd name="connsiteX6" fmla="*/ 12552 w 331499"/>
                  <a:gd name="connsiteY6" fmla="*/ 239774 h 241383"/>
                  <a:gd name="connsiteX7" fmla="*/ 255223 w 331499"/>
                  <a:gd name="connsiteY7" fmla="*/ 239774 h 241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499" h="241383">
                    <a:moveTo>
                      <a:pt x="327638" y="93335"/>
                    </a:moveTo>
                    <a:lnTo>
                      <a:pt x="327638" y="12552"/>
                    </a:lnTo>
                    <a:cubicBezTo>
                      <a:pt x="327638" y="8046"/>
                      <a:pt x="324097" y="4828"/>
                      <a:pt x="319913" y="4828"/>
                    </a:cubicBezTo>
                    <a:lnTo>
                      <a:pt x="12552" y="4828"/>
                    </a:lnTo>
                    <a:cubicBezTo>
                      <a:pt x="8046" y="4828"/>
                      <a:pt x="4828" y="8368"/>
                      <a:pt x="4828" y="12552"/>
                    </a:cubicBezTo>
                    <a:lnTo>
                      <a:pt x="4828" y="232050"/>
                    </a:lnTo>
                    <a:cubicBezTo>
                      <a:pt x="4828" y="236556"/>
                      <a:pt x="8368" y="239774"/>
                      <a:pt x="12552" y="239774"/>
                    </a:cubicBezTo>
                    <a:lnTo>
                      <a:pt x="255223" y="239774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59" name="Freeform: Shape 438">
                <a:extLst>
                  <a:ext uri="{FF2B5EF4-FFF2-40B4-BE49-F238E27FC236}">
                    <a16:creationId xmlns:a16="http://schemas.microsoft.com/office/drawing/2014/main" id="{609F4B93-07E1-4882-9860-B55445F6FA3D}"/>
                  </a:ext>
                </a:extLst>
              </p:cNvPr>
              <p:cNvSpPr/>
              <p:nvPr/>
            </p:nvSpPr>
            <p:spPr>
              <a:xfrm>
                <a:off x="11778012" y="5818664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0" name="Freeform: Shape 439">
                <a:extLst>
                  <a:ext uri="{FF2B5EF4-FFF2-40B4-BE49-F238E27FC236}">
                    <a16:creationId xmlns:a16="http://schemas.microsoft.com/office/drawing/2014/main" id="{D131793C-7F8F-4730-9CE6-C5CC0AF622AB}"/>
                  </a:ext>
                </a:extLst>
              </p:cNvPr>
              <p:cNvSpPr/>
              <p:nvPr/>
            </p:nvSpPr>
            <p:spPr>
              <a:xfrm>
                <a:off x="11732536" y="5755225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1" name="Freeform: Shape 440">
                <a:extLst>
                  <a:ext uri="{FF2B5EF4-FFF2-40B4-BE49-F238E27FC236}">
                    <a16:creationId xmlns:a16="http://schemas.microsoft.com/office/drawing/2014/main" id="{57AF6537-1406-4026-AEE1-F3FBCF1416C5}"/>
                  </a:ext>
                </a:extLst>
              </p:cNvPr>
              <p:cNvSpPr/>
              <p:nvPr/>
            </p:nvSpPr>
            <p:spPr>
              <a:xfrm>
                <a:off x="11795518" y="5686356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2" name="Freeform: Shape 441">
                <a:extLst>
                  <a:ext uri="{FF2B5EF4-FFF2-40B4-BE49-F238E27FC236}">
                    <a16:creationId xmlns:a16="http://schemas.microsoft.com/office/drawing/2014/main" id="{DFB2BAAF-E15A-4CFE-9CA5-5088E28A7BEF}"/>
                  </a:ext>
                </a:extLst>
              </p:cNvPr>
              <p:cNvSpPr/>
              <p:nvPr/>
            </p:nvSpPr>
            <p:spPr>
              <a:xfrm>
                <a:off x="11556908" y="5654866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3" name="Freeform: Shape 442">
                <a:extLst>
                  <a:ext uri="{FF2B5EF4-FFF2-40B4-BE49-F238E27FC236}">
                    <a16:creationId xmlns:a16="http://schemas.microsoft.com/office/drawing/2014/main" id="{6338EA8F-AEFF-4B77-920E-18481311D897}"/>
                  </a:ext>
                </a:extLst>
              </p:cNvPr>
              <p:cNvSpPr/>
              <p:nvPr/>
            </p:nvSpPr>
            <p:spPr>
              <a:xfrm>
                <a:off x="11846242" y="5791426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4" name="Freeform: Shape 443">
                <a:extLst>
                  <a:ext uri="{FF2B5EF4-FFF2-40B4-BE49-F238E27FC236}">
                    <a16:creationId xmlns:a16="http://schemas.microsoft.com/office/drawing/2014/main" id="{E6773874-E68B-4ADF-8452-B0D4036E2F7A}"/>
                  </a:ext>
                </a:extLst>
              </p:cNvPr>
              <p:cNvSpPr/>
              <p:nvPr/>
            </p:nvSpPr>
            <p:spPr>
              <a:xfrm>
                <a:off x="11689727" y="5825013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5" name="Freeform: Shape 444">
                <a:extLst>
                  <a:ext uri="{FF2B5EF4-FFF2-40B4-BE49-F238E27FC236}">
                    <a16:creationId xmlns:a16="http://schemas.microsoft.com/office/drawing/2014/main" id="{EB1EDBC7-FC28-4502-9FCE-3A73358F9EC2}"/>
                  </a:ext>
                </a:extLst>
              </p:cNvPr>
              <p:cNvSpPr/>
              <p:nvPr/>
            </p:nvSpPr>
            <p:spPr>
              <a:xfrm>
                <a:off x="11679449" y="5930032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6" name="Freeform: Shape 445">
                <a:extLst>
                  <a:ext uri="{FF2B5EF4-FFF2-40B4-BE49-F238E27FC236}">
                    <a16:creationId xmlns:a16="http://schemas.microsoft.com/office/drawing/2014/main" id="{2A683846-CB0A-45D5-8224-B593B810668E}"/>
                  </a:ext>
                </a:extLst>
              </p:cNvPr>
              <p:cNvSpPr/>
              <p:nvPr/>
            </p:nvSpPr>
            <p:spPr>
              <a:xfrm>
                <a:off x="11610068" y="5867051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7" name="Freeform: Shape 446">
                <a:extLst>
                  <a:ext uri="{FF2B5EF4-FFF2-40B4-BE49-F238E27FC236}">
                    <a16:creationId xmlns:a16="http://schemas.microsoft.com/office/drawing/2014/main" id="{33C3323D-F239-4E40-B6D1-50B97E22805D}"/>
                  </a:ext>
                </a:extLst>
              </p:cNvPr>
              <p:cNvSpPr/>
              <p:nvPr/>
            </p:nvSpPr>
            <p:spPr>
              <a:xfrm>
                <a:off x="11646952" y="5749012"/>
                <a:ext cx="46182" cy="46182"/>
              </a:xfrm>
              <a:custGeom>
                <a:avLst/>
                <a:gdLst>
                  <a:gd name="connsiteX0" fmla="*/ 25104 w 28966"/>
                  <a:gd name="connsiteY0" fmla="*/ 25104 h 28966"/>
                  <a:gd name="connsiteX1" fmla="*/ 4828 w 28966"/>
                  <a:gd name="connsiteY1" fmla="*/ 25104 h 28966"/>
                  <a:gd name="connsiteX2" fmla="*/ 4828 w 28966"/>
                  <a:gd name="connsiteY2" fmla="*/ 4828 h 28966"/>
                  <a:gd name="connsiteX3" fmla="*/ 25104 w 28966"/>
                  <a:gd name="connsiteY3" fmla="*/ 4828 h 2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6" h="28966">
                    <a:moveTo>
                      <a:pt x="25104" y="25104"/>
                    </a:moveTo>
                    <a:lnTo>
                      <a:pt x="4828" y="25104"/>
                    </a:lnTo>
                    <a:lnTo>
                      <a:pt x="4828" y="4828"/>
                    </a:lnTo>
                    <a:lnTo>
                      <a:pt x="25104" y="4828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9900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8" name="Freeform: Shape 447">
                <a:extLst>
                  <a:ext uri="{FF2B5EF4-FFF2-40B4-BE49-F238E27FC236}">
                    <a16:creationId xmlns:a16="http://schemas.microsoft.com/office/drawing/2014/main" id="{A52CE2B2-DD25-4914-9466-7F46C23CFF0F}"/>
                  </a:ext>
                </a:extLst>
              </p:cNvPr>
              <p:cNvSpPr/>
              <p:nvPr/>
            </p:nvSpPr>
            <p:spPr>
              <a:xfrm>
                <a:off x="11878569" y="5953308"/>
                <a:ext cx="128283" cy="15393"/>
              </a:xfrm>
              <a:custGeom>
                <a:avLst/>
                <a:gdLst>
                  <a:gd name="connsiteX0" fmla="*/ 2414 w 80461"/>
                  <a:gd name="connsiteY0" fmla="*/ 2414 h 9655"/>
                  <a:gd name="connsiteX1" fmla="*/ 78691 w 80461"/>
                  <a:gd name="connsiteY1" fmla="*/ 2414 h 9655"/>
                  <a:gd name="connsiteX2" fmla="*/ 78691 w 80461"/>
                  <a:gd name="connsiteY2" fmla="*/ 8207 h 9655"/>
                  <a:gd name="connsiteX3" fmla="*/ 2414 w 80461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461" h="9655">
                    <a:moveTo>
                      <a:pt x="2414" y="2414"/>
                    </a:moveTo>
                    <a:lnTo>
                      <a:pt x="78691" y="2414"/>
                    </a:lnTo>
                    <a:lnTo>
                      <a:pt x="78691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69" name="Freeform: Shape 448">
                <a:extLst>
                  <a:ext uri="{FF2B5EF4-FFF2-40B4-BE49-F238E27FC236}">
                    <a16:creationId xmlns:a16="http://schemas.microsoft.com/office/drawing/2014/main" id="{F266924D-4B1D-44DD-8558-0E46E6ABCA5F}"/>
                  </a:ext>
                </a:extLst>
              </p:cNvPr>
              <p:cNvSpPr/>
              <p:nvPr/>
            </p:nvSpPr>
            <p:spPr>
              <a:xfrm>
                <a:off x="12013070" y="5952988"/>
                <a:ext cx="92364" cy="15393"/>
              </a:xfrm>
              <a:custGeom>
                <a:avLst/>
                <a:gdLst>
                  <a:gd name="connsiteX0" fmla="*/ 57771 w 57932"/>
                  <a:gd name="connsiteY0" fmla="*/ 8207 h 9655"/>
                  <a:gd name="connsiteX1" fmla="*/ 2414 w 57932"/>
                  <a:gd name="connsiteY1" fmla="*/ 8207 h 9655"/>
                  <a:gd name="connsiteX2" fmla="*/ 2414 w 57932"/>
                  <a:gd name="connsiteY2" fmla="*/ 2414 h 9655"/>
                  <a:gd name="connsiteX3" fmla="*/ 57771 w 5793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932" h="9655">
                    <a:moveTo>
                      <a:pt x="57771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57771" y="241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0" name="Freeform: Shape 449">
                <a:extLst>
                  <a:ext uri="{FF2B5EF4-FFF2-40B4-BE49-F238E27FC236}">
                    <a16:creationId xmlns:a16="http://schemas.microsoft.com/office/drawing/2014/main" id="{59626EEB-F1E1-4891-827A-DEB1D44CB99E}"/>
                  </a:ext>
                </a:extLst>
              </p:cNvPr>
              <p:cNvSpPr/>
              <p:nvPr/>
            </p:nvSpPr>
            <p:spPr>
              <a:xfrm>
                <a:off x="11910384" y="5994871"/>
                <a:ext cx="169334" cy="15393"/>
              </a:xfrm>
              <a:custGeom>
                <a:avLst/>
                <a:gdLst>
                  <a:gd name="connsiteX0" fmla="*/ 2414 w 106208"/>
                  <a:gd name="connsiteY0" fmla="*/ 2414 h 9655"/>
                  <a:gd name="connsiteX1" fmla="*/ 104760 w 106208"/>
                  <a:gd name="connsiteY1" fmla="*/ 2414 h 9655"/>
                  <a:gd name="connsiteX2" fmla="*/ 104760 w 106208"/>
                  <a:gd name="connsiteY2" fmla="*/ 8207 h 9655"/>
                  <a:gd name="connsiteX3" fmla="*/ 2414 w 10620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08" h="9655">
                    <a:moveTo>
                      <a:pt x="2414" y="2414"/>
                    </a:moveTo>
                    <a:lnTo>
                      <a:pt x="104760" y="2414"/>
                    </a:lnTo>
                    <a:lnTo>
                      <a:pt x="104760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1" name="Freeform: Shape 450">
                <a:extLst>
                  <a:ext uri="{FF2B5EF4-FFF2-40B4-BE49-F238E27FC236}">
                    <a16:creationId xmlns:a16="http://schemas.microsoft.com/office/drawing/2014/main" id="{043D964D-552F-43E6-91ED-4EA6A82C9E9A}"/>
                  </a:ext>
                </a:extLst>
              </p:cNvPr>
              <p:cNvSpPr/>
              <p:nvPr/>
            </p:nvSpPr>
            <p:spPr>
              <a:xfrm>
                <a:off x="12140635" y="5995299"/>
                <a:ext cx="56445" cy="15393"/>
              </a:xfrm>
              <a:custGeom>
                <a:avLst/>
                <a:gdLst>
                  <a:gd name="connsiteX0" fmla="*/ 33955 w 35402"/>
                  <a:gd name="connsiteY0" fmla="*/ 8207 h 9655"/>
                  <a:gd name="connsiteX1" fmla="*/ 2414 w 35402"/>
                  <a:gd name="connsiteY1" fmla="*/ 8207 h 9655"/>
                  <a:gd name="connsiteX2" fmla="*/ 2414 w 35402"/>
                  <a:gd name="connsiteY2" fmla="*/ 2414 h 9655"/>
                  <a:gd name="connsiteX3" fmla="*/ 33955 w 3540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33955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33955" y="241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2" name="Freeform: Shape 451">
                <a:extLst>
                  <a:ext uri="{FF2B5EF4-FFF2-40B4-BE49-F238E27FC236}">
                    <a16:creationId xmlns:a16="http://schemas.microsoft.com/office/drawing/2014/main" id="{D33BECFF-6196-41C0-B7DF-DD872D6BD311}"/>
                  </a:ext>
                </a:extLst>
              </p:cNvPr>
              <p:cNvSpPr/>
              <p:nvPr/>
            </p:nvSpPr>
            <p:spPr>
              <a:xfrm>
                <a:off x="12080743" y="5994871"/>
                <a:ext cx="56445" cy="15393"/>
              </a:xfrm>
              <a:custGeom>
                <a:avLst/>
                <a:gdLst>
                  <a:gd name="connsiteX0" fmla="*/ 2414 w 35402"/>
                  <a:gd name="connsiteY0" fmla="*/ 2414 h 9655"/>
                  <a:gd name="connsiteX1" fmla="*/ 34598 w 35402"/>
                  <a:gd name="connsiteY1" fmla="*/ 2414 h 9655"/>
                  <a:gd name="connsiteX2" fmla="*/ 34598 w 35402"/>
                  <a:gd name="connsiteY2" fmla="*/ 8207 h 9655"/>
                  <a:gd name="connsiteX3" fmla="*/ 2414 w 35402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2414" y="2414"/>
                    </a:moveTo>
                    <a:lnTo>
                      <a:pt x="34598" y="2414"/>
                    </a:lnTo>
                    <a:lnTo>
                      <a:pt x="34598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3" name="Freeform: Shape 452">
                <a:extLst>
                  <a:ext uri="{FF2B5EF4-FFF2-40B4-BE49-F238E27FC236}">
                    <a16:creationId xmlns:a16="http://schemas.microsoft.com/office/drawing/2014/main" id="{17BAEB3F-BB3A-4350-A4EB-568960C38752}"/>
                  </a:ext>
                </a:extLst>
              </p:cNvPr>
              <p:cNvSpPr/>
              <p:nvPr/>
            </p:nvSpPr>
            <p:spPr>
              <a:xfrm>
                <a:off x="11964775" y="6036948"/>
                <a:ext cx="148808" cy="15393"/>
              </a:xfrm>
              <a:custGeom>
                <a:avLst/>
                <a:gdLst>
                  <a:gd name="connsiteX0" fmla="*/ 2414 w 93334"/>
                  <a:gd name="connsiteY0" fmla="*/ 2414 h 9655"/>
                  <a:gd name="connsiteX1" fmla="*/ 92208 w 93334"/>
                  <a:gd name="connsiteY1" fmla="*/ 2414 h 9655"/>
                  <a:gd name="connsiteX2" fmla="*/ 92208 w 93334"/>
                  <a:gd name="connsiteY2" fmla="*/ 8207 h 9655"/>
                  <a:gd name="connsiteX3" fmla="*/ 2414 w 93334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334" h="9655">
                    <a:moveTo>
                      <a:pt x="2414" y="2414"/>
                    </a:moveTo>
                    <a:lnTo>
                      <a:pt x="92208" y="2414"/>
                    </a:lnTo>
                    <a:lnTo>
                      <a:pt x="92208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4" name="Freeform: Shape 453">
                <a:extLst>
                  <a:ext uri="{FF2B5EF4-FFF2-40B4-BE49-F238E27FC236}">
                    <a16:creationId xmlns:a16="http://schemas.microsoft.com/office/drawing/2014/main" id="{2D959702-D336-4500-B51D-2B9BA200FA3B}"/>
                  </a:ext>
                </a:extLst>
              </p:cNvPr>
              <p:cNvSpPr/>
              <p:nvPr/>
            </p:nvSpPr>
            <p:spPr>
              <a:xfrm>
                <a:off x="11925460" y="6037093"/>
                <a:ext cx="35919" cy="15393"/>
              </a:xfrm>
              <a:custGeom>
                <a:avLst/>
                <a:gdLst>
                  <a:gd name="connsiteX0" fmla="*/ 21081 w 22529"/>
                  <a:gd name="connsiteY0" fmla="*/ 8207 h 9655"/>
                  <a:gd name="connsiteX1" fmla="*/ 2414 w 22529"/>
                  <a:gd name="connsiteY1" fmla="*/ 8207 h 9655"/>
                  <a:gd name="connsiteX2" fmla="*/ 2414 w 22529"/>
                  <a:gd name="connsiteY2" fmla="*/ 2414 h 9655"/>
                  <a:gd name="connsiteX3" fmla="*/ 21081 w 22529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29" h="9655">
                    <a:moveTo>
                      <a:pt x="21081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21081" y="241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5" name="Freeform: Shape 454">
                <a:extLst>
                  <a:ext uri="{FF2B5EF4-FFF2-40B4-BE49-F238E27FC236}">
                    <a16:creationId xmlns:a16="http://schemas.microsoft.com/office/drawing/2014/main" id="{2B5E9BD1-A8CD-456E-B618-5679928B3D72}"/>
                  </a:ext>
                </a:extLst>
              </p:cNvPr>
              <p:cNvSpPr/>
              <p:nvPr/>
            </p:nvSpPr>
            <p:spPr>
              <a:xfrm>
                <a:off x="11878569" y="6069276"/>
                <a:ext cx="102626" cy="15393"/>
              </a:xfrm>
              <a:custGeom>
                <a:avLst/>
                <a:gdLst>
                  <a:gd name="connsiteX0" fmla="*/ 2414 w 64368"/>
                  <a:gd name="connsiteY0" fmla="*/ 2414 h 9655"/>
                  <a:gd name="connsiteX1" fmla="*/ 63564 w 64368"/>
                  <a:gd name="connsiteY1" fmla="*/ 2414 h 9655"/>
                  <a:gd name="connsiteX2" fmla="*/ 63564 w 64368"/>
                  <a:gd name="connsiteY2" fmla="*/ 8207 h 9655"/>
                  <a:gd name="connsiteX3" fmla="*/ 2414 w 6436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68" h="9655">
                    <a:moveTo>
                      <a:pt x="2414" y="2414"/>
                    </a:moveTo>
                    <a:lnTo>
                      <a:pt x="63564" y="2414"/>
                    </a:lnTo>
                    <a:lnTo>
                      <a:pt x="63564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6" name="Freeform: Shape 455">
                <a:extLst>
                  <a:ext uri="{FF2B5EF4-FFF2-40B4-BE49-F238E27FC236}">
                    <a16:creationId xmlns:a16="http://schemas.microsoft.com/office/drawing/2014/main" id="{CE52AB73-1977-4E34-BF80-FD523C76FEAE}"/>
                  </a:ext>
                </a:extLst>
              </p:cNvPr>
              <p:cNvSpPr/>
              <p:nvPr/>
            </p:nvSpPr>
            <p:spPr>
              <a:xfrm>
                <a:off x="11983762" y="6069276"/>
                <a:ext cx="41051" cy="15393"/>
              </a:xfrm>
              <a:custGeom>
                <a:avLst/>
                <a:gdLst>
                  <a:gd name="connsiteX0" fmla="*/ 2414 w 25747"/>
                  <a:gd name="connsiteY0" fmla="*/ 2414 h 9655"/>
                  <a:gd name="connsiteX1" fmla="*/ 23334 w 25747"/>
                  <a:gd name="connsiteY1" fmla="*/ 2414 h 9655"/>
                  <a:gd name="connsiteX2" fmla="*/ 23334 w 25747"/>
                  <a:gd name="connsiteY2" fmla="*/ 8207 h 9655"/>
                  <a:gd name="connsiteX3" fmla="*/ 2414 w 25747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47" h="9655">
                    <a:moveTo>
                      <a:pt x="2414" y="2414"/>
                    </a:moveTo>
                    <a:lnTo>
                      <a:pt x="23334" y="2414"/>
                    </a:lnTo>
                    <a:lnTo>
                      <a:pt x="23334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7" name="Freeform: Shape 456">
                <a:extLst>
                  <a:ext uri="{FF2B5EF4-FFF2-40B4-BE49-F238E27FC236}">
                    <a16:creationId xmlns:a16="http://schemas.microsoft.com/office/drawing/2014/main" id="{1F563C04-3401-4CBB-87FF-67A2879BE64B}"/>
                  </a:ext>
                </a:extLst>
              </p:cNvPr>
              <p:cNvSpPr/>
              <p:nvPr/>
            </p:nvSpPr>
            <p:spPr>
              <a:xfrm>
                <a:off x="12026352" y="6069276"/>
                <a:ext cx="138546" cy="15393"/>
              </a:xfrm>
              <a:custGeom>
                <a:avLst/>
                <a:gdLst>
                  <a:gd name="connsiteX0" fmla="*/ 2414 w 86898"/>
                  <a:gd name="connsiteY0" fmla="*/ 2414 h 9655"/>
                  <a:gd name="connsiteX1" fmla="*/ 86093 w 86898"/>
                  <a:gd name="connsiteY1" fmla="*/ 2414 h 9655"/>
                  <a:gd name="connsiteX2" fmla="*/ 86093 w 86898"/>
                  <a:gd name="connsiteY2" fmla="*/ 8207 h 9655"/>
                  <a:gd name="connsiteX3" fmla="*/ 2414 w 86898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898" h="9655">
                    <a:moveTo>
                      <a:pt x="2414" y="2414"/>
                    </a:moveTo>
                    <a:lnTo>
                      <a:pt x="86093" y="2414"/>
                    </a:lnTo>
                    <a:lnTo>
                      <a:pt x="86093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8" name="Freeform: Shape 457">
                <a:extLst>
                  <a:ext uri="{FF2B5EF4-FFF2-40B4-BE49-F238E27FC236}">
                    <a16:creationId xmlns:a16="http://schemas.microsoft.com/office/drawing/2014/main" id="{2A4E70FA-27EE-4573-BFCD-ABCF8E9A24B3}"/>
                  </a:ext>
                </a:extLst>
              </p:cNvPr>
              <p:cNvSpPr/>
              <p:nvPr/>
            </p:nvSpPr>
            <p:spPr>
              <a:xfrm>
                <a:off x="11910384" y="6111353"/>
                <a:ext cx="56445" cy="15393"/>
              </a:xfrm>
              <a:custGeom>
                <a:avLst/>
                <a:gdLst>
                  <a:gd name="connsiteX0" fmla="*/ 2414 w 35402"/>
                  <a:gd name="connsiteY0" fmla="*/ 2414 h 9655"/>
                  <a:gd name="connsiteX1" fmla="*/ 34276 w 35402"/>
                  <a:gd name="connsiteY1" fmla="*/ 2414 h 9655"/>
                  <a:gd name="connsiteX2" fmla="*/ 34276 w 35402"/>
                  <a:gd name="connsiteY2" fmla="*/ 8207 h 9655"/>
                  <a:gd name="connsiteX3" fmla="*/ 2414 w 35402"/>
                  <a:gd name="connsiteY3" fmla="*/ 8207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02" h="9655">
                    <a:moveTo>
                      <a:pt x="2414" y="2414"/>
                    </a:moveTo>
                    <a:lnTo>
                      <a:pt x="34276" y="2414"/>
                    </a:lnTo>
                    <a:lnTo>
                      <a:pt x="34276" y="8207"/>
                    </a:lnTo>
                    <a:lnTo>
                      <a:pt x="2414" y="8207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79" name="Freeform: Shape 458">
                <a:extLst>
                  <a:ext uri="{FF2B5EF4-FFF2-40B4-BE49-F238E27FC236}">
                    <a16:creationId xmlns:a16="http://schemas.microsoft.com/office/drawing/2014/main" id="{BAE5F7BD-D0FF-44FC-AF1B-63F2CAB7F4CD}"/>
                  </a:ext>
                </a:extLst>
              </p:cNvPr>
              <p:cNvSpPr/>
              <p:nvPr/>
            </p:nvSpPr>
            <p:spPr>
              <a:xfrm>
                <a:off x="11976082" y="6111499"/>
                <a:ext cx="123152" cy="15393"/>
              </a:xfrm>
              <a:custGeom>
                <a:avLst/>
                <a:gdLst>
                  <a:gd name="connsiteX0" fmla="*/ 77725 w 77242"/>
                  <a:gd name="connsiteY0" fmla="*/ 8207 h 9655"/>
                  <a:gd name="connsiteX1" fmla="*/ 2414 w 77242"/>
                  <a:gd name="connsiteY1" fmla="*/ 8207 h 9655"/>
                  <a:gd name="connsiteX2" fmla="*/ 2414 w 77242"/>
                  <a:gd name="connsiteY2" fmla="*/ 2414 h 9655"/>
                  <a:gd name="connsiteX3" fmla="*/ 77725 w 77242"/>
                  <a:gd name="connsiteY3" fmla="*/ 2414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42" h="9655">
                    <a:moveTo>
                      <a:pt x="77725" y="8207"/>
                    </a:moveTo>
                    <a:lnTo>
                      <a:pt x="2414" y="8207"/>
                    </a:lnTo>
                    <a:lnTo>
                      <a:pt x="2414" y="2414"/>
                    </a:lnTo>
                    <a:lnTo>
                      <a:pt x="77725" y="241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0" name="Freeform: Shape 459">
                <a:extLst>
                  <a:ext uri="{FF2B5EF4-FFF2-40B4-BE49-F238E27FC236}">
                    <a16:creationId xmlns:a16="http://schemas.microsoft.com/office/drawing/2014/main" id="{3ABCD64F-1054-462A-BF1E-4C2F53DAAF1E}"/>
                  </a:ext>
                </a:extLst>
              </p:cNvPr>
              <p:cNvSpPr/>
              <p:nvPr/>
            </p:nvSpPr>
            <p:spPr>
              <a:xfrm>
                <a:off x="11835466" y="5924573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1" name="Freeform: Shape 460">
                <a:extLst>
                  <a:ext uri="{FF2B5EF4-FFF2-40B4-BE49-F238E27FC236}">
                    <a16:creationId xmlns:a16="http://schemas.microsoft.com/office/drawing/2014/main" id="{4B9AB9A8-D48E-4D73-AE15-26931426BF0A}"/>
                  </a:ext>
                </a:extLst>
              </p:cNvPr>
              <p:cNvSpPr/>
              <p:nvPr/>
            </p:nvSpPr>
            <p:spPr>
              <a:xfrm>
                <a:off x="11835466" y="5959979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2" name="Freeform: Shape 461">
                <a:extLst>
                  <a:ext uri="{FF2B5EF4-FFF2-40B4-BE49-F238E27FC236}">
                    <a16:creationId xmlns:a16="http://schemas.microsoft.com/office/drawing/2014/main" id="{AA92018D-8253-486A-8108-FFF57A5E4114}"/>
                  </a:ext>
                </a:extLst>
              </p:cNvPr>
              <p:cNvSpPr/>
              <p:nvPr/>
            </p:nvSpPr>
            <p:spPr>
              <a:xfrm>
                <a:off x="11835466" y="5995385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3" name="Freeform: Shape 462">
                <a:extLst>
                  <a:ext uri="{FF2B5EF4-FFF2-40B4-BE49-F238E27FC236}">
                    <a16:creationId xmlns:a16="http://schemas.microsoft.com/office/drawing/2014/main" id="{D899B6F6-6D10-45CC-BFB2-7DB9F60BC6D9}"/>
                  </a:ext>
                </a:extLst>
              </p:cNvPr>
              <p:cNvSpPr/>
              <p:nvPr/>
            </p:nvSpPr>
            <p:spPr>
              <a:xfrm>
                <a:off x="11835466" y="6031304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4" name="Freeform: Shape 463">
                <a:extLst>
                  <a:ext uri="{FF2B5EF4-FFF2-40B4-BE49-F238E27FC236}">
                    <a16:creationId xmlns:a16="http://schemas.microsoft.com/office/drawing/2014/main" id="{79F83A2D-AA28-4B7F-A6E4-2B3CC4D940C9}"/>
                  </a:ext>
                </a:extLst>
              </p:cNvPr>
              <p:cNvSpPr/>
              <p:nvPr/>
            </p:nvSpPr>
            <p:spPr>
              <a:xfrm>
                <a:off x="11835466" y="6066709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173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5" name="Freeform: Shape 464">
                <a:extLst>
                  <a:ext uri="{FF2B5EF4-FFF2-40B4-BE49-F238E27FC236}">
                    <a16:creationId xmlns:a16="http://schemas.microsoft.com/office/drawing/2014/main" id="{B1568045-A755-477F-AF50-6EC3EE74AB57}"/>
                  </a:ext>
                </a:extLst>
              </p:cNvPr>
              <p:cNvSpPr/>
              <p:nvPr/>
            </p:nvSpPr>
            <p:spPr>
              <a:xfrm>
                <a:off x="11835466" y="6102117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386" name="Freeform: Shape 465">
                <a:extLst>
                  <a:ext uri="{FF2B5EF4-FFF2-40B4-BE49-F238E27FC236}">
                    <a16:creationId xmlns:a16="http://schemas.microsoft.com/office/drawing/2014/main" id="{70B3B6F9-47A7-4ED4-93B9-026EFBC1EB83}"/>
                  </a:ext>
                </a:extLst>
              </p:cNvPr>
              <p:cNvSpPr/>
              <p:nvPr/>
            </p:nvSpPr>
            <p:spPr>
              <a:xfrm>
                <a:off x="11835466" y="6137522"/>
                <a:ext cx="20526" cy="20526"/>
              </a:xfrm>
              <a:custGeom>
                <a:avLst/>
                <a:gdLst>
                  <a:gd name="connsiteX0" fmla="*/ 7563 w 12873"/>
                  <a:gd name="connsiteY0" fmla="*/ 10782 h 12873"/>
                  <a:gd name="connsiteX1" fmla="*/ 5632 w 12873"/>
                  <a:gd name="connsiteY1" fmla="*/ 10782 h 12873"/>
                  <a:gd name="connsiteX2" fmla="*/ 2414 w 12873"/>
                  <a:gd name="connsiteY2" fmla="*/ 7563 h 12873"/>
                  <a:gd name="connsiteX3" fmla="*/ 2414 w 12873"/>
                  <a:gd name="connsiteY3" fmla="*/ 5632 h 12873"/>
                  <a:gd name="connsiteX4" fmla="*/ 5632 w 12873"/>
                  <a:gd name="connsiteY4" fmla="*/ 2414 h 12873"/>
                  <a:gd name="connsiteX5" fmla="*/ 7563 w 12873"/>
                  <a:gd name="connsiteY5" fmla="*/ 2414 h 12873"/>
                  <a:gd name="connsiteX6" fmla="*/ 10782 w 12873"/>
                  <a:gd name="connsiteY6" fmla="*/ 5632 h 12873"/>
                  <a:gd name="connsiteX7" fmla="*/ 10782 w 12873"/>
                  <a:gd name="connsiteY7" fmla="*/ 7563 h 12873"/>
                  <a:gd name="connsiteX8" fmla="*/ 7563 w 12873"/>
                  <a:gd name="connsiteY8" fmla="*/ 10782 h 1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73" h="12873">
                    <a:moveTo>
                      <a:pt x="7563" y="10782"/>
                    </a:moveTo>
                    <a:lnTo>
                      <a:pt x="5632" y="10782"/>
                    </a:lnTo>
                    <a:cubicBezTo>
                      <a:pt x="3701" y="10782"/>
                      <a:pt x="2414" y="9494"/>
                      <a:pt x="2414" y="7563"/>
                    </a:cubicBezTo>
                    <a:lnTo>
                      <a:pt x="2414" y="5632"/>
                    </a:lnTo>
                    <a:cubicBezTo>
                      <a:pt x="2414" y="3701"/>
                      <a:pt x="3701" y="2414"/>
                      <a:pt x="5632" y="2414"/>
                    </a:cubicBezTo>
                    <a:lnTo>
                      <a:pt x="7563" y="2414"/>
                    </a:lnTo>
                    <a:cubicBezTo>
                      <a:pt x="9494" y="2414"/>
                      <a:pt x="10782" y="3701"/>
                      <a:pt x="10782" y="5632"/>
                    </a:cubicBezTo>
                    <a:lnTo>
                      <a:pt x="10782" y="7563"/>
                    </a:lnTo>
                    <a:cubicBezTo>
                      <a:pt x="10782" y="9494"/>
                      <a:pt x="9173" y="10782"/>
                      <a:pt x="7563" y="10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C4B2D5E-69CF-44DB-BC28-63F4F3285F3F}"/>
                </a:ext>
              </a:extLst>
            </p:cNvPr>
            <p:cNvGrpSpPr/>
            <p:nvPr/>
          </p:nvGrpSpPr>
          <p:grpSpPr>
            <a:xfrm>
              <a:off x="11601721" y="3409101"/>
              <a:ext cx="2281047" cy="356616"/>
              <a:chOff x="11778993" y="2885746"/>
              <a:chExt cx="2281047" cy="356616"/>
            </a:xfrm>
          </p:grpSpPr>
          <p:cxnSp>
            <p:nvCxnSpPr>
              <p:cNvPr id="250" name="Connector: Elbow 610">
                <a:extLst>
                  <a:ext uri="{FF2B5EF4-FFF2-40B4-BE49-F238E27FC236}">
                    <a16:creationId xmlns:a16="http://schemas.microsoft.com/office/drawing/2014/main" id="{0DB60AA3-1A7D-450B-AA91-E4BBA7C9ADB0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39982" y="2978342"/>
                <a:ext cx="166123" cy="288102"/>
              </a:xfrm>
              <a:prstGeom prst="bentConnector2">
                <a:avLst/>
              </a:prstGeom>
              <a:noFill/>
              <a:ln w="15875" cap="flat" cmpd="sng" algn="ctr">
                <a:solidFill>
                  <a:srgbClr val="FFFFFF"/>
                </a:solidFill>
                <a:prstDash val="solid"/>
                <a:tailEnd type="arrow" w="med" len="sm"/>
              </a:ln>
              <a:effectLst>
                <a:outerShdw blurRad="40000" dist="20000" dir="5400000" rotWithShape="0">
                  <a:srgbClr val="000000">
                    <a:alpha val="0"/>
                  </a:srgbClr>
                </a:outerShdw>
              </a:effectLst>
            </p:spPr>
          </p:cxn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CC390597-547C-469C-8813-CC85F4A6DA02}"/>
                  </a:ext>
                </a:extLst>
              </p:cNvPr>
              <p:cNvGrpSpPr/>
              <p:nvPr/>
            </p:nvGrpSpPr>
            <p:grpSpPr>
              <a:xfrm>
                <a:off x="13085474" y="2901680"/>
                <a:ext cx="404028" cy="322423"/>
                <a:chOff x="6630539" y="5287514"/>
                <a:chExt cx="1865762" cy="1488919"/>
              </a:xfrm>
            </p:grpSpPr>
            <p:sp>
              <p:nvSpPr>
                <p:cNvPr id="347" name="Freeform: Shape 824">
                  <a:extLst>
                    <a:ext uri="{FF2B5EF4-FFF2-40B4-BE49-F238E27FC236}">
                      <a16:creationId xmlns:a16="http://schemas.microsoft.com/office/drawing/2014/main" id="{5E2C429D-180C-4C6E-A008-FA06D3B5C4A2}"/>
                    </a:ext>
                  </a:extLst>
                </p:cNvPr>
                <p:cNvSpPr/>
                <p:nvPr/>
              </p:nvSpPr>
              <p:spPr>
                <a:xfrm>
                  <a:off x="7750331" y="6186674"/>
                  <a:ext cx="589759" cy="589759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8" name="Freeform: Shape 825">
                  <a:extLst>
                    <a:ext uri="{FF2B5EF4-FFF2-40B4-BE49-F238E27FC236}">
                      <a16:creationId xmlns:a16="http://schemas.microsoft.com/office/drawing/2014/main" id="{2F27DAFF-2119-49C5-87A5-FCD436EC7C45}"/>
                    </a:ext>
                  </a:extLst>
                </p:cNvPr>
                <p:cNvSpPr/>
                <p:nvPr/>
              </p:nvSpPr>
              <p:spPr>
                <a:xfrm>
                  <a:off x="7919525" y="6357802"/>
                  <a:ext cx="251374" cy="25137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9" name="Freeform: Shape 826">
                  <a:extLst>
                    <a:ext uri="{FF2B5EF4-FFF2-40B4-BE49-F238E27FC236}">
                      <a16:creationId xmlns:a16="http://schemas.microsoft.com/office/drawing/2014/main" id="{1191F837-4C3E-49C6-99ED-5036348EAA48}"/>
                    </a:ext>
                  </a:extLst>
                </p:cNvPr>
                <p:cNvSpPr/>
                <p:nvPr/>
              </p:nvSpPr>
              <p:spPr>
                <a:xfrm>
                  <a:off x="6630539" y="5548499"/>
                  <a:ext cx="1119001" cy="1119001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50" name="Freeform: Shape 827">
                  <a:extLst>
                    <a:ext uri="{FF2B5EF4-FFF2-40B4-BE49-F238E27FC236}">
                      <a16:creationId xmlns:a16="http://schemas.microsoft.com/office/drawing/2014/main" id="{AB99A642-87C3-4744-B680-A55FDFA60974}"/>
                    </a:ext>
                  </a:extLst>
                </p:cNvPr>
                <p:cNvSpPr/>
                <p:nvPr/>
              </p:nvSpPr>
              <p:spPr>
                <a:xfrm>
                  <a:off x="6951565" y="5873196"/>
                  <a:ext cx="476954" cy="47695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51" name="Freeform: Shape 828">
                  <a:extLst>
                    <a:ext uri="{FF2B5EF4-FFF2-40B4-BE49-F238E27FC236}">
                      <a16:creationId xmlns:a16="http://schemas.microsoft.com/office/drawing/2014/main" id="{093E8A40-9F8C-45CB-A452-A8F7AFBC7092}"/>
                    </a:ext>
                  </a:extLst>
                </p:cNvPr>
                <p:cNvSpPr/>
                <p:nvPr/>
              </p:nvSpPr>
              <p:spPr>
                <a:xfrm>
                  <a:off x="7100152" y="6021782"/>
                  <a:ext cx="183440" cy="183440"/>
                </a:xfrm>
                <a:custGeom>
                  <a:avLst/>
                  <a:gdLst>
                    <a:gd name="connsiteX0" fmla="*/ 28000 w 32184"/>
                    <a:gd name="connsiteY0" fmla="*/ 16414 h 32184"/>
                    <a:gd name="connsiteX1" fmla="*/ 16414 w 32184"/>
                    <a:gd name="connsiteY1" fmla="*/ 28000 h 32184"/>
                    <a:gd name="connsiteX2" fmla="*/ 4828 w 32184"/>
                    <a:gd name="connsiteY2" fmla="*/ 16414 h 32184"/>
                    <a:gd name="connsiteX3" fmla="*/ 16414 w 32184"/>
                    <a:gd name="connsiteY3" fmla="*/ 4828 h 32184"/>
                    <a:gd name="connsiteX4" fmla="*/ 28000 w 32184"/>
                    <a:gd name="connsiteY4" fmla="*/ 16414 h 32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84" h="32184">
                      <a:moveTo>
                        <a:pt x="28000" y="16414"/>
                      </a:moveTo>
                      <a:cubicBezTo>
                        <a:pt x="28000" y="22813"/>
                        <a:pt x="22813" y="28000"/>
                        <a:pt x="16414" y="28000"/>
                      </a:cubicBezTo>
                      <a:cubicBezTo>
                        <a:pt x="10015" y="28000"/>
                        <a:pt x="4828" y="22813"/>
                        <a:pt x="4828" y="16414"/>
                      </a:cubicBezTo>
                      <a:cubicBezTo>
                        <a:pt x="4828" y="10015"/>
                        <a:pt x="10015" y="4828"/>
                        <a:pt x="16414" y="4828"/>
                      </a:cubicBezTo>
                      <a:cubicBezTo>
                        <a:pt x="22813" y="4828"/>
                        <a:pt x="28000" y="10015"/>
                        <a:pt x="28000" y="16414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52" name="Freeform: Shape 829">
                  <a:extLst>
                    <a:ext uri="{FF2B5EF4-FFF2-40B4-BE49-F238E27FC236}">
                      <a16:creationId xmlns:a16="http://schemas.microsoft.com/office/drawing/2014/main" id="{88826A83-4D18-4CDB-9315-4C5ED7E63C65}"/>
                    </a:ext>
                  </a:extLst>
                </p:cNvPr>
                <p:cNvSpPr/>
                <p:nvPr/>
              </p:nvSpPr>
              <p:spPr>
                <a:xfrm>
                  <a:off x="7702707" y="5287514"/>
                  <a:ext cx="793594" cy="793594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53" name="Freeform: Shape 830">
                  <a:extLst>
                    <a:ext uri="{FF2B5EF4-FFF2-40B4-BE49-F238E27FC236}">
                      <a16:creationId xmlns:a16="http://schemas.microsoft.com/office/drawing/2014/main" id="{6EF259B0-0739-42D2-9C87-406104D65AEA}"/>
                    </a:ext>
                  </a:extLst>
                </p:cNvPr>
                <p:cNvSpPr/>
                <p:nvPr/>
              </p:nvSpPr>
              <p:spPr>
                <a:xfrm>
                  <a:off x="7930378" y="5517789"/>
                  <a:ext cx="338255" cy="338255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06D1FFA3-D448-4F16-B7BA-03E1A38308E3}"/>
                  </a:ext>
                </a:extLst>
              </p:cNvPr>
              <p:cNvGrpSpPr/>
              <p:nvPr/>
            </p:nvGrpSpPr>
            <p:grpSpPr>
              <a:xfrm>
                <a:off x="13597256" y="2885746"/>
                <a:ext cx="334784" cy="292114"/>
                <a:chOff x="8648967" y="2983833"/>
                <a:chExt cx="1285975" cy="1122070"/>
              </a:xfrm>
            </p:grpSpPr>
            <p:sp>
              <p:nvSpPr>
                <p:cNvPr id="335" name="Freeform: Shape 812">
                  <a:extLst>
                    <a:ext uri="{FF2B5EF4-FFF2-40B4-BE49-F238E27FC236}">
                      <a16:creationId xmlns:a16="http://schemas.microsoft.com/office/drawing/2014/main" id="{43190F44-DD9E-4AA2-9AE8-DAAC0F628D9C}"/>
                    </a:ext>
                  </a:extLst>
                </p:cNvPr>
                <p:cNvSpPr/>
                <p:nvPr/>
              </p:nvSpPr>
              <p:spPr>
                <a:xfrm>
                  <a:off x="9051631" y="3389926"/>
                  <a:ext cx="822960" cy="576072"/>
                </a:xfrm>
                <a:custGeom>
                  <a:avLst/>
                  <a:gdLst>
                    <a:gd name="connsiteX0" fmla="*/ 288051 w 289660"/>
                    <a:gd name="connsiteY0" fmla="*/ 93657 h 202762"/>
                    <a:gd name="connsiteX1" fmla="*/ 288051 w 289660"/>
                    <a:gd name="connsiteY1" fmla="*/ 12552 h 202762"/>
                    <a:gd name="connsiteX2" fmla="*/ 280327 w 289660"/>
                    <a:gd name="connsiteY2" fmla="*/ 4828 h 202762"/>
                    <a:gd name="connsiteX3" fmla="*/ 12552 w 289660"/>
                    <a:gd name="connsiteY3" fmla="*/ 4828 h 202762"/>
                    <a:gd name="connsiteX4" fmla="*/ 4828 w 289660"/>
                    <a:gd name="connsiteY4" fmla="*/ 12552 h 202762"/>
                    <a:gd name="connsiteX5" fmla="*/ 4828 w 289660"/>
                    <a:gd name="connsiteY5" fmla="*/ 190854 h 202762"/>
                    <a:gd name="connsiteX6" fmla="*/ 12552 w 289660"/>
                    <a:gd name="connsiteY6" fmla="*/ 198578 h 202762"/>
                    <a:gd name="connsiteX7" fmla="*/ 225613 w 289660"/>
                    <a:gd name="connsiteY7" fmla="*/ 198578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9660" h="202762">
                      <a:moveTo>
                        <a:pt x="288051" y="93657"/>
                      </a:moveTo>
                      <a:lnTo>
                        <a:pt x="288051" y="12552"/>
                      </a:lnTo>
                      <a:cubicBezTo>
                        <a:pt x="288051" y="8046"/>
                        <a:pt x="284511" y="4828"/>
                        <a:pt x="280327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190854"/>
                      </a:lnTo>
                      <a:cubicBezTo>
                        <a:pt x="4828" y="195360"/>
                        <a:pt x="8368" y="198578"/>
                        <a:pt x="12552" y="198578"/>
                      </a:cubicBezTo>
                      <a:lnTo>
                        <a:pt x="225613" y="19857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6" name="Freeform: Shape 813">
                  <a:extLst>
                    <a:ext uri="{FF2B5EF4-FFF2-40B4-BE49-F238E27FC236}">
                      <a16:creationId xmlns:a16="http://schemas.microsoft.com/office/drawing/2014/main" id="{B24085EC-F940-4AC7-B0D4-BB12EB98A902}"/>
                    </a:ext>
                  </a:extLst>
                </p:cNvPr>
                <p:cNvSpPr/>
                <p:nvPr/>
              </p:nvSpPr>
              <p:spPr>
                <a:xfrm>
                  <a:off x="8896185" y="4005319"/>
                  <a:ext cx="841248" cy="100584"/>
                </a:xfrm>
                <a:custGeom>
                  <a:avLst/>
                  <a:gdLst>
                    <a:gd name="connsiteX0" fmla="*/ 291913 w 296096"/>
                    <a:gd name="connsiteY0" fmla="*/ 33472 h 35402"/>
                    <a:gd name="connsiteX1" fmla="*/ 28000 w 296096"/>
                    <a:gd name="connsiteY1" fmla="*/ 33472 h 35402"/>
                    <a:gd name="connsiteX2" fmla="*/ 4828 w 296096"/>
                    <a:gd name="connsiteY2" fmla="*/ 23495 h 35402"/>
                    <a:gd name="connsiteX3" fmla="*/ 4828 w 296096"/>
                    <a:gd name="connsiteY3" fmla="*/ 4828 h 35402"/>
                    <a:gd name="connsiteX4" fmla="*/ 42483 w 296096"/>
                    <a:gd name="connsiteY4" fmla="*/ 4828 h 3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096" h="35402">
                      <a:moveTo>
                        <a:pt x="291913" y="33472"/>
                      </a:moveTo>
                      <a:lnTo>
                        <a:pt x="28000" y="33472"/>
                      </a:lnTo>
                      <a:cubicBezTo>
                        <a:pt x="28000" y="33472"/>
                        <a:pt x="11265" y="33472"/>
                        <a:pt x="4828" y="23495"/>
                      </a:cubicBezTo>
                      <a:lnTo>
                        <a:pt x="4828" y="4828"/>
                      </a:lnTo>
                      <a:lnTo>
                        <a:pt x="42483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7" name="Freeform: Shape 814">
                  <a:extLst>
                    <a:ext uri="{FF2B5EF4-FFF2-40B4-BE49-F238E27FC236}">
                      <a16:creationId xmlns:a16="http://schemas.microsoft.com/office/drawing/2014/main" id="{DF40F1A7-4F32-4386-9239-5BFE6EA8F5F8}"/>
                    </a:ext>
                  </a:extLst>
                </p:cNvPr>
                <p:cNvSpPr/>
                <p:nvPr/>
              </p:nvSpPr>
              <p:spPr>
                <a:xfrm>
                  <a:off x="8993109" y="3337806"/>
                  <a:ext cx="941833" cy="685799"/>
                </a:xfrm>
                <a:custGeom>
                  <a:avLst/>
                  <a:gdLst>
                    <a:gd name="connsiteX0" fmla="*/ 327638 w 331499"/>
                    <a:gd name="connsiteY0" fmla="*/ 93335 h 241383"/>
                    <a:gd name="connsiteX1" fmla="*/ 327638 w 331499"/>
                    <a:gd name="connsiteY1" fmla="*/ 12552 h 241383"/>
                    <a:gd name="connsiteX2" fmla="*/ 319913 w 331499"/>
                    <a:gd name="connsiteY2" fmla="*/ 4828 h 241383"/>
                    <a:gd name="connsiteX3" fmla="*/ 12552 w 331499"/>
                    <a:gd name="connsiteY3" fmla="*/ 4828 h 241383"/>
                    <a:gd name="connsiteX4" fmla="*/ 4828 w 331499"/>
                    <a:gd name="connsiteY4" fmla="*/ 12552 h 241383"/>
                    <a:gd name="connsiteX5" fmla="*/ 4828 w 331499"/>
                    <a:gd name="connsiteY5" fmla="*/ 232050 h 241383"/>
                    <a:gd name="connsiteX6" fmla="*/ 12552 w 331499"/>
                    <a:gd name="connsiteY6" fmla="*/ 239774 h 241383"/>
                    <a:gd name="connsiteX7" fmla="*/ 255223 w 331499"/>
                    <a:gd name="connsiteY7" fmla="*/ 239774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1499" h="241383">
                      <a:moveTo>
                        <a:pt x="327638" y="93335"/>
                      </a:moveTo>
                      <a:lnTo>
                        <a:pt x="327638" y="12552"/>
                      </a:lnTo>
                      <a:cubicBezTo>
                        <a:pt x="327638" y="8046"/>
                        <a:pt x="324097" y="4828"/>
                        <a:pt x="319913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232050"/>
                      </a:lnTo>
                      <a:cubicBezTo>
                        <a:pt x="4828" y="236556"/>
                        <a:pt x="8368" y="239774"/>
                        <a:pt x="12552" y="239774"/>
                      </a:cubicBezTo>
                      <a:lnTo>
                        <a:pt x="255223" y="23977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8" name="Freeform: Shape 815">
                  <a:extLst>
                    <a:ext uri="{FF2B5EF4-FFF2-40B4-BE49-F238E27FC236}">
                      <a16:creationId xmlns:a16="http://schemas.microsoft.com/office/drawing/2014/main" id="{9ADF3725-8663-4CDD-BDFA-0D6020E108E9}"/>
                    </a:ext>
                  </a:extLst>
                </p:cNvPr>
                <p:cNvSpPr/>
                <p:nvPr/>
              </p:nvSpPr>
              <p:spPr>
                <a:xfrm>
                  <a:off x="9042974" y="327572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9" name="Freeform: Shape 816">
                  <a:extLst>
                    <a:ext uri="{FF2B5EF4-FFF2-40B4-BE49-F238E27FC236}">
                      <a16:creationId xmlns:a16="http://schemas.microsoft.com/office/drawing/2014/main" id="{D3A8FF11-A4C3-4FF4-B19F-01039E0063DF}"/>
                    </a:ext>
                  </a:extLst>
                </p:cNvPr>
                <p:cNvSpPr/>
                <p:nvPr/>
              </p:nvSpPr>
              <p:spPr>
                <a:xfrm>
                  <a:off x="8961937" y="316267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0" name="Freeform: Shape 817">
                  <a:extLst>
                    <a:ext uri="{FF2B5EF4-FFF2-40B4-BE49-F238E27FC236}">
                      <a16:creationId xmlns:a16="http://schemas.microsoft.com/office/drawing/2014/main" id="{B9D4A83C-55D5-4C8F-B436-98418740AB7D}"/>
                    </a:ext>
                  </a:extLst>
                </p:cNvPr>
                <p:cNvSpPr/>
                <p:nvPr/>
              </p:nvSpPr>
              <p:spPr>
                <a:xfrm>
                  <a:off x="9074170" y="3039948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1" name="Freeform: Shape 818">
                  <a:extLst>
                    <a:ext uri="{FF2B5EF4-FFF2-40B4-BE49-F238E27FC236}">
                      <a16:creationId xmlns:a16="http://schemas.microsoft.com/office/drawing/2014/main" id="{9C48C124-3700-4E03-8BA3-4834FE65DBDA}"/>
                    </a:ext>
                  </a:extLst>
                </p:cNvPr>
                <p:cNvSpPr/>
                <p:nvPr/>
              </p:nvSpPr>
              <p:spPr>
                <a:xfrm>
                  <a:off x="8648967" y="298383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2" name="Freeform: Shape 819">
                  <a:extLst>
                    <a:ext uri="{FF2B5EF4-FFF2-40B4-BE49-F238E27FC236}">
                      <a16:creationId xmlns:a16="http://schemas.microsoft.com/office/drawing/2014/main" id="{08B4531D-6889-41FF-9941-694E9DFC97D3}"/>
                    </a:ext>
                  </a:extLst>
                </p:cNvPr>
                <p:cNvSpPr/>
                <p:nvPr/>
              </p:nvSpPr>
              <p:spPr>
                <a:xfrm>
                  <a:off x="9164560" y="3227184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3" name="Freeform: Shape 820">
                  <a:extLst>
                    <a:ext uri="{FF2B5EF4-FFF2-40B4-BE49-F238E27FC236}">
                      <a16:creationId xmlns:a16="http://schemas.microsoft.com/office/drawing/2014/main" id="{B8B43C4B-E2ED-4858-AFB8-3D55B24B2832}"/>
                    </a:ext>
                  </a:extLst>
                </p:cNvPr>
                <p:cNvSpPr/>
                <p:nvPr/>
              </p:nvSpPr>
              <p:spPr>
                <a:xfrm>
                  <a:off x="8885650" y="3287035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4" name="Freeform: Shape 821">
                  <a:extLst>
                    <a:ext uri="{FF2B5EF4-FFF2-40B4-BE49-F238E27FC236}">
                      <a16:creationId xmlns:a16="http://schemas.microsoft.com/office/drawing/2014/main" id="{B554A7D8-26AE-4167-8557-16013ECBB3E0}"/>
                    </a:ext>
                  </a:extLst>
                </p:cNvPr>
                <p:cNvSpPr/>
                <p:nvPr/>
              </p:nvSpPr>
              <p:spPr>
                <a:xfrm>
                  <a:off x="8867336" y="3474179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5" name="Freeform: Shape 822">
                  <a:extLst>
                    <a:ext uri="{FF2B5EF4-FFF2-40B4-BE49-F238E27FC236}">
                      <a16:creationId xmlns:a16="http://schemas.microsoft.com/office/drawing/2014/main" id="{DDE6E72C-6E3A-4F3A-8811-4945E006C0AB}"/>
                    </a:ext>
                  </a:extLst>
                </p:cNvPr>
                <p:cNvSpPr/>
                <p:nvPr/>
              </p:nvSpPr>
              <p:spPr>
                <a:xfrm>
                  <a:off x="8743699" y="3361947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46" name="Freeform: Shape 823">
                  <a:extLst>
                    <a:ext uri="{FF2B5EF4-FFF2-40B4-BE49-F238E27FC236}">
                      <a16:creationId xmlns:a16="http://schemas.microsoft.com/office/drawing/2014/main" id="{201813E8-FAB8-4631-BBF2-E92E3868C50F}"/>
                    </a:ext>
                  </a:extLst>
                </p:cNvPr>
                <p:cNvSpPr/>
                <p:nvPr/>
              </p:nvSpPr>
              <p:spPr>
                <a:xfrm>
                  <a:off x="8809425" y="315160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C9B1C614-98F4-414C-95D5-6B55BBE13E89}"/>
                  </a:ext>
                </a:extLst>
              </p:cNvPr>
              <p:cNvGrpSpPr/>
              <p:nvPr/>
            </p:nvGrpSpPr>
            <p:grpSpPr>
              <a:xfrm>
                <a:off x="13726483" y="3010868"/>
                <a:ext cx="167758" cy="108313"/>
                <a:chOff x="9145357" y="3464451"/>
                <a:chExt cx="644395" cy="416052"/>
              </a:xfrm>
            </p:grpSpPr>
            <p:sp>
              <p:nvSpPr>
                <p:cNvPr id="316" name="Freeform: Shape 793">
                  <a:extLst>
                    <a:ext uri="{FF2B5EF4-FFF2-40B4-BE49-F238E27FC236}">
                      <a16:creationId xmlns:a16="http://schemas.microsoft.com/office/drawing/2014/main" id="{E7F64134-D7F6-475C-9D7C-3C117CCE4B0D}"/>
                    </a:ext>
                  </a:extLst>
                </p:cNvPr>
                <p:cNvSpPr/>
                <p:nvPr/>
              </p:nvSpPr>
              <p:spPr>
                <a:xfrm>
                  <a:off x="9222167" y="3515657"/>
                  <a:ext cx="228600" cy="27431"/>
                </a:xfrm>
                <a:custGeom>
                  <a:avLst/>
                  <a:gdLst>
                    <a:gd name="connsiteX0" fmla="*/ 2414 w 80461"/>
                    <a:gd name="connsiteY0" fmla="*/ 2414 h 9655"/>
                    <a:gd name="connsiteX1" fmla="*/ 78691 w 80461"/>
                    <a:gd name="connsiteY1" fmla="*/ 2414 h 9655"/>
                    <a:gd name="connsiteX2" fmla="*/ 78691 w 80461"/>
                    <a:gd name="connsiteY2" fmla="*/ 8207 h 9655"/>
                    <a:gd name="connsiteX3" fmla="*/ 2414 w 80461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461" h="9655">
                      <a:moveTo>
                        <a:pt x="2414" y="2414"/>
                      </a:moveTo>
                      <a:lnTo>
                        <a:pt x="78691" y="2414"/>
                      </a:lnTo>
                      <a:lnTo>
                        <a:pt x="78691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7" name="Freeform: Shape 794">
                  <a:extLst>
                    <a:ext uri="{FF2B5EF4-FFF2-40B4-BE49-F238E27FC236}">
                      <a16:creationId xmlns:a16="http://schemas.microsoft.com/office/drawing/2014/main" id="{D751B806-1635-4ABD-8BEE-3369ADDA92A6}"/>
                    </a:ext>
                  </a:extLst>
                </p:cNvPr>
                <p:cNvSpPr/>
                <p:nvPr/>
              </p:nvSpPr>
              <p:spPr>
                <a:xfrm>
                  <a:off x="9461847" y="3515086"/>
                  <a:ext cx="164592" cy="27431"/>
                </a:xfrm>
                <a:custGeom>
                  <a:avLst/>
                  <a:gdLst>
                    <a:gd name="connsiteX0" fmla="*/ 57771 w 57932"/>
                    <a:gd name="connsiteY0" fmla="*/ 8207 h 9655"/>
                    <a:gd name="connsiteX1" fmla="*/ 2414 w 57932"/>
                    <a:gd name="connsiteY1" fmla="*/ 8207 h 9655"/>
                    <a:gd name="connsiteX2" fmla="*/ 2414 w 57932"/>
                    <a:gd name="connsiteY2" fmla="*/ 2414 h 9655"/>
                    <a:gd name="connsiteX3" fmla="*/ 57771 w 5793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932" h="9655">
                      <a:moveTo>
                        <a:pt x="5777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5777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8" name="Freeform: Shape 795">
                  <a:extLst>
                    <a:ext uri="{FF2B5EF4-FFF2-40B4-BE49-F238E27FC236}">
                      <a16:creationId xmlns:a16="http://schemas.microsoft.com/office/drawing/2014/main" id="{2D6540B2-A2C5-466E-827A-774E6167FF3F}"/>
                    </a:ext>
                  </a:extLst>
                </p:cNvPr>
                <p:cNvSpPr/>
                <p:nvPr/>
              </p:nvSpPr>
              <p:spPr>
                <a:xfrm>
                  <a:off x="9278861" y="3589722"/>
                  <a:ext cx="301753" cy="27431"/>
                </a:xfrm>
                <a:custGeom>
                  <a:avLst/>
                  <a:gdLst>
                    <a:gd name="connsiteX0" fmla="*/ 2414 w 106208"/>
                    <a:gd name="connsiteY0" fmla="*/ 2414 h 9655"/>
                    <a:gd name="connsiteX1" fmla="*/ 104760 w 106208"/>
                    <a:gd name="connsiteY1" fmla="*/ 2414 h 9655"/>
                    <a:gd name="connsiteX2" fmla="*/ 104760 w 106208"/>
                    <a:gd name="connsiteY2" fmla="*/ 8207 h 9655"/>
                    <a:gd name="connsiteX3" fmla="*/ 2414 w 10620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9655">
                      <a:moveTo>
                        <a:pt x="2414" y="2414"/>
                      </a:moveTo>
                      <a:lnTo>
                        <a:pt x="104760" y="2414"/>
                      </a:lnTo>
                      <a:lnTo>
                        <a:pt x="104760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9" name="Freeform: Shape 796">
                  <a:extLst>
                    <a:ext uri="{FF2B5EF4-FFF2-40B4-BE49-F238E27FC236}">
                      <a16:creationId xmlns:a16="http://schemas.microsoft.com/office/drawing/2014/main" id="{8DCA25E6-FC65-4A60-99F2-ACE45FBAC8D7}"/>
                    </a:ext>
                  </a:extLst>
                </p:cNvPr>
                <p:cNvSpPr/>
                <p:nvPr/>
              </p:nvSpPr>
              <p:spPr>
                <a:xfrm>
                  <a:off x="9689168" y="3590484"/>
                  <a:ext cx="100584" cy="27431"/>
                </a:xfrm>
                <a:custGeom>
                  <a:avLst/>
                  <a:gdLst>
                    <a:gd name="connsiteX0" fmla="*/ 33955 w 35402"/>
                    <a:gd name="connsiteY0" fmla="*/ 8207 h 9655"/>
                    <a:gd name="connsiteX1" fmla="*/ 2414 w 35402"/>
                    <a:gd name="connsiteY1" fmla="*/ 8207 h 9655"/>
                    <a:gd name="connsiteX2" fmla="*/ 2414 w 35402"/>
                    <a:gd name="connsiteY2" fmla="*/ 2414 h 9655"/>
                    <a:gd name="connsiteX3" fmla="*/ 33955 w 3540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3395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3395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0" name="Freeform: Shape 797">
                  <a:extLst>
                    <a:ext uri="{FF2B5EF4-FFF2-40B4-BE49-F238E27FC236}">
                      <a16:creationId xmlns:a16="http://schemas.microsoft.com/office/drawing/2014/main" id="{B08AA4A1-34DF-4F5C-8189-9D05E3A89798}"/>
                    </a:ext>
                  </a:extLst>
                </p:cNvPr>
                <p:cNvSpPr/>
                <p:nvPr/>
              </p:nvSpPr>
              <p:spPr>
                <a:xfrm>
                  <a:off x="9582441" y="358972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598 w 35402"/>
                    <a:gd name="connsiteY1" fmla="*/ 2414 h 9655"/>
                    <a:gd name="connsiteX2" fmla="*/ 34598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598" y="2414"/>
                      </a:lnTo>
                      <a:lnTo>
                        <a:pt x="3459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1" name="Freeform: Shape 798">
                  <a:extLst>
                    <a:ext uri="{FF2B5EF4-FFF2-40B4-BE49-F238E27FC236}">
                      <a16:creationId xmlns:a16="http://schemas.microsoft.com/office/drawing/2014/main" id="{7174004A-3FA7-409A-9AEE-5AE1793F7005}"/>
                    </a:ext>
                  </a:extLst>
                </p:cNvPr>
                <p:cNvSpPr/>
                <p:nvPr/>
              </p:nvSpPr>
              <p:spPr>
                <a:xfrm>
                  <a:off x="9375786" y="3664702"/>
                  <a:ext cx="265176" cy="27431"/>
                </a:xfrm>
                <a:custGeom>
                  <a:avLst/>
                  <a:gdLst>
                    <a:gd name="connsiteX0" fmla="*/ 2414 w 93334"/>
                    <a:gd name="connsiteY0" fmla="*/ 2414 h 9655"/>
                    <a:gd name="connsiteX1" fmla="*/ 92208 w 93334"/>
                    <a:gd name="connsiteY1" fmla="*/ 2414 h 9655"/>
                    <a:gd name="connsiteX2" fmla="*/ 92208 w 93334"/>
                    <a:gd name="connsiteY2" fmla="*/ 8207 h 9655"/>
                    <a:gd name="connsiteX3" fmla="*/ 2414 w 93334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34" h="9655">
                      <a:moveTo>
                        <a:pt x="2414" y="2414"/>
                      </a:moveTo>
                      <a:lnTo>
                        <a:pt x="92208" y="2414"/>
                      </a:lnTo>
                      <a:lnTo>
                        <a:pt x="9220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2" name="Freeform: Shape 799">
                  <a:extLst>
                    <a:ext uri="{FF2B5EF4-FFF2-40B4-BE49-F238E27FC236}">
                      <a16:creationId xmlns:a16="http://schemas.microsoft.com/office/drawing/2014/main" id="{0E447E3C-CA7C-4593-86E6-21C784F356DC}"/>
                    </a:ext>
                  </a:extLst>
                </p:cNvPr>
                <p:cNvSpPr/>
                <p:nvPr/>
              </p:nvSpPr>
              <p:spPr>
                <a:xfrm>
                  <a:off x="9305727" y="3664961"/>
                  <a:ext cx="64008" cy="27431"/>
                </a:xfrm>
                <a:custGeom>
                  <a:avLst/>
                  <a:gdLst>
                    <a:gd name="connsiteX0" fmla="*/ 21081 w 22529"/>
                    <a:gd name="connsiteY0" fmla="*/ 8207 h 9655"/>
                    <a:gd name="connsiteX1" fmla="*/ 2414 w 22529"/>
                    <a:gd name="connsiteY1" fmla="*/ 8207 h 9655"/>
                    <a:gd name="connsiteX2" fmla="*/ 2414 w 22529"/>
                    <a:gd name="connsiteY2" fmla="*/ 2414 h 9655"/>
                    <a:gd name="connsiteX3" fmla="*/ 21081 w 22529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29" h="9655">
                      <a:moveTo>
                        <a:pt x="2108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2108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3" name="Freeform: Shape 800">
                  <a:extLst>
                    <a:ext uri="{FF2B5EF4-FFF2-40B4-BE49-F238E27FC236}">
                      <a16:creationId xmlns:a16="http://schemas.microsoft.com/office/drawing/2014/main" id="{662D5ABF-EFA8-476E-99E6-547B19C017E5}"/>
                    </a:ext>
                  </a:extLst>
                </p:cNvPr>
                <p:cNvSpPr/>
                <p:nvPr/>
              </p:nvSpPr>
              <p:spPr>
                <a:xfrm>
                  <a:off x="9222167" y="3722312"/>
                  <a:ext cx="182880" cy="27431"/>
                </a:xfrm>
                <a:custGeom>
                  <a:avLst/>
                  <a:gdLst>
                    <a:gd name="connsiteX0" fmla="*/ 2414 w 64368"/>
                    <a:gd name="connsiteY0" fmla="*/ 2414 h 9655"/>
                    <a:gd name="connsiteX1" fmla="*/ 63564 w 64368"/>
                    <a:gd name="connsiteY1" fmla="*/ 2414 h 9655"/>
                    <a:gd name="connsiteX2" fmla="*/ 63564 w 64368"/>
                    <a:gd name="connsiteY2" fmla="*/ 8207 h 9655"/>
                    <a:gd name="connsiteX3" fmla="*/ 2414 w 6436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68" h="9655">
                      <a:moveTo>
                        <a:pt x="2414" y="2414"/>
                      </a:moveTo>
                      <a:lnTo>
                        <a:pt x="63564" y="2414"/>
                      </a:lnTo>
                      <a:lnTo>
                        <a:pt x="6356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4" name="Freeform: Shape 801">
                  <a:extLst>
                    <a:ext uri="{FF2B5EF4-FFF2-40B4-BE49-F238E27FC236}">
                      <a16:creationId xmlns:a16="http://schemas.microsoft.com/office/drawing/2014/main" id="{C9C1EAAD-7C5F-464C-BE9A-2AC26A7BFC17}"/>
                    </a:ext>
                  </a:extLst>
                </p:cNvPr>
                <p:cNvSpPr/>
                <p:nvPr/>
              </p:nvSpPr>
              <p:spPr>
                <a:xfrm>
                  <a:off x="9409621" y="3722312"/>
                  <a:ext cx="73153" cy="27431"/>
                </a:xfrm>
                <a:custGeom>
                  <a:avLst/>
                  <a:gdLst>
                    <a:gd name="connsiteX0" fmla="*/ 2414 w 25747"/>
                    <a:gd name="connsiteY0" fmla="*/ 2414 h 9655"/>
                    <a:gd name="connsiteX1" fmla="*/ 23334 w 25747"/>
                    <a:gd name="connsiteY1" fmla="*/ 2414 h 9655"/>
                    <a:gd name="connsiteX2" fmla="*/ 23334 w 25747"/>
                    <a:gd name="connsiteY2" fmla="*/ 8207 h 9655"/>
                    <a:gd name="connsiteX3" fmla="*/ 2414 w 25747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47" h="9655">
                      <a:moveTo>
                        <a:pt x="2414" y="2414"/>
                      </a:moveTo>
                      <a:lnTo>
                        <a:pt x="23334" y="2414"/>
                      </a:lnTo>
                      <a:lnTo>
                        <a:pt x="2333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5" name="Freeform: Shape 802">
                  <a:extLst>
                    <a:ext uri="{FF2B5EF4-FFF2-40B4-BE49-F238E27FC236}">
                      <a16:creationId xmlns:a16="http://schemas.microsoft.com/office/drawing/2014/main" id="{D87BAAF3-F97A-4A91-B525-3E60AD879E95}"/>
                    </a:ext>
                  </a:extLst>
                </p:cNvPr>
                <p:cNvSpPr/>
                <p:nvPr/>
              </p:nvSpPr>
              <p:spPr>
                <a:xfrm>
                  <a:off x="9485516" y="3722312"/>
                  <a:ext cx="246888" cy="27431"/>
                </a:xfrm>
                <a:custGeom>
                  <a:avLst/>
                  <a:gdLst>
                    <a:gd name="connsiteX0" fmla="*/ 2414 w 86898"/>
                    <a:gd name="connsiteY0" fmla="*/ 2414 h 9655"/>
                    <a:gd name="connsiteX1" fmla="*/ 86093 w 86898"/>
                    <a:gd name="connsiteY1" fmla="*/ 2414 h 9655"/>
                    <a:gd name="connsiteX2" fmla="*/ 86093 w 86898"/>
                    <a:gd name="connsiteY2" fmla="*/ 8207 h 9655"/>
                    <a:gd name="connsiteX3" fmla="*/ 2414 w 8689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898" h="9655">
                      <a:moveTo>
                        <a:pt x="2414" y="2414"/>
                      </a:moveTo>
                      <a:lnTo>
                        <a:pt x="86093" y="2414"/>
                      </a:lnTo>
                      <a:lnTo>
                        <a:pt x="86093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6" name="Freeform: Shape 803">
                  <a:extLst>
                    <a:ext uri="{FF2B5EF4-FFF2-40B4-BE49-F238E27FC236}">
                      <a16:creationId xmlns:a16="http://schemas.microsoft.com/office/drawing/2014/main" id="{1446ADDA-49C4-44D4-85D7-77D8994E3FA6}"/>
                    </a:ext>
                  </a:extLst>
                </p:cNvPr>
                <p:cNvSpPr/>
                <p:nvPr/>
              </p:nvSpPr>
              <p:spPr>
                <a:xfrm>
                  <a:off x="9278861" y="379729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276 w 35402"/>
                    <a:gd name="connsiteY1" fmla="*/ 2414 h 9655"/>
                    <a:gd name="connsiteX2" fmla="*/ 34276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276" y="2414"/>
                      </a:lnTo>
                      <a:lnTo>
                        <a:pt x="34276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7" name="Freeform: Shape 804">
                  <a:extLst>
                    <a:ext uri="{FF2B5EF4-FFF2-40B4-BE49-F238E27FC236}">
                      <a16:creationId xmlns:a16="http://schemas.microsoft.com/office/drawing/2014/main" id="{817903AE-E911-411A-9A1C-0297E9BBF3D9}"/>
                    </a:ext>
                  </a:extLst>
                </p:cNvPr>
                <p:cNvSpPr/>
                <p:nvPr/>
              </p:nvSpPr>
              <p:spPr>
                <a:xfrm>
                  <a:off x="9395935" y="3797553"/>
                  <a:ext cx="219457" cy="27431"/>
                </a:xfrm>
                <a:custGeom>
                  <a:avLst/>
                  <a:gdLst>
                    <a:gd name="connsiteX0" fmla="*/ 77725 w 77242"/>
                    <a:gd name="connsiteY0" fmla="*/ 8207 h 9655"/>
                    <a:gd name="connsiteX1" fmla="*/ 2414 w 77242"/>
                    <a:gd name="connsiteY1" fmla="*/ 8207 h 9655"/>
                    <a:gd name="connsiteX2" fmla="*/ 2414 w 77242"/>
                    <a:gd name="connsiteY2" fmla="*/ 2414 h 9655"/>
                    <a:gd name="connsiteX3" fmla="*/ 77725 w 7724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242" h="9655">
                      <a:moveTo>
                        <a:pt x="7772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7772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8" name="Freeform: Shape 805">
                  <a:extLst>
                    <a:ext uri="{FF2B5EF4-FFF2-40B4-BE49-F238E27FC236}">
                      <a16:creationId xmlns:a16="http://schemas.microsoft.com/office/drawing/2014/main" id="{23F97E66-A415-4D51-BFEC-98A20F469FE0}"/>
                    </a:ext>
                  </a:extLst>
                </p:cNvPr>
                <p:cNvSpPr/>
                <p:nvPr/>
              </p:nvSpPr>
              <p:spPr>
                <a:xfrm>
                  <a:off x="9145357" y="3464451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29" name="Freeform: Shape 806">
                  <a:extLst>
                    <a:ext uri="{FF2B5EF4-FFF2-40B4-BE49-F238E27FC236}">
                      <a16:creationId xmlns:a16="http://schemas.microsoft.com/office/drawing/2014/main" id="{432921E4-8CAE-4492-B748-45EEE4592E40}"/>
                    </a:ext>
                  </a:extLst>
                </p:cNvPr>
                <p:cNvSpPr/>
                <p:nvPr/>
              </p:nvSpPr>
              <p:spPr>
                <a:xfrm>
                  <a:off x="9145357" y="3527544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0" name="Freeform: Shape 807">
                  <a:extLst>
                    <a:ext uri="{FF2B5EF4-FFF2-40B4-BE49-F238E27FC236}">
                      <a16:creationId xmlns:a16="http://schemas.microsoft.com/office/drawing/2014/main" id="{B60F6571-3E1D-43D8-B89C-97DE90F32FB8}"/>
                    </a:ext>
                  </a:extLst>
                </p:cNvPr>
                <p:cNvSpPr/>
                <p:nvPr/>
              </p:nvSpPr>
              <p:spPr>
                <a:xfrm>
                  <a:off x="9145357" y="3590637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1" name="Freeform: Shape 808">
                  <a:extLst>
                    <a:ext uri="{FF2B5EF4-FFF2-40B4-BE49-F238E27FC236}">
                      <a16:creationId xmlns:a16="http://schemas.microsoft.com/office/drawing/2014/main" id="{9866B485-4A14-4CC6-A369-4CBCB01553B6}"/>
                    </a:ext>
                  </a:extLst>
                </p:cNvPr>
                <p:cNvSpPr/>
                <p:nvPr/>
              </p:nvSpPr>
              <p:spPr>
                <a:xfrm>
                  <a:off x="9145357" y="3654645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2" name="Freeform: Shape 809">
                  <a:extLst>
                    <a:ext uri="{FF2B5EF4-FFF2-40B4-BE49-F238E27FC236}">
                      <a16:creationId xmlns:a16="http://schemas.microsoft.com/office/drawing/2014/main" id="{31AE320F-E63B-48C7-A1B0-9DD43CAC9FC2}"/>
                    </a:ext>
                  </a:extLst>
                </p:cNvPr>
                <p:cNvSpPr/>
                <p:nvPr/>
              </p:nvSpPr>
              <p:spPr>
                <a:xfrm>
                  <a:off x="9145357" y="3717738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3" name="Freeform: Shape 810">
                  <a:extLst>
                    <a:ext uri="{FF2B5EF4-FFF2-40B4-BE49-F238E27FC236}">
                      <a16:creationId xmlns:a16="http://schemas.microsoft.com/office/drawing/2014/main" id="{F7009DC7-98FE-4BB0-8976-024C96F11B29}"/>
                    </a:ext>
                  </a:extLst>
                </p:cNvPr>
                <p:cNvSpPr/>
                <p:nvPr/>
              </p:nvSpPr>
              <p:spPr>
                <a:xfrm>
                  <a:off x="9145357" y="3780833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34" name="Freeform: Shape 811">
                  <a:extLst>
                    <a:ext uri="{FF2B5EF4-FFF2-40B4-BE49-F238E27FC236}">
                      <a16:creationId xmlns:a16="http://schemas.microsoft.com/office/drawing/2014/main" id="{7E03E389-9D77-4F22-8E4D-B53280F296EA}"/>
                    </a:ext>
                  </a:extLst>
                </p:cNvPr>
                <p:cNvSpPr/>
                <p:nvPr/>
              </p:nvSpPr>
              <p:spPr>
                <a:xfrm>
                  <a:off x="9145357" y="3843926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E9C2006-BD5F-4E36-A3A9-C5ED5B8C8363}"/>
                  </a:ext>
                </a:extLst>
              </p:cNvPr>
              <p:cNvGrpSpPr/>
              <p:nvPr/>
            </p:nvGrpSpPr>
            <p:grpSpPr>
              <a:xfrm>
                <a:off x="13867025" y="3053841"/>
                <a:ext cx="193015" cy="188521"/>
                <a:chOff x="8848997" y="6359275"/>
                <a:chExt cx="785468" cy="767180"/>
              </a:xfrm>
            </p:grpSpPr>
            <p:sp>
              <p:nvSpPr>
                <p:cNvPr id="310" name="Freeform: Shape 787">
                  <a:extLst>
                    <a:ext uri="{FF2B5EF4-FFF2-40B4-BE49-F238E27FC236}">
                      <a16:creationId xmlns:a16="http://schemas.microsoft.com/office/drawing/2014/main" id="{E9015907-C953-4894-A398-67CADDFECAD8}"/>
                    </a:ext>
                  </a:extLst>
                </p:cNvPr>
                <p:cNvSpPr/>
                <p:nvPr/>
              </p:nvSpPr>
              <p:spPr>
                <a:xfrm>
                  <a:off x="8998045" y="6725948"/>
                  <a:ext cx="265176" cy="27431"/>
                </a:xfrm>
                <a:custGeom>
                  <a:avLst/>
                  <a:gdLst>
                    <a:gd name="connsiteX0" fmla="*/ 4828 w 93334"/>
                    <a:gd name="connsiteY0" fmla="*/ 4828 h 9655"/>
                    <a:gd name="connsiteX1" fmla="*/ 91404 w 9333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34" h="9655">
                      <a:moveTo>
                        <a:pt x="4828" y="4828"/>
                      </a:moveTo>
                      <a:lnTo>
                        <a:pt x="91404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1" name="Freeform: Shape 788">
                  <a:extLst>
                    <a:ext uri="{FF2B5EF4-FFF2-40B4-BE49-F238E27FC236}">
                      <a16:creationId xmlns:a16="http://schemas.microsoft.com/office/drawing/2014/main" id="{2AAD4A2B-C075-437A-9A8C-7ACE4DF772D7}"/>
                    </a:ext>
                  </a:extLst>
                </p:cNvPr>
                <p:cNvSpPr/>
                <p:nvPr/>
              </p:nvSpPr>
              <p:spPr>
                <a:xfrm>
                  <a:off x="8951411" y="6639080"/>
                  <a:ext cx="182880" cy="27431"/>
                </a:xfrm>
                <a:custGeom>
                  <a:avLst/>
                  <a:gdLst>
                    <a:gd name="connsiteX0" fmla="*/ 4828 w 64368"/>
                    <a:gd name="connsiteY0" fmla="*/ 4828 h 9655"/>
                    <a:gd name="connsiteX1" fmla="*/ 62116 w 6436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368" h="9655">
                      <a:moveTo>
                        <a:pt x="4828" y="4828"/>
                      </a:moveTo>
                      <a:lnTo>
                        <a:pt x="6211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2" name="Freeform: Shape 789">
                  <a:extLst>
                    <a:ext uri="{FF2B5EF4-FFF2-40B4-BE49-F238E27FC236}">
                      <a16:creationId xmlns:a16="http://schemas.microsoft.com/office/drawing/2014/main" id="{A84534F9-623D-4375-B5D0-459EFFBC76C0}"/>
                    </a:ext>
                  </a:extLst>
                </p:cNvPr>
                <p:cNvSpPr/>
                <p:nvPr/>
              </p:nvSpPr>
              <p:spPr>
                <a:xfrm>
                  <a:off x="9150750" y="6639080"/>
                  <a:ext cx="91439" cy="27431"/>
                </a:xfrm>
                <a:custGeom>
                  <a:avLst/>
                  <a:gdLst>
                    <a:gd name="connsiteX0" fmla="*/ 4828 w 32184"/>
                    <a:gd name="connsiteY0" fmla="*/ 4828 h 9655"/>
                    <a:gd name="connsiteX1" fmla="*/ 29288 w 3218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184" h="9655">
                      <a:moveTo>
                        <a:pt x="4828" y="4828"/>
                      </a:moveTo>
                      <a:lnTo>
                        <a:pt x="2928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3" name="Freeform: Shape 790">
                  <a:extLst>
                    <a:ext uri="{FF2B5EF4-FFF2-40B4-BE49-F238E27FC236}">
                      <a16:creationId xmlns:a16="http://schemas.microsoft.com/office/drawing/2014/main" id="{D08AEA9D-1982-4BB1-9E4E-8CAA36FF8B11}"/>
                    </a:ext>
                  </a:extLst>
                </p:cNvPr>
                <p:cNvSpPr/>
                <p:nvPr/>
              </p:nvSpPr>
              <p:spPr>
                <a:xfrm>
                  <a:off x="9056566" y="6553128"/>
                  <a:ext cx="256031" cy="27431"/>
                </a:xfrm>
                <a:custGeom>
                  <a:avLst/>
                  <a:gdLst>
                    <a:gd name="connsiteX0" fmla="*/ 4828 w 90116"/>
                    <a:gd name="connsiteY0" fmla="*/ 4828 h 9655"/>
                    <a:gd name="connsiteX1" fmla="*/ 86898 w 9011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655">
                      <a:moveTo>
                        <a:pt x="4828" y="4828"/>
                      </a:moveTo>
                      <a:lnTo>
                        <a:pt x="868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4" name="Freeform: Shape 791">
                  <a:extLst>
                    <a:ext uri="{FF2B5EF4-FFF2-40B4-BE49-F238E27FC236}">
                      <a16:creationId xmlns:a16="http://schemas.microsoft.com/office/drawing/2014/main" id="{462CB052-4548-467B-9668-62FA813F4547}"/>
                    </a:ext>
                  </a:extLst>
                </p:cNvPr>
                <p:cNvSpPr/>
                <p:nvPr/>
              </p:nvSpPr>
              <p:spPr>
                <a:xfrm>
                  <a:off x="8848997" y="6359275"/>
                  <a:ext cx="585214" cy="576072"/>
                </a:xfrm>
                <a:custGeom>
                  <a:avLst/>
                  <a:gdLst>
                    <a:gd name="connsiteX0" fmla="*/ 201153 w 205980"/>
                    <a:gd name="connsiteY0" fmla="*/ 102990 h 202762"/>
                    <a:gd name="connsiteX1" fmla="*/ 102990 w 205980"/>
                    <a:gd name="connsiteY1" fmla="*/ 201153 h 202762"/>
                    <a:gd name="connsiteX2" fmla="*/ 4828 w 205980"/>
                    <a:gd name="connsiteY2" fmla="*/ 102990 h 202762"/>
                    <a:gd name="connsiteX3" fmla="*/ 102990 w 205980"/>
                    <a:gd name="connsiteY3" fmla="*/ 4828 h 202762"/>
                    <a:gd name="connsiteX4" fmla="*/ 201153 w 205980"/>
                    <a:gd name="connsiteY4" fmla="*/ 102990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80" h="202762">
                      <a:moveTo>
                        <a:pt x="201153" y="102990"/>
                      </a:moveTo>
                      <a:cubicBezTo>
                        <a:pt x="201153" y="157204"/>
                        <a:pt x="157204" y="201153"/>
                        <a:pt x="102990" y="201153"/>
                      </a:cubicBezTo>
                      <a:cubicBezTo>
                        <a:pt x="48777" y="201153"/>
                        <a:pt x="4828" y="157204"/>
                        <a:pt x="4828" y="102990"/>
                      </a:cubicBezTo>
                      <a:cubicBezTo>
                        <a:pt x="4828" y="48777"/>
                        <a:pt x="48777" y="4828"/>
                        <a:pt x="102990" y="4828"/>
                      </a:cubicBezTo>
                      <a:cubicBezTo>
                        <a:pt x="157204" y="4828"/>
                        <a:pt x="201153" y="48777"/>
                        <a:pt x="201153" y="10299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15" name="Freeform: Shape 792">
                  <a:extLst>
                    <a:ext uri="{FF2B5EF4-FFF2-40B4-BE49-F238E27FC236}">
                      <a16:creationId xmlns:a16="http://schemas.microsoft.com/office/drawing/2014/main" id="{B524A1D2-62D0-49A0-9599-5E5293E0D958}"/>
                    </a:ext>
                  </a:extLst>
                </p:cNvPr>
                <p:cNvSpPr/>
                <p:nvPr/>
              </p:nvSpPr>
              <p:spPr>
                <a:xfrm>
                  <a:off x="9277850" y="6769840"/>
                  <a:ext cx="356615" cy="356615"/>
                </a:xfrm>
                <a:custGeom>
                  <a:avLst/>
                  <a:gdLst>
                    <a:gd name="connsiteX0" fmla="*/ 39909 w 125519"/>
                    <a:gd name="connsiteY0" fmla="*/ 4828 h 125519"/>
                    <a:gd name="connsiteX1" fmla="*/ 114255 w 125519"/>
                    <a:gd name="connsiteY1" fmla="*/ 79496 h 125519"/>
                    <a:gd name="connsiteX2" fmla="*/ 113611 w 125519"/>
                    <a:gd name="connsiteY2" fmla="*/ 114898 h 125519"/>
                    <a:gd name="connsiteX3" fmla="*/ 113611 w 125519"/>
                    <a:gd name="connsiteY3" fmla="*/ 114898 h 125519"/>
                    <a:gd name="connsiteX4" fmla="*/ 78208 w 125519"/>
                    <a:gd name="connsiteY4" fmla="*/ 115542 h 125519"/>
                    <a:gd name="connsiteX5" fmla="*/ 4828 w 125519"/>
                    <a:gd name="connsiteY5" fmla="*/ 42162 h 125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519" h="125519">
                      <a:moveTo>
                        <a:pt x="39909" y="4828"/>
                      </a:moveTo>
                      <a:lnTo>
                        <a:pt x="114255" y="79496"/>
                      </a:lnTo>
                      <a:cubicBezTo>
                        <a:pt x="123910" y="89151"/>
                        <a:pt x="123588" y="104921"/>
                        <a:pt x="113611" y="114898"/>
                      </a:cubicBezTo>
                      <a:lnTo>
                        <a:pt x="113611" y="114898"/>
                      </a:lnTo>
                      <a:cubicBezTo>
                        <a:pt x="103634" y="124876"/>
                        <a:pt x="87864" y="125197"/>
                        <a:pt x="78208" y="115542"/>
                      </a:cubicBezTo>
                      <a:lnTo>
                        <a:pt x="4828" y="4216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C8BE4D34-E946-43F3-99AA-F8D1957986E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24833" y="2896877"/>
                <a:ext cx="327769" cy="329184"/>
                <a:chOff x="3853940" y="3046180"/>
                <a:chExt cx="1239926" cy="1245279"/>
              </a:xfrm>
            </p:grpSpPr>
            <p:sp>
              <p:nvSpPr>
                <p:cNvPr id="279" name="Freeform: Shape 639">
                  <a:extLst>
                    <a:ext uri="{FF2B5EF4-FFF2-40B4-BE49-F238E27FC236}">
                      <a16:creationId xmlns:a16="http://schemas.microsoft.com/office/drawing/2014/main" id="{EAD22BF6-57CB-4959-85E9-8BABB6D4FEF5}"/>
                    </a:ext>
                  </a:extLst>
                </p:cNvPr>
                <p:cNvSpPr/>
                <p:nvPr/>
              </p:nvSpPr>
              <p:spPr>
                <a:xfrm>
                  <a:off x="3853940" y="3315794"/>
                  <a:ext cx="54865" cy="685799"/>
                </a:xfrm>
                <a:custGeom>
                  <a:avLst/>
                  <a:gdLst>
                    <a:gd name="connsiteX0" fmla="*/ 4828 w 19310"/>
                    <a:gd name="connsiteY0" fmla="*/ 238487 h 241383"/>
                    <a:gd name="connsiteX1" fmla="*/ 4828 w 19310"/>
                    <a:gd name="connsiteY1" fmla="*/ 4828 h 241383"/>
                    <a:gd name="connsiteX2" fmla="*/ 16736 w 19310"/>
                    <a:gd name="connsiteY2" fmla="*/ 4828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310" h="241383">
                      <a:moveTo>
                        <a:pt x="4828" y="238487"/>
                      </a:moveTo>
                      <a:lnTo>
                        <a:pt x="4828" y="4828"/>
                      </a:lnTo>
                      <a:lnTo>
                        <a:pt x="16736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0" name="Freeform: Shape 640">
                  <a:extLst>
                    <a:ext uri="{FF2B5EF4-FFF2-40B4-BE49-F238E27FC236}">
                      <a16:creationId xmlns:a16="http://schemas.microsoft.com/office/drawing/2014/main" id="{4C0C9E56-40B0-4C6B-BCD2-855F58B25A78}"/>
                    </a:ext>
                  </a:extLst>
                </p:cNvPr>
                <p:cNvSpPr/>
                <p:nvPr/>
              </p:nvSpPr>
              <p:spPr>
                <a:xfrm>
                  <a:off x="3853940" y="4024453"/>
                  <a:ext cx="27431" cy="128015"/>
                </a:xfrm>
                <a:custGeom>
                  <a:avLst/>
                  <a:gdLst>
                    <a:gd name="connsiteX0" fmla="*/ 4828 w 9655"/>
                    <a:gd name="connsiteY0" fmla="*/ 40552 h 45058"/>
                    <a:gd name="connsiteX1" fmla="*/ 4828 w 9655"/>
                    <a:gd name="connsiteY1" fmla="*/ 4828 h 45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45058">
                      <a:moveTo>
                        <a:pt x="4828" y="40552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1" name="Freeform: Shape 643">
                  <a:extLst>
                    <a:ext uri="{FF2B5EF4-FFF2-40B4-BE49-F238E27FC236}">
                      <a16:creationId xmlns:a16="http://schemas.microsoft.com/office/drawing/2014/main" id="{C08BE624-A0E2-439B-9ECD-5A6D688A5875}"/>
                    </a:ext>
                  </a:extLst>
                </p:cNvPr>
                <p:cNvSpPr/>
                <p:nvPr/>
              </p:nvSpPr>
              <p:spPr>
                <a:xfrm>
                  <a:off x="3853940" y="3550795"/>
                  <a:ext cx="128015" cy="740664"/>
                </a:xfrm>
                <a:custGeom>
                  <a:avLst/>
                  <a:gdLst>
                    <a:gd name="connsiteX0" fmla="*/ 40231 w 45058"/>
                    <a:gd name="connsiteY0" fmla="*/ 4828 h 260694"/>
                    <a:gd name="connsiteX1" fmla="*/ 40231 w 45058"/>
                    <a:gd name="connsiteY1" fmla="*/ 255866 h 260694"/>
                    <a:gd name="connsiteX2" fmla="*/ 4828 w 45058"/>
                    <a:gd name="connsiteY2" fmla="*/ 255866 h 260694"/>
                    <a:gd name="connsiteX3" fmla="*/ 4828 w 45058"/>
                    <a:gd name="connsiteY3" fmla="*/ 224004 h 260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58" h="260694">
                      <a:moveTo>
                        <a:pt x="40231" y="4828"/>
                      </a:moveTo>
                      <a:lnTo>
                        <a:pt x="40231" y="255866"/>
                      </a:lnTo>
                      <a:lnTo>
                        <a:pt x="4828" y="255866"/>
                      </a:lnTo>
                      <a:lnTo>
                        <a:pt x="4828" y="22400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2" name="Freeform: Shape 675">
                  <a:extLst>
                    <a:ext uri="{FF2B5EF4-FFF2-40B4-BE49-F238E27FC236}">
                      <a16:creationId xmlns:a16="http://schemas.microsoft.com/office/drawing/2014/main" id="{F74FC8D7-DD0B-41E8-9BD2-1B4B5B0A3ED7}"/>
                    </a:ext>
                  </a:extLst>
                </p:cNvPr>
                <p:cNvSpPr/>
                <p:nvPr/>
              </p:nvSpPr>
              <p:spPr>
                <a:xfrm>
                  <a:off x="4965851" y="3315794"/>
                  <a:ext cx="128015" cy="969264"/>
                </a:xfrm>
                <a:custGeom>
                  <a:avLst/>
                  <a:gdLst>
                    <a:gd name="connsiteX0" fmla="*/ 30575 w 45058"/>
                    <a:gd name="connsiteY0" fmla="*/ 4828 h 341155"/>
                    <a:gd name="connsiteX1" fmla="*/ 40231 w 45058"/>
                    <a:gd name="connsiteY1" fmla="*/ 4828 h 341155"/>
                    <a:gd name="connsiteX2" fmla="*/ 40231 w 45058"/>
                    <a:gd name="connsiteY2" fmla="*/ 338580 h 341155"/>
                    <a:gd name="connsiteX3" fmla="*/ 4828 w 45058"/>
                    <a:gd name="connsiteY3" fmla="*/ 338580 h 341155"/>
                    <a:gd name="connsiteX4" fmla="*/ 4828 w 45058"/>
                    <a:gd name="connsiteY4" fmla="*/ 73702 h 34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341155">
                      <a:moveTo>
                        <a:pt x="30575" y="4828"/>
                      </a:moveTo>
                      <a:lnTo>
                        <a:pt x="40231" y="4828"/>
                      </a:lnTo>
                      <a:lnTo>
                        <a:pt x="40231" y="338580"/>
                      </a:lnTo>
                      <a:lnTo>
                        <a:pt x="4828" y="338580"/>
                      </a:lnTo>
                      <a:lnTo>
                        <a:pt x="4828" y="7370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3" name="Freeform: Shape 752">
                  <a:extLst>
                    <a:ext uri="{FF2B5EF4-FFF2-40B4-BE49-F238E27FC236}">
                      <a16:creationId xmlns:a16="http://schemas.microsoft.com/office/drawing/2014/main" id="{2D5C1B0E-AA98-4379-88F3-8FB44A205D37}"/>
                    </a:ext>
                  </a:extLst>
                </p:cNvPr>
                <p:cNvSpPr/>
                <p:nvPr/>
              </p:nvSpPr>
              <p:spPr>
                <a:xfrm>
                  <a:off x="4812231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4736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473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4" name="Freeform: Shape 753">
                  <a:extLst>
                    <a:ext uri="{FF2B5EF4-FFF2-40B4-BE49-F238E27FC236}">
                      <a16:creationId xmlns:a16="http://schemas.microsoft.com/office/drawing/2014/main" id="{52FA61C2-48EB-4B7A-8087-7F16AD9E5415}"/>
                    </a:ext>
                  </a:extLst>
                </p:cNvPr>
                <p:cNvSpPr/>
                <p:nvPr/>
              </p:nvSpPr>
              <p:spPr>
                <a:xfrm>
                  <a:off x="4641238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5380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53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5" name="Freeform: Shape 762">
                  <a:extLst>
                    <a:ext uri="{FF2B5EF4-FFF2-40B4-BE49-F238E27FC236}">
                      <a16:creationId xmlns:a16="http://schemas.microsoft.com/office/drawing/2014/main" id="{B0FAE1E0-D30F-44A9-BBE0-C91100059959}"/>
                    </a:ext>
                  </a:extLst>
                </p:cNvPr>
                <p:cNvSpPr/>
                <p:nvPr/>
              </p:nvSpPr>
              <p:spPr>
                <a:xfrm>
                  <a:off x="3994757" y="4222877"/>
                  <a:ext cx="630937" cy="27431"/>
                </a:xfrm>
                <a:custGeom>
                  <a:avLst/>
                  <a:gdLst>
                    <a:gd name="connsiteX0" fmla="*/ 4828 w 222072"/>
                    <a:gd name="connsiteY0" fmla="*/ 4828 h 9655"/>
                    <a:gd name="connsiteX1" fmla="*/ 219176 w 22207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2072" h="9655">
                      <a:moveTo>
                        <a:pt x="4828" y="4828"/>
                      </a:moveTo>
                      <a:lnTo>
                        <a:pt x="21917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6" name="Freeform: Shape 763">
                  <a:extLst>
                    <a:ext uri="{FF2B5EF4-FFF2-40B4-BE49-F238E27FC236}">
                      <a16:creationId xmlns:a16="http://schemas.microsoft.com/office/drawing/2014/main" id="{C99989DE-7BC4-4F60-8A86-D77FA4182F3E}"/>
                    </a:ext>
                  </a:extLst>
                </p:cNvPr>
                <p:cNvSpPr/>
                <p:nvPr/>
              </p:nvSpPr>
              <p:spPr>
                <a:xfrm>
                  <a:off x="4658612" y="3383458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875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875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7" name="Freeform: Shape 764">
                  <a:extLst>
                    <a:ext uri="{FF2B5EF4-FFF2-40B4-BE49-F238E27FC236}">
                      <a16:creationId xmlns:a16="http://schemas.microsoft.com/office/drawing/2014/main" id="{E6F0BA6D-E5D4-425D-A871-06CF851C2584}"/>
                    </a:ext>
                  </a:extLst>
                </p:cNvPr>
                <p:cNvSpPr/>
                <p:nvPr/>
              </p:nvSpPr>
              <p:spPr>
                <a:xfrm>
                  <a:off x="4172152" y="3383458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7311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731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8" name="Freeform: Shape 765">
                  <a:extLst>
                    <a:ext uri="{FF2B5EF4-FFF2-40B4-BE49-F238E27FC236}">
                      <a16:creationId xmlns:a16="http://schemas.microsoft.com/office/drawing/2014/main" id="{0FD085A4-B7B1-44AB-8D2A-B3DB941F460B}"/>
                    </a:ext>
                  </a:extLst>
                </p:cNvPr>
                <p:cNvSpPr/>
                <p:nvPr/>
              </p:nvSpPr>
              <p:spPr>
                <a:xfrm>
                  <a:off x="4666842" y="3463924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231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89" name="Freeform: Shape 766">
                  <a:extLst>
                    <a:ext uri="{FF2B5EF4-FFF2-40B4-BE49-F238E27FC236}">
                      <a16:creationId xmlns:a16="http://schemas.microsoft.com/office/drawing/2014/main" id="{22B6445E-C446-4ACC-8B15-60CAA4B41BCE}"/>
                    </a:ext>
                  </a:extLst>
                </p:cNvPr>
                <p:cNvSpPr/>
                <p:nvPr/>
              </p:nvSpPr>
              <p:spPr>
                <a:xfrm>
                  <a:off x="4441899" y="3463924"/>
                  <a:ext cx="54865" cy="27431"/>
                </a:xfrm>
                <a:custGeom>
                  <a:avLst/>
                  <a:gdLst>
                    <a:gd name="connsiteX0" fmla="*/ 4828 w 19310"/>
                    <a:gd name="connsiteY0" fmla="*/ 4828 h 9655"/>
                    <a:gd name="connsiteX1" fmla="*/ 17058 w 19310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0" h="9655">
                      <a:moveTo>
                        <a:pt x="4828" y="4828"/>
                      </a:moveTo>
                      <a:lnTo>
                        <a:pt x="17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0" name="Freeform: Shape 767">
                  <a:extLst>
                    <a:ext uri="{FF2B5EF4-FFF2-40B4-BE49-F238E27FC236}">
                      <a16:creationId xmlns:a16="http://schemas.microsoft.com/office/drawing/2014/main" id="{3FF5293A-97A2-42F8-82F8-B84F273E4838}"/>
                    </a:ext>
                  </a:extLst>
                </p:cNvPr>
                <p:cNvSpPr/>
                <p:nvPr/>
              </p:nvSpPr>
              <p:spPr>
                <a:xfrm>
                  <a:off x="4161179" y="3463924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6667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6667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1" name="Freeform: Shape 768">
                  <a:extLst>
                    <a:ext uri="{FF2B5EF4-FFF2-40B4-BE49-F238E27FC236}">
                      <a16:creationId xmlns:a16="http://schemas.microsoft.com/office/drawing/2014/main" id="{ED06A0D7-9521-4002-8409-7A8B22BB7045}"/>
                    </a:ext>
                  </a:extLst>
                </p:cNvPr>
                <p:cNvSpPr/>
                <p:nvPr/>
              </p:nvSpPr>
              <p:spPr>
                <a:xfrm>
                  <a:off x="4509563" y="3473070"/>
                  <a:ext cx="73153" cy="27431"/>
                </a:xfrm>
                <a:custGeom>
                  <a:avLst/>
                  <a:gdLst>
                    <a:gd name="connsiteX0" fmla="*/ 23495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495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2" name="Freeform: Shape 769">
                  <a:extLst>
                    <a:ext uri="{FF2B5EF4-FFF2-40B4-BE49-F238E27FC236}">
                      <a16:creationId xmlns:a16="http://schemas.microsoft.com/office/drawing/2014/main" id="{17B246C5-C992-49C5-8730-A514DDC7B650}"/>
                    </a:ext>
                  </a:extLst>
                </p:cNvPr>
                <p:cNvSpPr/>
                <p:nvPr/>
              </p:nvSpPr>
              <p:spPr>
                <a:xfrm>
                  <a:off x="4518709" y="3559023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7081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708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3" name="Freeform: Shape 770">
                  <a:extLst>
                    <a:ext uri="{FF2B5EF4-FFF2-40B4-BE49-F238E27FC236}">
                      <a16:creationId xmlns:a16="http://schemas.microsoft.com/office/drawing/2014/main" id="{9486AA8D-89E9-4AF4-A6A2-364EA5387EDF}"/>
                    </a:ext>
                  </a:extLst>
                </p:cNvPr>
                <p:cNvSpPr/>
                <p:nvPr/>
              </p:nvSpPr>
              <p:spPr>
                <a:xfrm>
                  <a:off x="4527852" y="364589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4" name="Freeform: Shape 771">
                  <a:extLst>
                    <a:ext uri="{FF2B5EF4-FFF2-40B4-BE49-F238E27FC236}">
                      <a16:creationId xmlns:a16="http://schemas.microsoft.com/office/drawing/2014/main" id="{01B03625-40FB-4EE1-BA94-0B534EE9A009}"/>
                    </a:ext>
                  </a:extLst>
                </p:cNvPr>
                <p:cNvSpPr/>
                <p:nvPr/>
              </p:nvSpPr>
              <p:spPr>
                <a:xfrm>
                  <a:off x="4536997" y="373276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5" name="Freeform: Shape 772">
                  <a:extLst>
                    <a:ext uri="{FF2B5EF4-FFF2-40B4-BE49-F238E27FC236}">
                      <a16:creationId xmlns:a16="http://schemas.microsoft.com/office/drawing/2014/main" id="{180D93C3-6DE2-480F-9F92-4F3710F0DBBC}"/>
                    </a:ext>
                  </a:extLst>
                </p:cNvPr>
                <p:cNvSpPr/>
                <p:nvPr/>
              </p:nvSpPr>
              <p:spPr>
                <a:xfrm>
                  <a:off x="4494934" y="3356027"/>
                  <a:ext cx="210311" cy="457199"/>
                </a:xfrm>
                <a:custGeom>
                  <a:avLst/>
                  <a:gdLst>
                    <a:gd name="connsiteX0" fmla="*/ 20598 w 74024"/>
                    <a:gd name="connsiteY0" fmla="*/ 157382 h 160922"/>
                    <a:gd name="connsiteX1" fmla="*/ 4828 w 74024"/>
                    <a:gd name="connsiteY1" fmla="*/ 9977 h 160922"/>
                    <a:gd name="connsiteX2" fmla="*/ 53104 w 74024"/>
                    <a:gd name="connsiteY2" fmla="*/ 4828 h 160922"/>
                    <a:gd name="connsiteX3" fmla="*/ 69197 w 74024"/>
                    <a:gd name="connsiteY3" fmla="*/ 155773 h 160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24" h="160922">
                      <a:moveTo>
                        <a:pt x="20598" y="157382"/>
                      </a:moveTo>
                      <a:lnTo>
                        <a:pt x="4828" y="9977"/>
                      </a:lnTo>
                      <a:lnTo>
                        <a:pt x="53104" y="4828"/>
                      </a:lnTo>
                      <a:lnTo>
                        <a:pt x="69197" y="155773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6" name="Freeform: Shape 773">
                  <a:extLst>
                    <a:ext uri="{FF2B5EF4-FFF2-40B4-BE49-F238E27FC236}">
                      <a16:creationId xmlns:a16="http://schemas.microsoft.com/office/drawing/2014/main" id="{97B96198-3072-4899-A5B1-28D9189D4D84}"/>
                    </a:ext>
                  </a:extLst>
                </p:cNvPr>
                <p:cNvSpPr/>
                <p:nvPr/>
              </p:nvSpPr>
              <p:spPr>
                <a:xfrm>
                  <a:off x="4349546" y="3267330"/>
                  <a:ext cx="137161" cy="548641"/>
                </a:xfrm>
                <a:custGeom>
                  <a:avLst/>
                  <a:gdLst>
                    <a:gd name="connsiteX0" fmla="*/ 4828 w 48276"/>
                    <a:gd name="connsiteY0" fmla="*/ 190854 h 193106"/>
                    <a:gd name="connsiteX1" fmla="*/ 45058 w 48276"/>
                    <a:gd name="connsiteY1" fmla="*/ 4828 h 193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3106">
                      <a:moveTo>
                        <a:pt x="4828" y="190854"/>
                      </a:moveTo>
                      <a:lnTo>
                        <a:pt x="45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7" name="Freeform: Shape 774">
                  <a:extLst>
                    <a:ext uri="{FF2B5EF4-FFF2-40B4-BE49-F238E27FC236}">
                      <a16:creationId xmlns:a16="http://schemas.microsoft.com/office/drawing/2014/main" id="{ABD7FF26-5B33-4B45-B28B-FDCECF54938D}"/>
                    </a:ext>
                  </a:extLst>
                </p:cNvPr>
                <p:cNvSpPr/>
                <p:nvPr/>
              </p:nvSpPr>
              <p:spPr>
                <a:xfrm>
                  <a:off x="4236159" y="3246297"/>
                  <a:ext cx="137161" cy="566929"/>
                </a:xfrm>
                <a:custGeom>
                  <a:avLst/>
                  <a:gdLst>
                    <a:gd name="connsiteX0" fmla="*/ 46346 w 48276"/>
                    <a:gd name="connsiteY0" fmla="*/ 4828 h 199543"/>
                    <a:gd name="connsiteX1" fmla="*/ 4828 w 48276"/>
                    <a:gd name="connsiteY1" fmla="*/ 196003 h 19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9543">
                      <a:moveTo>
                        <a:pt x="46346" y="4828"/>
                      </a:moveTo>
                      <a:lnTo>
                        <a:pt x="4828" y="19600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8" name="Freeform: Shape 775">
                  <a:extLst>
                    <a:ext uri="{FF2B5EF4-FFF2-40B4-BE49-F238E27FC236}">
                      <a16:creationId xmlns:a16="http://schemas.microsoft.com/office/drawing/2014/main" id="{D1D50DB0-C3B4-4B5F-8F50-5B3E88421986}"/>
                    </a:ext>
                  </a:extLst>
                </p:cNvPr>
                <p:cNvSpPr/>
                <p:nvPr/>
              </p:nvSpPr>
              <p:spPr>
                <a:xfrm>
                  <a:off x="4537912" y="3090851"/>
                  <a:ext cx="118873" cy="54865"/>
                </a:xfrm>
                <a:custGeom>
                  <a:avLst/>
                  <a:gdLst>
                    <a:gd name="connsiteX0" fmla="*/ 4828 w 41839"/>
                    <a:gd name="connsiteY0" fmla="*/ 4828 h 19310"/>
                    <a:gd name="connsiteX1" fmla="*/ 19954 w 41839"/>
                    <a:gd name="connsiteY1" fmla="*/ 13839 h 19310"/>
                    <a:gd name="connsiteX2" fmla="*/ 37656 w 41839"/>
                    <a:gd name="connsiteY2" fmla="*/ 11908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839" h="19310">
                      <a:moveTo>
                        <a:pt x="4828" y="4828"/>
                      </a:moveTo>
                      <a:cubicBezTo>
                        <a:pt x="8368" y="9012"/>
                        <a:pt x="13839" y="12552"/>
                        <a:pt x="19954" y="13839"/>
                      </a:cubicBezTo>
                      <a:cubicBezTo>
                        <a:pt x="26069" y="15127"/>
                        <a:pt x="32506" y="14483"/>
                        <a:pt x="37656" y="1190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99" name="Freeform: Shape 776">
                  <a:extLst>
                    <a:ext uri="{FF2B5EF4-FFF2-40B4-BE49-F238E27FC236}">
                      <a16:creationId xmlns:a16="http://schemas.microsoft.com/office/drawing/2014/main" id="{CB75FC92-202C-421E-9096-4983E6FAC496}"/>
                    </a:ext>
                  </a:extLst>
                </p:cNvPr>
                <p:cNvSpPr/>
                <p:nvPr/>
              </p:nvSpPr>
              <p:spPr>
                <a:xfrm>
                  <a:off x="4517794" y="3181591"/>
                  <a:ext cx="109727" cy="45719"/>
                </a:xfrm>
                <a:custGeom>
                  <a:avLst/>
                  <a:gdLst>
                    <a:gd name="connsiteX0" fmla="*/ 35081 w 38621"/>
                    <a:gd name="connsiteY0" fmla="*/ 14085 h 16092"/>
                    <a:gd name="connsiteX1" fmla="*/ 21242 w 38621"/>
                    <a:gd name="connsiteY1" fmla="*/ 5395 h 16092"/>
                    <a:gd name="connsiteX2" fmla="*/ 4828 w 38621"/>
                    <a:gd name="connsiteY2" fmla="*/ 7648 h 16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621" h="16092">
                      <a:moveTo>
                        <a:pt x="35081" y="14085"/>
                      </a:moveTo>
                      <a:cubicBezTo>
                        <a:pt x="31863" y="9901"/>
                        <a:pt x="27035" y="6683"/>
                        <a:pt x="21242" y="5395"/>
                      </a:cubicBezTo>
                      <a:cubicBezTo>
                        <a:pt x="15449" y="4108"/>
                        <a:pt x="9655" y="5074"/>
                        <a:pt x="4828" y="764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0" name="Freeform: Shape 777">
                  <a:extLst>
                    <a:ext uri="{FF2B5EF4-FFF2-40B4-BE49-F238E27FC236}">
                      <a16:creationId xmlns:a16="http://schemas.microsoft.com/office/drawing/2014/main" id="{63EBC119-635D-4DBC-B443-3B2E4B4B4E25}"/>
                    </a:ext>
                  </a:extLst>
                </p:cNvPr>
                <p:cNvSpPr/>
                <p:nvPr/>
              </p:nvSpPr>
              <p:spPr>
                <a:xfrm>
                  <a:off x="4124597" y="3046180"/>
                  <a:ext cx="438911" cy="246888"/>
                </a:xfrm>
                <a:custGeom>
                  <a:avLst/>
                  <a:gdLst>
                    <a:gd name="connsiteX0" fmla="*/ 96555 w 154485"/>
                    <a:gd name="connsiteY0" fmla="*/ 5745 h 86898"/>
                    <a:gd name="connsiteX1" fmla="*/ 149659 w 154485"/>
                    <a:gd name="connsiteY1" fmla="*/ 17332 h 86898"/>
                    <a:gd name="connsiteX2" fmla="*/ 140970 w 154485"/>
                    <a:gd name="connsiteY2" fmla="*/ 58206 h 86898"/>
                    <a:gd name="connsiteX3" fmla="*/ 124234 w 154485"/>
                    <a:gd name="connsiteY3" fmla="*/ 85241 h 86898"/>
                    <a:gd name="connsiteX4" fmla="*/ 85612 w 154485"/>
                    <a:gd name="connsiteY4" fmla="*/ 76873 h 86898"/>
                    <a:gd name="connsiteX5" fmla="*/ 79497 w 154485"/>
                    <a:gd name="connsiteY5" fmla="*/ 38895 h 86898"/>
                    <a:gd name="connsiteX6" fmla="*/ 11266 w 154485"/>
                    <a:gd name="connsiteY6" fmla="*/ 76873 h 86898"/>
                    <a:gd name="connsiteX7" fmla="*/ 4829 w 154485"/>
                    <a:gd name="connsiteY7" fmla="*/ 70758 h 86898"/>
                    <a:gd name="connsiteX8" fmla="*/ 96555 w 154485"/>
                    <a:gd name="connsiteY8" fmla="*/ 5745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4485" h="86898">
                      <a:moveTo>
                        <a:pt x="96555" y="5745"/>
                      </a:moveTo>
                      <a:lnTo>
                        <a:pt x="149659" y="17332"/>
                      </a:lnTo>
                      <a:lnTo>
                        <a:pt x="140970" y="58206"/>
                      </a:lnTo>
                      <a:lnTo>
                        <a:pt x="124234" y="85241"/>
                      </a:lnTo>
                      <a:lnTo>
                        <a:pt x="85612" y="76873"/>
                      </a:lnTo>
                      <a:cubicBezTo>
                        <a:pt x="85612" y="76873"/>
                        <a:pt x="90118" y="45010"/>
                        <a:pt x="79497" y="38895"/>
                      </a:cubicBezTo>
                      <a:cubicBezTo>
                        <a:pt x="65658" y="31171"/>
                        <a:pt x="36048" y="49516"/>
                        <a:pt x="11266" y="76873"/>
                      </a:cubicBezTo>
                      <a:lnTo>
                        <a:pt x="4829" y="70758"/>
                      </a:lnTo>
                      <a:cubicBezTo>
                        <a:pt x="4507" y="70436"/>
                        <a:pt x="50853" y="-4232"/>
                        <a:pt x="96555" y="5745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1" name="Freeform: Shape 778">
                  <a:extLst>
                    <a:ext uri="{FF2B5EF4-FFF2-40B4-BE49-F238E27FC236}">
                      <a16:creationId xmlns:a16="http://schemas.microsoft.com/office/drawing/2014/main" id="{84A8624D-0D4D-4BAD-8B1B-9DFFFB2C725B}"/>
                    </a:ext>
                  </a:extLst>
                </p:cNvPr>
                <p:cNvSpPr/>
                <p:nvPr/>
              </p:nvSpPr>
              <p:spPr>
                <a:xfrm>
                  <a:off x="4965851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2" name="Freeform: Shape 779">
                  <a:extLst>
                    <a:ext uri="{FF2B5EF4-FFF2-40B4-BE49-F238E27FC236}">
                      <a16:creationId xmlns:a16="http://schemas.microsoft.com/office/drawing/2014/main" id="{C2434378-3112-46DE-9F04-24818DCBB2C4}"/>
                    </a:ext>
                  </a:extLst>
                </p:cNvPr>
                <p:cNvSpPr/>
                <p:nvPr/>
              </p:nvSpPr>
              <p:spPr>
                <a:xfrm>
                  <a:off x="4686043" y="3859861"/>
                  <a:ext cx="246888" cy="27431"/>
                </a:xfrm>
                <a:custGeom>
                  <a:avLst/>
                  <a:gdLst>
                    <a:gd name="connsiteX0" fmla="*/ 4828 w 86898"/>
                    <a:gd name="connsiteY0" fmla="*/ 4828 h 9655"/>
                    <a:gd name="connsiteX1" fmla="*/ 83680 w 8689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6898" h="9655">
                      <a:moveTo>
                        <a:pt x="4828" y="4828"/>
                      </a:moveTo>
                      <a:lnTo>
                        <a:pt x="836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3" name="Freeform: Shape 780">
                  <a:extLst>
                    <a:ext uri="{FF2B5EF4-FFF2-40B4-BE49-F238E27FC236}">
                      <a16:creationId xmlns:a16="http://schemas.microsoft.com/office/drawing/2014/main" id="{F836BFE0-E487-48DA-A18F-54610D86A006}"/>
                    </a:ext>
                  </a:extLst>
                </p:cNvPr>
                <p:cNvSpPr/>
                <p:nvPr/>
              </p:nvSpPr>
              <p:spPr>
                <a:xfrm>
                  <a:off x="3996587" y="3859861"/>
                  <a:ext cx="713233" cy="27431"/>
                </a:xfrm>
                <a:custGeom>
                  <a:avLst/>
                  <a:gdLst>
                    <a:gd name="connsiteX0" fmla="*/ 4828 w 251038"/>
                    <a:gd name="connsiteY0" fmla="*/ 4828 h 9655"/>
                    <a:gd name="connsiteX1" fmla="*/ 247498 w 25103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038" h="9655">
                      <a:moveTo>
                        <a:pt x="4828" y="4828"/>
                      </a:moveTo>
                      <a:lnTo>
                        <a:pt x="2474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4" name="Freeform: Shape 781">
                  <a:extLst>
                    <a:ext uri="{FF2B5EF4-FFF2-40B4-BE49-F238E27FC236}">
                      <a16:creationId xmlns:a16="http://schemas.microsoft.com/office/drawing/2014/main" id="{F8D303FA-14BE-4E3C-BC9F-45085FB6D063}"/>
                    </a:ext>
                  </a:extLst>
                </p:cNvPr>
                <p:cNvSpPr/>
                <p:nvPr/>
              </p:nvSpPr>
              <p:spPr>
                <a:xfrm>
                  <a:off x="3853940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5" name="Freeform: Shape 782">
                  <a:extLst>
                    <a:ext uri="{FF2B5EF4-FFF2-40B4-BE49-F238E27FC236}">
                      <a16:creationId xmlns:a16="http://schemas.microsoft.com/office/drawing/2014/main" id="{BBA96F43-43B7-4E56-A241-E1F631A1D6DD}"/>
                    </a:ext>
                  </a:extLst>
                </p:cNvPr>
                <p:cNvSpPr/>
                <p:nvPr/>
              </p:nvSpPr>
              <p:spPr>
                <a:xfrm>
                  <a:off x="3916118" y="3450210"/>
                  <a:ext cx="265176" cy="365761"/>
                </a:xfrm>
                <a:custGeom>
                  <a:avLst/>
                  <a:gdLst>
                    <a:gd name="connsiteX0" fmla="*/ 89795 w 93334"/>
                    <a:gd name="connsiteY0" fmla="*/ 126485 h 128737"/>
                    <a:gd name="connsiteX1" fmla="*/ 43127 w 93334"/>
                    <a:gd name="connsiteY1" fmla="*/ 29288 h 128737"/>
                    <a:gd name="connsiteX2" fmla="*/ 4828 w 93334"/>
                    <a:gd name="connsiteY2" fmla="*/ 4828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34" h="128737">
                      <a:moveTo>
                        <a:pt x="89795" y="126485"/>
                      </a:moveTo>
                      <a:lnTo>
                        <a:pt x="43127" y="29288"/>
                      </a:lnTo>
                      <a:cubicBezTo>
                        <a:pt x="27357" y="29288"/>
                        <a:pt x="12230" y="20276"/>
                        <a:pt x="4828" y="4828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6" name="Freeform: Shape 783">
                  <a:extLst>
                    <a:ext uri="{FF2B5EF4-FFF2-40B4-BE49-F238E27FC236}">
                      <a16:creationId xmlns:a16="http://schemas.microsoft.com/office/drawing/2014/main" id="{7166204E-0742-4BE1-9800-A5C3F8DAFD3A}"/>
                    </a:ext>
                  </a:extLst>
                </p:cNvPr>
                <p:cNvSpPr/>
                <p:nvPr/>
              </p:nvSpPr>
              <p:spPr>
                <a:xfrm>
                  <a:off x="3904197" y="3276444"/>
                  <a:ext cx="338327" cy="429768"/>
                </a:xfrm>
                <a:custGeom>
                  <a:avLst/>
                  <a:gdLst>
                    <a:gd name="connsiteX0" fmla="*/ 9024 w 119082"/>
                    <a:gd name="connsiteY0" fmla="*/ 66310 h 151266"/>
                    <a:gd name="connsiteX1" fmla="*/ 17714 w 119082"/>
                    <a:gd name="connsiteY1" fmla="*/ 17068 h 151266"/>
                    <a:gd name="connsiteX2" fmla="*/ 32841 w 119082"/>
                    <a:gd name="connsiteY2" fmla="*/ 48609 h 151266"/>
                    <a:gd name="connsiteX3" fmla="*/ 57945 w 119082"/>
                    <a:gd name="connsiteY3" fmla="*/ 36701 h 151266"/>
                    <a:gd name="connsiteX4" fmla="*/ 42818 w 119082"/>
                    <a:gd name="connsiteY4" fmla="*/ 5160 h 151266"/>
                    <a:gd name="connsiteX5" fmla="*/ 86589 w 119082"/>
                    <a:gd name="connsiteY5" fmla="*/ 29298 h 151266"/>
                    <a:gd name="connsiteX6" fmla="*/ 81761 w 119082"/>
                    <a:gd name="connsiteY6" fmla="*/ 74356 h 151266"/>
                    <a:gd name="connsiteX7" fmla="*/ 116520 w 119082"/>
                    <a:gd name="connsiteY7" fmla="*/ 146771 h 15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082" h="151266">
                      <a:moveTo>
                        <a:pt x="9024" y="66310"/>
                      </a:moveTo>
                      <a:cubicBezTo>
                        <a:pt x="978" y="49253"/>
                        <a:pt x="4840" y="29620"/>
                        <a:pt x="17714" y="17068"/>
                      </a:cubicBezTo>
                      <a:lnTo>
                        <a:pt x="32841" y="48609"/>
                      </a:lnTo>
                      <a:lnTo>
                        <a:pt x="57945" y="36701"/>
                      </a:lnTo>
                      <a:lnTo>
                        <a:pt x="42818" y="5160"/>
                      </a:lnTo>
                      <a:cubicBezTo>
                        <a:pt x="60519" y="2907"/>
                        <a:pt x="78543" y="12240"/>
                        <a:pt x="86589" y="29298"/>
                      </a:cubicBezTo>
                      <a:cubicBezTo>
                        <a:pt x="93991" y="44425"/>
                        <a:pt x="91416" y="62126"/>
                        <a:pt x="81761" y="74356"/>
                      </a:cubicBezTo>
                      <a:lnTo>
                        <a:pt x="116520" y="146771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7" name="Freeform: Shape 784">
                  <a:extLst>
                    <a:ext uri="{FF2B5EF4-FFF2-40B4-BE49-F238E27FC236}">
                      <a16:creationId xmlns:a16="http://schemas.microsoft.com/office/drawing/2014/main" id="{4CCBF912-B215-4E2C-9989-360B26D5241F}"/>
                    </a:ext>
                  </a:extLst>
                </p:cNvPr>
                <p:cNvSpPr/>
                <p:nvPr/>
              </p:nvSpPr>
              <p:spPr>
                <a:xfrm>
                  <a:off x="4812231" y="3246655"/>
                  <a:ext cx="210311" cy="438911"/>
                </a:xfrm>
                <a:custGeom>
                  <a:avLst/>
                  <a:gdLst>
                    <a:gd name="connsiteX0" fmla="*/ 25104 w 74024"/>
                    <a:gd name="connsiteY0" fmla="*/ 54266 h 154485"/>
                    <a:gd name="connsiteX1" fmla="*/ 24138 w 74024"/>
                    <a:gd name="connsiteY1" fmla="*/ 48794 h 154485"/>
                    <a:gd name="connsiteX2" fmla="*/ 53426 w 74024"/>
                    <a:gd name="connsiteY2" fmla="*/ 7598 h 154485"/>
                    <a:gd name="connsiteX3" fmla="*/ 58898 w 74024"/>
                    <a:gd name="connsiteY3" fmla="*/ 5023 h 154485"/>
                    <a:gd name="connsiteX4" fmla="*/ 67265 w 74024"/>
                    <a:gd name="connsiteY4" fmla="*/ 7920 h 154485"/>
                    <a:gd name="connsiteX5" fmla="*/ 70162 w 74024"/>
                    <a:gd name="connsiteY5" fmla="*/ 13391 h 154485"/>
                    <a:gd name="connsiteX6" fmla="*/ 68231 w 74024"/>
                    <a:gd name="connsiteY6" fmla="*/ 63599 h 154485"/>
                    <a:gd name="connsiteX7" fmla="*/ 64047 w 74024"/>
                    <a:gd name="connsiteY7" fmla="*/ 67461 h 154485"/>
                    <a:gd name="connsiteX8" fmla="*/ 53426 w 74024"/>
                    <a:gd name="connsiteY8" fmla="*/ 68749 h 154485"/>
                    <a:gd name="connsiteX9" fmla="*/ 25426 w 74024"/>
                    <a:gd name="connsiteY9" fmla="*/ 150497 h 154485"/>
                    <a:gd name="connsiteX10" fmla="*/ 4828 w 74024"/>
                    <a:gd name="connsiteY10" fmla="*/ 143417 h 154485"/>
                    <a:gd name="connsiteX11" fmla="*/ 32828 w 74024"/>
                    <a:gd name="connsiteY11" fmla="*/ 61668 h 154485"/>
                    <a:gd name="connsiteX12" fmla="*/ 25104 w 74024"/>
                    <a:gd name="connsiteY12" fmla="*/ 54266 h 154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024" h="154485">
                      <a:moveTo>
                        <a:pt x="25104" y="54266"/>
                      </a:moveTo>
                      <a:cubicBezTo>
                        <a:pt x="24138" y="53300"/>
                        <a:pt x="23173" y="51047"/>
                        <a:pt x="24138" y="48794"/>
                      </a:cubicBezTo>
                      <a:lnTo>
                        <a:pt x="53426" y="7598"/>
                      </a:lnTo>
                      <a:cubicBezTo>
                        <a:pt x="54392" y="5345"/>
                        <a:pt x="56645" y="4380"/>
                        <a:pt x="58898" y="5023"/>
                      </a:cubicBezTo>
                      <a:lnTo>
                        <a:pt x="67265" y="7920"/>
                      </a:lnTo>
                      <a:cubicBezTo>
                        <a:pt x="69518" y="8564"/>
                        <a:pt x="70806" y="11138"/>
                        <a:pt x="70162" y="13391"/>
                      </a:cubicBezTo>
                      <a:lnTo>
                        <a:pt x="68231" y="63599"/>
                      </a:lnTo>
                      <a:cubicBezTo>
                        <a:pt x="67587" y="66174"/>
                        <a:pt x="65334" y="67461"/>
                        <a:pt x="64047" y="67461"/>
                      </a:cubicBezTo>
                      <a:cubicBezTo>
                        <a:pt x="61472" y="67461"/>
                        <a:pt x="54070" y="66174"/>
                        <a:pt x="53426" y="68749"/>
                      </a:cubicBezTo>
                      <a:lnTo>
                        <a:pt x="25426" y="150497"/>
                      </a:lnTo>
                      <a:lnTo>
                        <a:pt x="4828" y="143417"/>
                      </a:lnTo>
                      <a:lnTo>
                        <a:pt x="32828" y="61668"/>
                      </a:lnTo>
                      <a:cubicBezTo>
                        <a:pt x="33794" y="59093"/>
                        <a:pt x="27035" y="55553"/>
                        <a:pt x="25104" y="5426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8" name="Freeform: Shape 785">
                  <a:extLst>
                    <a:ext uri="{FF2B5EF4-FFF2-40B4-BE49-F238E27FC236}">
                      <a16:creationId xmlns:a16="http://schemas.microsoft.com/office/drawing/2014/main" id="{2CD9A5E6-37B4-44A8-8147-822AE0F5CC89}"/>
                    </a:ext>
                  </a:extLst>
                </p:cNvPr>
                <p:cNvSpPr/>
                <p:nvPr/>
              </p:nvSpPr>
              <p:spPr>
                <a:xfrm>
                  <a:off x="4714391" y="3630713"/>
                  <a:ext cx="219457" cy="182880"/>
                </a:xfrm>
                <a:custGeom>
                  <a:avLst/>
                  <a:gdLst>
                    <a:gd name="connsiteX0" fmla="*/ 61472 w 77242"/>
                    <a:gd name="connsiteY0" fmla="*/ 60700 h 64368"/>
                    <a:gd name="connsiteX1" fmla="*/ 73702 w 77242"/>
                    <a:gd name="connsiteY1" fmla="*/ 24975 h 64368"/>
                    <a:gd name="connsiteX2" fmla="*/ 70806 w 77242"/>
                    <a:gd name="connsiteY2" fmla="*/ 19182 h 64368"/>
                    <a:gd name="connsiteX3" fmla="*/ 28644 w 77242"/>
                    <a:gd name="connsiteY3" fmla="*/ 5021 h 64368"/>
                    <a:gd name="connsiteX4" fmla="*/ 22851 w 77242"/>
                    <a:gd name="connsiteY4" fmla="*/ 7917 h 64368"/>
                    <a:gd name="connsiteX5" fmla="*/ 4828 w 77242"/>
                    <a:gd name="connsiteY5" fmla="*/ 61022 h 6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242" h="64368">
                      <a:moveTo>
                        <a:pt x="61472" y="60700"/>
                      </a:moveTo>
                      <a:lnTo>
                        <a:pt x="73702" y="24975"/>
                      </a:lnTo>
                      <a:cubicBezTo>
                        <a:pt x="74668" y="22722"/>
                        <a:pt x="73381" y="20147"/>
                        <a:pt x="70806" y="19182"/>
                      </a:cubicBezTo>
                      <a:lnTo>
                        <a:pt x="28644" y="5021"/>
                      </a:lnTo>
                      <a:cubicBezTo>
                        <a:pt x="26391" y="4377"/>
                        <a:pt x="23816" y="5343"/>
                        <a:pt x="22851" y="7917"/>
                      </a:cubicBezTo>
                      <a:lnTo>
                        <a:pt x="4828" y="610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309" name="Freeform: Shape 786">
                  <a:extLst>
                    <a:ext uri="{FF2B5EF4-FFF2-40B4-BE49-F238E27FC236}">
                      <a16:creationId xmlns:a16="http://schemas.microsoft.com/office/drawing/2014/main" id="{960492C6-BE11-4084-B521-5AA75374361B}"/>
                    </a:ext>
                  </a:extLst>
                </p:cNvPr>
                <p:cNvSpPr/>
                <p:nvPr/>
              </p:nvSpPr>
              <p:spPr>
                <a:xfrm>
                  <a:off x="4592984" y="3105690"/>
                  <a:ext cx="128015" cy="155449"/>
                </a:xfrm>
                <a:custGeom>
                  <a:avLst/>
                  <a:gdLst>
                    <a:gd name="connsiteX0" fmla="*/ 13444 w 45058"/>
                    <a:gd name="connsiteY0" fmla="*/ 46916 h 54713"/>
                    <a:gd name="connsiteX1" fmla="*/ 31467 w 45058"/>
                    <a:gd name="connsiteY1" fmla="*/ 50778 h 54713"/>
                    <a:gd name="connsiteX2" fmla="*/ 40479 w 45058"/>
                    <a:gd name="connsiteY2" fmla="*/ 8938 h 54713"/>
                    <a:gd name="connsiteX3" fmla="*/ 22455 w 45058"/>
                    <a:gd name="connsiteY3" fmla="*/ 5076 h 54713"/>
                    <a:gd name="connsiteX4" fmla="*/ 9582 w 45058"/>
                    <a:gd name="connsiteY4" fmla="*/ 13444 h 54713"/>
                    <a:gd name="connsiteX5" fmla="*/ 5076 w 45058"/>
                    <a:gd name="connsiteY5" fmla="*/ 34042 h 54713"/>
                    <a:gd name="connsiteX6" fmla="*/ 13444 w 45058"/>
                    <a:gd name="connsiteY6" fmla="*/ 46916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058" h="54713">
                      <a:moveTo>
                        <a:pt x="13444" y="46916"/>
                      </a:moveTo>
                      <a:lnTo>
                        <a:pt x="31467" y="50778"/>
                      </a:lnTo>
                      <a:lnTo>
                        <a:pt x="40479" y="8938"/>
                      </a:lnTo>
                      <a:lnTo>
                        <a:pt x="22455" y="5076"/>
                      </a:lnTo>
                      <a:cubicBezTo>
                        <a:pt x="16662" y="3788"/>
                        <a:pt x="10869" y="7650"/>
                        <a:pt x="9582" y="13444"/>
                      </a:cubicBezTo>
                      <a:lnTo>
                        <a:pt x="5076" y="34042"/>
                      </a:lnTo>
                      <a:cubicBezTo>
                        <a:pt x="3788" y="39835"/>
                        <a:pt x="7651" y="45628"/>
                        <a:pt x="13444" y="4691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C076BA46-3212-49A1-9005-62ECFAFE13D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145361" y="2929497"/>
                <a:ext cx="312777" cy="265176"/>
                <a:chOff x="1251736" y="3105936"/>
                <a:chExt cx="1189635" cy="1008586"/>
              </a:xfrm>
            </p:grpSpPr>
            <p:sp>
              <p:nvSpPr>
                <p:cNvPr id="257" name="Freeform: Shape 617">
                  <a:extLst>
                    <a:ext uri="{FF2B5EF4-FFF2-40B4-BE49-F238E27FC236}">
                      <a16:creationId xmlns:a16="http://schemas.microsoft.com/office/drawing/2014/main" id="{4E962ACC-5CF2-4122-85F4-E93EDBF408BE}"/>
                    </a:ext>
                  </a:extLst>
                </p:cNvPr>
                <p:cNvSpPr/>
                <p:nvPr/>
              </p:nvSpPr>
              <p:spPr>
                <a:xfrm>
                  <a:off x="138249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58" name="Freeform: Shape 618">
                  <a:extLst>
                    <a:ext uri="{FF2B5EF4-FFF2-40B4-BE49-F238E27FC236}">
                      <a16:creationId xmlns:a16="http://schemas.microsoft.com/office/drawing/2014/main" id="{1E9475FB-D870-4EFF-AD09-F0FD8D474731}"/>
                    </a:ext>
                  </a:extLst>
                </p:cNvPr>
                <p:cNvSpPr/>
                <p:nvPr/>
              </p:nvSpPr>
              <p:spPr>
                <a:xfrm>
                  <a:off x="1622983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59" name="Freeform: Shape 619">
                  <a:extLst>
                    <a:ext uri="{FF2B5EF4-FFF2-40B4-BE49-F238E27FC236}">
                      <a16:creationId xmlns:a16="http://schemas.microsoft.com/office/drawing/2014/main" id="{E3401B05-16A7-4036-9B2F-1C2AFA9CA037}"/>
                    </a:ext>
                  </a:extLst>
                </p:cNvPr>
                <p:cNvSpPr/>
                <p:nvPr/>
              </p:nvSpPr>
              <p:spPr>
                <a:xfrm>
                  <a:off x="1864384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0" name="Freeform: Shape 620">
                  <a:extLst>
                    <a:ext uri="{FF2B5EF4-FFF2-40B4-BE49-F238E27FC236}">
                      <a16:creationId xmlns:a16="http://schemas.microsoft.com/office/drawing/2014/main" id="{B0D137FE-ABE2-4F80-B29C-0AC6A7CE80C2}"/>
                    </a:ext>
                  </a:extLst>
                </p:cNvPr>
                <p:cNvSpPr/>
                <p:nvPr/>
              </p:nvSpPr>
              <p:spPr>
                <a:xfrm>
                  <a:off x="210578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1" name="Freeform: Shape 621">
                  <a:extLst>
                    <a:ext uri="{FF2B5EF4-FFF2-40B4-BE49-F238E27FC236}">
                      <a16:creationId xmlns:a16="http://schemas.microsoft.com/office/drawing/2014/main" id="{42B62A11-8DB2-4E66-ADF5-14F64736C69E}"/>
                    </a:ext>
                  </a:extLst>
                </p:cNvPr>
                <p:cNvSpPr/>
                <p:nvPr/>
              </p:nvSpPr>
              <p:spPr>
                <a:xfrm>
                  <a:off x="2037207" y="3180004"/>
                  <a:ext cx="283465" cy="27431"/>
                </a:xfrm>
                <a:custGeom>
                  <a:avLst/>
                  <a:gdLst>
                    <a:gd name="connsiteX0" fmla="*/ 94944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4944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2" name="Freeform: Shape 622">
                  <a:extLst>
                    <a:ext uri="{FF2B5EF4-FFF2-40B4-BE49-F238E27FC236}">
                      <a16:creationId xmlns:a16="http://schemas.microsoft.com/office/drawing/2014/main" id="{D44A6B92-D7B4-4DC1-8DB4-6EFC307B0DD2}"/>
                    </a:ext>
                  </a:extLst>
                </p:cNvPr>
                <p:cNvSpPr/>
                <p:nvPr/>
              </p:nvSpPr>
              <p:spPr>
                <a:xfrm>
                  <a:off x="1718081" y="3180004"/>
                  <a:ext cx="283465" cy="27431"/>
                </a:xfrm>
                <a:custGeom>
                  <a:avLst/>
                  <a:gdLst>
                    <a:gd name="connsiteX0" fmla="*/ 95588 w 99771"/>
                    <a:gd name="connsiteY0" fmla="*/ 4828 h 9655"/>
                    <a:gd name="connsiteX1" fmla="*/ 4828 w 99771"/>
                    <a:gd name="connsiteY1" fmla="*/ 5150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588" y="4828"/>
                      </a:moveTo>
                      <a:lnTo>
                        <a:pt x="4828" y="515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3" name="Freeform: Shape 623">
                  <a:extLst>
                    <a:ext uri="{FF2B5EF4-FFF2-40B4-BE49-F238E27FC236}">
                      <a16:creationId xmlns:a16="http://schemas.microsoft.com/office/drawing/2014/main" id="{D1BF3C9C-DE1F-4B62-A23A-B4AA266945D1}"/>
                    </a:ext>
                  </a:extLst>
                </p:cNvPr>
                <p:cNvSpPr/>
                <p:nvPr/>
              </p:nvSpPr>
              <p:spPr>
                <a:xfrm>
                  <a:off x="1252651" y="3180004"/>
                  <a:ext cx="1188720" cy="155449"/>
                </a:xfrm>
                <a:custGeom>
                  <a:avLst/>
                  <a:gdLst>
                    <a:gd name="connsiteX0" fmla="*/ 392650 w 418397"/>
                    <a:gd name="connsiteY0" fmla="*/ 4828 h 54713"/>
                    <a:gd name="connsiteX1" fmla="*/ 406811 w 418397"/>
                    <a:gd name="connsiteY1" fmla="*/ 4828 h 54713"/>
                    <a:gd name="connsiteX2" fmla="*/ 415501 w 418397"/>
                    <a:gd name="connsiteY2" fmla="*/ 13517 h 54713"/>
                    <a:gd name="connsiteX3" fmla="*/ 415501 w 418397"/>
                    <a:gd name="connsiteY3" fmla="*/ 50530 h 54713"/>
                    <a:gd name="connsiteX4" fmla="*/ 4828 w 418397"/>
                    <a:gd name="connsiteY4" fmla="*/ 50851 h 54713"/>
                    <a:gd name="connsiteX5" fmla="*/ 4828 w 418397"/>
                    <a:gd name="connsiteY5" fmla="*/ 13839 h 54713"/>
                    <a:gd name="connsiteX6" fmla="*/ 13517 w 418397"/>
                    <a:gd name="connsiteY6" fmla="*/ 5150 h 54713"/>
                    <a:gd name="connsiteX7" fmla="*/ 35725 w 418397"/>
                    <a:gd name="connsiteY7" fmla="*/ 5150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54713">
                      <a:moveTo>
                        <a:pt x="392650" y="4828"/>
                      </a:moveTo>
                      <a:lnTo>
                        <a:pt x="406811" y="4828"/>
                      </a:lnTo>
                      <a:cubicBezTo>
                        <a:pt x="411639" y="4828"/>
                        <a:pt x="415501" y="8690"/>
                        <a:pt x="415501" y="13517"/>
                      </a:cubicBezTo>
                      <a:lnTo>
                        <a:pt x="415501" y="50530"/>
                      </a:lnTo>
                      <a:lnTo>
                        <a:pt x="4828" y="50851"/>
                      </a:lnTo>
                      <a:lnTo>
                        <a:pt x="4828" y="13839"/>
                      </a:lnTo>
                      <a:cubicBezTo>
                        <a:pt x="4828" y="9012"/>
                        <a:pt x="8690" y="5150"/>
                        <a:pt x="13517" y="5150"/>
                      </a:cubicBezTo>
                      <a:lnTo>
                        <a:pt x="35725" y="515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4" name="Freeform: Shape 624">
                  <a:extLst>
                    <a:ext uri="{FF2B5EF4-FFF2-40B4-BE49-F238E27FC236}">
                      <a16:creationId xmlns:a16="http://schemas.microsoft.com/office/drawing/2014/main" id="{9071218A-D34B-4790-B315-965A4080197A}"/>
                    </a:ext>
                  </a:extLst>
                </p:cNvPr>
                <p:cNvSpPr/>
                <p:nvPr/>
              </p:nvSpPr>
              <p:spPr>
                <a:xfrm>
                  <a:off x="1400784" y="3180919"/>
                  <a:ext cx="283465" cy="27431"/>
                </a:xfrm>
                <a:custGeom>
                  <a:avLst/>
                  <a:gdLst>
                    <a:gd name="connsiteX0" fmla="*/ 95266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266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5" name="Freeform: Shape 625">
                  <a:extLst>
                    <a:ext uri="{FF2B5EF4-FFF2-40B4-BE49-F238E27FC236}">
                      <a16:creationId xmlns:a16="http://schemas.microsoft.com/office/drawing/2014/main" id="{4AFA1ED3-C3CA-4B93-AE1D-AB607FDC4F2A}"/>
                    </a:ext>
                  </a:extLst>
                </p:cNvPr>
                <p:cNvSpPr/>
                <p:nvPr/>
              </p:nvSpPr>
              <p:spPr>
                <a:xfrm>
                  <a:off x="133951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6" name="Freeform: Shape 626">
                  <a:extLst>
                    <a:ext uri="{FF2B5EF4-FFF2-40B4-BE49-F238E27FC236}">
                      <a16:creationId xmlns:a16="http://schemas.microsoft.com/office/drawing/2014/main" id="{49A67874-92FE-4F45-92AC-03B37839AF20}"/>
                    </a:ext>
                  </a:extLst>
                </p:cNvPr>
                <p:cNvSpPr/>
                <p:nvPr/>
              </p:nvSpPr>
              <p:spPr>
                <a:xfrm>
                  <a:off x="1657730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7" name="Freeform: Shape 627">
                  <a:extLst>
                    <a:ext uri="{FF2B5EF4-FFF2-40B4-BE49-F238E27FC236}">
                      <a16:creationId xmlns:a16="http://schemas.microsoft.com/office/drawing/2014/main" id="{52EBC2EC-E5D3-42DA-9700-D45762EDF181}"/>
                    </a:ext>
                  </a:extLst>
                </p:cNvPr>
                <p:cNvSpPr/>
                <p:nvPr/>
              </p:nvSpPr>
              <p:spPr>
                <a:xfrm>
                  <a:off x="229323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8" name="Freeform: Shape 628">
                  <a:extLst>
                    <a:ext uri="{FF2B5EF4-FFF2-40B4-BE49-F238E27FC236}">
                      <a16:creationId xmlns:a16="http://schemas.microsoft.com/office/drawing/2014/main" id="{820285D8-C18D-4636-8E31-031D47E61E56}"/>
                    </a:ext>
                  </a:extLst>
                </p:cNvPr>
                <p:cNvSpPr/>
                <p:nvPr/>
              </p:nvSpPr>
              <p:spPr>
                <a:xfrm>
                  <a:off x="1975941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69" name="Freeform: Shape 629">
                  <a:extLst>
                    <a:ext uri="{FF2B5EF4-FFF2-40B4-BE49-F238E27FC236}">
                      <a16:creationId xmlns:a16="http://schemas.microsoft.com/office/drawing/2014/main" id="{BC0C189E-91B6-44C1-B2C7-8A9638A6EB5B}"/>
                    </a:ext>
                  </a:extLst>
                </p:cNvPr>
                <p:cNvSpPr/>
                <p:nvPr/>
              </p:nvSpPr>
              <p:spPr>
                <a:xfrm>
                  <a:off x="138249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0" name="Freeform: Shape 630">
                  <a:extLst>
                    <a:ext uri="{FF2B5EF4-FFF2-40B4-BE49-F238E27FC236}">
                      <a16:creationId xmlns:a16="http://schemas.microsoft.com/office/drawing/2014/main" id="{95748AD1-735A-4A84-BF1A-6ABF991C7CD0}"/>
                    </a:ext>
                  </a:extLst>
                </p:cNvPr>
                <p:cNvSpPr/>
                <p:nvPr/>
              </p:nvSpPr>
              <p:spPr>
                <a:xfrm>
                  <a:off x="1622983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1" name="Freeform: Shape 631">
                  <a:extLst>
                    <a:ext uri="{FF2B5EF4-FFF2-40B4-BE49-F238E27FC236}">
                      <a16:creationId xmlns:a16="http://schemas.microsoft.com/office/drawing/2014/main" id="{761035B1-0F17-427D-A280-0CB01217DC6F}"/>
                    </a:ext>
                  </a:extLst>
                </p:cNvPr>
                <p:cNvSpPr/>
                <p:nvPr/>
              </p:nvSpPr>
              <p:spPr>
                <a:xfrm>
                  <a:off x="1864384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2" name="Freeform: Shape 632">
                  <a:extLst>
                    <a:ext uri="{FF2B5EF4-FFF2-40B4-BE49-F238E27FC236}">
                      <a16:creationId xmlns:a16="http://schemas.microsoft.com/office/drawing/2014/main" id="{10D13B8B-0235-4F1B-B9D6-16B4E18B65DD}"/>
                    </a:ext>
                  </a:extLst>
                </p:cNvPr>
                <p:cNvSpPr/>
                <p:nvPr/>
              </p:nvSpPr>
              <p:spPr>
                <a:xfrm>
                  <a:off x="210578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3" name="Freeform: Shape 633">
                  <a:extLst>
                    <a:ext uri="{FF2B5EF4-FFF2-40B4-BE49-F238E27FC236}">
                      <a16:creationId xmlns:a16="http://schemas.microsoft.com/office/drawing/2014/main" id="{51431E35-5582-472B-9066-4BF1D756B7F1}"/>
                    </a:ext>
                  </a:extLst>
                </p:cNvPr>
                <p:cNvSpPr/>
                <p:nvPr/>
              </p:nvSpPr>
              <p:spPr>
                <a:xfrm>
                  <a:off x="1382496" y="3935297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4" name="Freeform: Shape 634">
                  <a:extLst>
                    <a:ext uri="{FF2B5EF4-FFF2-40B4-BE49-F238E27FC236}">
                      <a16:creationId xmlns:a16="http://schemas.microsoft.com/office/drawing/2014/main" id="{1B6E6DB8-6C3D-422B-AB2F-31F4968F1180}"/>
                    </a:ext>
                  </a:extLst>
                </p:cNvPr>
                <p:cNvSpPr/>
                <p:nvPr/>
              </p:nvSpPr>
              <p:spPr>
                <a:xfrm>
                  <a:off x="1622983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5" name="Freeform: Shape 635">
                  <a:extLst>
                    <a:ext uri="{FF2B5EF4-FFF2-40B4-BE49-F238E27FC236}">
                      <a16:creationId xmlns:a16="http://schemas.microsoft.com/office/drawing/2014/main" id="{D9B2CD10-287D-4DFD-A441-C155F415DFC9}"/>
                    </a:ext>
                  </a:extLst>
                </p:cNvPr>
                <p:cNvSpPr/>
                <p:nvPr/>
              </p:nvSpPr>
              <p:spPr>
                <a:xfrm>
                  <a:off x="1864384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6" name="Freeform: Shape 636">
                  <a:extLst>
                    <a:ext uri="{FF2B5EF4-FFF2-40B4-BE49-F238E27FC236}">
                      <a16:creationId xmlns:a16="http://schemas.microsoft.com/office/drawing/2014/main" id="{B98DCFED-DACB-47DE-9E73-CBFE670B1891}"/>
                    </a:ext>
                  </a:extLst>
                </p:cNvPr>
                <p:cNvSpPr/>
                <p:nvPr/>
              </p:nvSpPr>
              <p:spPr>
                <a:xfrm>
                  <a:off x="1251736" y="3309850"/>
                  <a:ext cx="1188720" cy="804672"/>
                </a:xfrm>
                <a:custGeom>
                  <a:avLst/>
                  <a:gdLst>
                    <a:gd name="connsiteX0" fmla="*/ 5150 w 418397"/>
                    <a:gd name="connsiteY0" fmla="*/ 5150 h 283223"/>
                    <a:gd name="connsiteX1" fmla="*/ 415823 w 418397"/>
                    <a:gd name="connsiteY1" fmla="*/ 4828 h 283223"/>
                    <a:gd name="connsiteX2" fmla="*/ 415823 w 418397"/>
                    <a:gd name="connsiteY2" fmla="*/ 270671 h 283223"/>
                    <a:gd name="connsiteX3" fmla="*/ 407133 w 418397"/>
                    <a:gd name="connsiteY3" fmla="*/ 279361 h 283223"/>
                    <a:gd name="connsiteX4" fmla="*/ 13517 w 418397"/>
                    <a:gd name="connsiteY4" fmla="*/ 279683 h 283223"/>
                    <a:gd name="connsiteX5" fmla="*/ 4828 w 418397"/>
                    <a:gd name="connsiteY5" fmla="*/ 270993 h 283223"/>
                    <a:gd name="connsiteX6" fmla="*/ 4828 w 418397"/>
                    <a:gd name="connsiteY6" fmla="*/ 48277 h 283223"/>
                    <a:gd name="connsiteX7" fmla="*/ 35725 w 418397"/>
                    <a:gd name="connsiteY7" fmla="*/ 48277 h 2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283223">
                      <a:moveTo>
                        <a:pt x="5150" y="5150"/>
                      </a:moveTo>
                      <a:lnTo>
                        <a:pt x="415823" y="4828"/>
                      </a:lnTo>
                      <a:lnTo>
                        <a:pt x="415823" y="270671"/>
                      </a:lnTo>
                      <a:cubicBezTo>
                        <a:pt x="415823" y="275499"/>
                        <a:pt x="411961" y="279361"/>
                        <a:pt x="407133" y="279361"/>
                      </a:cubicBezTo>
                      <a:lnTo>
                        <a:pt x="13517" y="279683"/>
                      </a:lnTo>
                      <a:cubicBezTo>
                        <a:pt x="8690" y="279683"/>
                        <a:pt x="4828" y="275821"/>
                        <a:pt x="4828" y="270993"/>
                      </a:cubicBezTo>
                      <a:lnTo>
                        <a:pt x="4828" y="48277"/>
                      </a:lnTo>
                      <a:lnTo>
                        <a:pt x="35725" y="48277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7" name="Freeform: Shape 637">
                  <a:extLst>
                    <a:ext uri="{FF2B5EF4-FFF2-40B4-BE49-F238E27FC236}">
                      <a16:creationId xmlns:a16="http://schemas.microsoft.com/office/drawing/2014/main" id="{091E1F5C-FE0C-42A0-AC4E-F2898FF69C6D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4828 w 57932"/>
                    <a:gd name="connsiteY0" fmla="*/ 4828 h 57932"/>
                    <a:gd name="connsiteX1" fmla="*/ 54070 w 57932"/>
                    <a:gd name="connsiteY1" fmla="*/ 54070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4828" y="4828"/>
                      </a:moveTo>
                      <a:lnTo>
                        <a:pt x="54070" y="5407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78" name="Freeform: Shape 638">
                  <a:extLst>
                    <a:ext uri="{FF2B5EF4-FFF2-40B4-BE49-F238E27FC236}">
                      <a16:creationId xmlns:a16="http://schemas.microsoft.com/office/drawing/2014/main" id="{1A03E980-4338-41D8-B9B9-769468873BCE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54070 w 57932"/>
                    <a:gd name="connsiteY0" fmla="*/ 4828 h 57932"/>
                    <a:gd name="connsiteX1" fmla="*/ 4828 w 57932"/>
                    <a:gd name="connsiteY1" fmla="*/ 54392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54070" y="4828"/>
                      </a:moveTo>
                      <a:lnTo>
                        <a:pt x="4828" y="5439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C662CD65-3C3F-4C68-B6F4-306CE2D17C3E}"/>
                </a:ext>
              </a:extLst>
            </p:cNvPr>
            <p:cNvGrpSpPr/>
            <p:nvPr/>
          </p:nvGrpSpPr>
          <p:grpSpPr>
            <a:xfrm>
              <a:off x="11424450" y="3932456"/>
              <a:ext cx="2281047" cy="356616"/>
              <a:chOff x="11778993" y="2885746"/>
              <a:chExt cx="2281047" cy="356616"/>
            </a:xfrm>
          </p:grpSpPr>
          <p:cxnSp>
            <p:nvCxnSpPr>
              <p:cNvPr id="146" name="Connector: Elbow 832">
                <a:extLst>
                  <a:ext uri="{FF2B5EF4-FFF2-40B4-BE49-F238E27FC236}">
                    <a16:creationId xmlns:a16="http://schemas.microsoft.com/office/drawing/2014/main" id="{C15B93C0-A0E3-4597-9286-7A06BE46E71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1839982" y="2978342"/>
                <a:ext cx="166123" cy="288102"/>
              </a:xfrm>
              <a:prstGeom prst="bentConnector2">
                <a:avLst/>
              </a:prstGeom>
              <a:noFill/>
              <a:ln w="15875" cap="flat" cmpd="sng" algn="ctr">
                <a:solidFill>
                  <a:srgbClr val="FFFFFF"/>
                </a:solidFill>
                <a:prstDash val="solid"/>
                <a:tailEnd type="arrow" w="med" len="sm"/>
              </a:ln>
              <a:effectLst>
                <a:outerShdw blurRad="40000" dist="20000" dir="5400000" rotWithShape="0">
                  <a:srgbClr val="000000">
                    <a:alpha val="0"/>
                  </a:srgbClr>
                </a:outerShdw>
              </a:effectLst>
            </p:spPr>
          </p:cxn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ED36E50-66AC-4F7E-A49A-8DB291EB1B79}"/>
                  </a:ext>
                </a:extLst>
              </p:cNvPr>
              <p:cNvGrpSpPr/>
              <p:nvPr/>
            </p:nvGrpSpPr>
            <p:grpSpPr>
              <a:xfrm>
                <a:off x="13085474" y="2901680"/>
                <a:ext cx="404028" cy="322423"/>
                <a:chOff x="6630539" y="5287514"/>
                <a:chExt cx="1865762" cy="1488919"/>
              </a:xfrm>
            </p:grpSpPr>
            <p:sp>
              <p:nvSpPr>
                <p:cNvPr id="243" name="Freeform: Shape 950">
                  <a:extLst>
                    <a:ext uri="{FF2B5EF4-FFF2-40B4-BE49-F238E27FC236}">
                      <a16:creationId xmlns:a16="http://schemas.microsoft.com/office/drawing/2014/main" id="{F87911BF-4588-475C-B819-C128886FF44E}"/>
                    </a:ext>
                  </a:extLst>
                </p:cNvPr>
                <p:cNvSpPr/>
                <p:nvPr/>
              </p:nvSpPr>
              <p:spPr>
                <a:xfrm>
                  <a:off x="7750331" y="6186674"/>
                  <a:ext cx="589759" cy="589759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4" name="Freeform: Shape 951">
                  <a:extLst>
                    <a:ext uri="{FF2B5EF4-FFF2-40B4-BE49-F238E27FC236}">
                      <a16:creationId xmlns:a16="http://schemas.microsoft.com/office/drawing/2014/main" id="{E639187D-6B20-45C4-9C73-E980E1B71B47}"/>
                    </a:ext>
                  </a:extLst>
                </p:cNvPr>
                <p:cNvSpPr/>
                <p:nvPr/>
              </p:nvSpPr>
              <p:spPr>
                <a:xfrm>
                  <a:off x="7919525" y="6357802"/>
                  <a:ext cx="251374" cy="25137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5" name="Freeform: Shape 952">
                  <a:extLst>
                    <a:ext uri="{FF2B5EF4-FFF2-40B4-BE49-F238E27FC236}">
                      <a16:creationId xmlns:a16="http://schemas.microsoft.com/office/drawing/2014/main" id="{5D379A56-D7B7-4840-AFAC-CD0FDBF15BC7}"/>
                    </a:ext>
                  </a:extLst>
                </p:cNvPr>
                <p:cNvSpPr/>
                <p:nvPr/>
              </p:nvSpPr>
              <p:spPr>
                <a:xfrm>
                  <a:off x="6630539" y="5548499"/>
                  <a:ext cx="1119001" cy="1119001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6" name="Freeform: Shape 953">
                  <a:extLst>
                    <a:ext uri="{FF2B5EF4-FFF2-40B4-BE49-F238E27FC236}">
                      <a16:creationId xmlns:a16="http://schemas.microsoft.com/office/drawing/2014/main" id="{A0034522-9AF7-4F88-9319-87E98C687B64}"/>
                    </a:ext>
                  </a:extLst>
                </p:cNvPr>
                <p:cNvSpPr/>
                <p:nvPr/>
              </p:nvSpPr>
              <p:spPr>
                <a:xfrm>
                  <a:off x="6951565" y="5873196"/>
                  <a:ext cx="476954" cy="476954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7" name="Freeform: Shape 954">
                  <a:extLst>
                    <a:ext uri="{FF2B5EF4-FFF2-40B4-BE49-F238E27FC236}">
                      <a16:creationId xmlns:a16="http://schemas.microsoft.com/office/drawing/2014/main" id="{689266F3-375A-4981-BF35-57A85BEFC8C5}"/>
                    </a:ext>
                  </a:extLst>
                </p:cNvPr>
                <p:cNvSpPr/>
                <p:nvPr/>
              </p:nvSpPr>
              <p:spPr>
                <a:xfrm>
                  <a:off x="7100152" y="6021782"/>
                  <a:ext cx="183440" cy="183440"/>
                </a:xfrm>
                <a:custGeom>
                  <a:avLst/>
                  <a:gdLst>
                    <a:gd name="connsiteX0" fmla="*/ 28000 w 32184"/>
                    <a:gd name="connsiteY0" fmla="*/ 16414 h 32184"/>
                    <a:gd name="connsiteX1" fmla="*/ 16414 w 32184"/>
                    <a:gd name="connsiteY1" fmla="*/ 28000 h 32184"/>
                    <a:gd name="connsiteX2" fmla="*/ 4828 w 32184"/>
                    <a:gd name="connsiteY2" fmla="*/ 16414 h 32184"/>
                    <a:gd name="connsiteX3" fmla="*/ 16414 w 32184"/>
                    <a:gd name="connsiteY3" fmla="*/ 4828 h 32184"/>
                    <a:gd name="connsiteX4" fmla="*/ 28000 w 32184"/>
                    <a:gd name="connsiteY4" fmla="*/ 16414 h 32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84" h="32184">
                      <a:moveTo>
                        <a:pt x="28000" y="16414"/>
                      </a:moveTo>
                      <a:cubicBezTo>
                        <a:pt x="28000" y="22813"/>
                        <a:pt x="22813" y="28000"/>
                        <a:pt x="16414" y="28000"/>
                      </a:cubicBezTo>
                      <a:cubicBezTo>
                        <a:pt x="10015" y="28000"/>
                        <a:pt x="4828" y="22813"/>
                        <a:pt x="4828" y="16414"/>
                      </a:cubicBezTo>
                      <a:cubicBezTo>
                        <a:pt x="4828" y="10015"/>
                        <a:pt x="10015" y="4828"/>
                        <a:pt x="16414" y="4828"/>
                      </a:cubicBezTo>
                      <a:cubicBezTo>
                        <a:pt x="22813" y="4828"/>
                        <a:pt x="28000" y="10015"/>
                        <a:pt x="28000" y="16414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8" name="Freeform: Shape 955">
                  <a:extLst>
                    <a:ext uri="{FF2B5EF4-FFF2-40B4-BE49-F238E27FC236}">
                      <a16:creationId xmlns:a16="http://schemas.microsoft.com/office/drawing/2014/main" id="{9AB1E58E-5F0F-4F8F-97BB-9B8F2329251C}"/>
                    </a:ext>
                  </a:extLst>
                </p:cNvPr>
                <p:cNvSpPr/>
                <p:nvPr/>
              </p:nvSpPr>
              <p:spPr>
                <a:xfrm>
                  <a:off x="7702707" y="5287514"/>
                  <a:ext cx="793594" cy="793594"/>
                </a:xfrm>
                <a:custGeom>
                  <a:avLst/>
                  <a:gdLst>
                    <a:gd name="connsiteX0" fmla="*/ 22529 w 196325"/>
                    <a:gd name="connsiteY0" fmla="*/ 154807 h 196325"/>
                    <a:gd name="connsiteX1" fmla="*/ 26391 w 196325"/>
                    <a:gd name="connsiteY1" fmla="*/ 159313 h 196325"/>
                    <a:gd name="connsiteX2" fmla="*/ 30253 w 196325"/>
                    <a:gd name="connsiteY2" fmla="*/ 163819 h 196325"/>
                    <a:gd name="connsiteX3" fmla="*/ 34116 w 196325"/>
                    <a:gd name="connsiteY3" fmla="*/ 168325 h 196325"/>
                    <a:gd name="connsiteX4" fmla="*/ 60185 w 196325"/>
                    <a:gd name="connsiteY4" fmla="*/ 154807 h 196325"/>
                    <a:gd name="connsiteX5" fmla="*/ 78852 w 196325"/>
                    <a:gd name="connsiteY5" fmla="*/ 164141 h 196325"/>
                    <a:gd name="connsiteX6" fmla="*/ 84001 w 196325"/>
                    <a:gd name="connsiteY6" fmla="*/ 193107 h 196325"/>
                    <a:gd name="connsiteX7" fmla="*/ 89795 w 196325"/>
                    <a:gd name="connsiteY7" fmla="*/ 193429 h 196325"/>
                    <a:gd name="connsiteX8" fmla="*/ 95588 w 196325"/>
                    <a:gd name="connsiteY8" fmla="*/ 193429 h 196325"/>
                    <a:gd name="connsiteX9" fmla="*/ 101381 w 196325"/>
                    <a:gd name="connsiteY9" fmla="*/ 193750 h 196325"/>
                    <a:gd name="connsiteX10" fmla="*/ 110393 w 196325"/>
                    <a:gd name="connsiteY10" fmla="*/ 165750 h 196325"/>
                    <a:gd name="connsiteX11" fmla="*/ 130025 w 196325"/>
                    <a:gd name="connsiteY11" fmla="*/ 158991 h 196325"/>
                    <a:gd name="connsiteX12" fmla="*/ 154164 w 196325"/>
                    <a:gd name="connsiteY12" fmla="*/ 175727 h 196325"/>
                    <a:gd name="connsiteX13" fmla="*/ 158669 w 196325"/>
                    <a:gd name="connsiteY13" fmla="*/ 171865 h 196325"/>
                    <a:gd name="connsiteX14" fmla="*/ 163175 w 196325"/>
                    <a:gd name="connsiteY14" fmla="*/ 168003 h 196325"/>
                    <a:gd name="connsiteX15" fmla="*/ 167681 w 196325"/>
                    <a:gd name="connsiteY15" fmla="*/ 164141 h 196325"/>
                    <a:gd name="connsiteX16" fmla="*/ 154164 w 196325"/>
                    <a:gd name="connsiteY16" fmla="*/ 138071 h 196325"/>
                    <a:gd name="connsiteX17" fmla="*/ 163497 w 196325"/>
                    <a:gd name="connsiteY17" fmla="*/ 119404 h 196325"/>
                    <a:gd name="connsiteX18" fmla="*/ 192463 w 196325"/>
                    <a:gd name="connsiteY18" fmla="*/ 114255 h 196325"/>
                    <a:gd name="connsiteX19" fmla="*/ 192785 w 196325"/>
                    <a:gd name="connsiteY19" fmla="*/ 108462 h 196325"/>
                    <a:gd name="connsiteX20" fmla="*/ 193107 w 196325"/>
                    <a:gd name="connsiteY20" fmla="*/ 102668 h 196325"/>
                    <a:gd name="connsiteX21" fmla="*/ 193429 w 196325"/>
                    <a:gd name="connsiteY21" fmla="*/ 96875 h 196325"/>
                    <a:gd name="connsiteX22" fmla="*/ 165428 w 196325"/>
                    <a:gd name="connsiteY22" fmla="*/ 87864 h 196325"/>
                    <a:gd name="connsiteX23" fmla="*/ 158669 w 196325"/>
                    <a:gd name="connsiteY23" fmla="*/ 68231 h 196325"/>
                    <a:gd name="connsiteX24" fmla="*/ 175405 w 196325"/>
                    <a:gd name="connsiteY24" fmla="*/ 44093 h 196325"/>
                    <a:gd name="connsiteX25" fmla="*/ 171543 w 196325"/>
                    <a:gd name="connsiteY25" fmla="*/ 39587 h 196325"/>
                    <a:gd name="connsiteX26" fmla="*/ 167681 w 196325"/>
                    <a:gd name="connsiteY26" fmla="*/ 35081 h 196325"/>
                    <a:gd name="connsiteX27" fmla="*/ 163819 w 196325"/>
                    <a:gd name="connsiteY27" fmla="*/ 30575 h 196325"/>
                    <a:gd name="connsiteX28" fmla="*/ 137749 w 196325"/>
                    <a:gd name="connsiteY28" fmla="*/ 43771 h 196325"/>
                    <a:gd name="connsiteX29" fmla="*/ 119082 w 196325"/>
                    <a:gd name="connsiteY29" fmla="*/ 34437 h 196325"/>
                    <a:gd name="connsiteX30" fmla="*/ 113933 w 196325"/>
                    <a:gd name="connsiteY30" fmla="*/ 5793 h 196325"/>
                    <a:gd name="connsiteX31" fmla="*/ 108140 w 196325"/>
                    <a:gd name="connsiteY31" fmla="*/ 5471 h 196325"/>
                    <a:gd name="connsiteX32" fmla="*/ 102347 w 196325"/>
                    <a:gd name="connsiteY32" fmla="*/ 5150 h 196325"/>
                    <a:gd name="connsiteX33" fmla="*/ 96553 w 196325"/>
                    <a:gd name="connsiteY33" fmla="*/ 4828 h 196325"/>
                    <a:gd name="connsiteX34" fmla="*/ 87542 w 196325"/>
                    <a:gd name="connsiteY34" fmla="*/ 32506 h 196325"/>
                    <a:gd name="connsiteX35" fmla="*/ 67587 w 196325"/>
                    <a:gd name="connsiteY35" fmla="*/ 39265 h 196325"/>
                    <a:gd name="connsiteX36" fmla="*/ 43771 w 196325"/>
                    <a:gd name="connsiteY36" fmla="*/ 22529 h 196325"/>
                    <a:gd name="connsiteX37" fmla="*/ 39265 w 196325"/>
                    <a:gd name="connsiteY37" fmla="*/ 26391 h 196325"/>
                    <a:gd name="connsiteX38" fmla="*/ 34759 w 196325"/>
                    <a:gd name="connsiteY38" fmla="*/ 30253 h 196325"/>
                    <a:gd name="connsiteX39" fmla="*/ 30253 w 196325"/>
                    <a:gd name="connsiteY39" fmla="*/ 34116 h 196325"/>
                    <a:gd name="connsiteX40" fmla="*/ 43449 w 196325"/>
                    <a:gd name="connsiteY40" fmla="*/ 60185 h 196325"/>
                    <a:gd name="connsiteX41" fmla="*/ 34116 w 196325"/>
                    <a:gd name="connsiteY41" fmla="*/ 78852 h 196325"/>
                    <a:gd name="connsiteX42" fmla="*/ 5471 w 196325"/>
                    <a:gd name="connsiteY42" fmla="*/ 84001 h 196325"/>
                    <a:gd name="connsiteX43" fmla="*/ 5471 w 196325"/>
                    <a:gd name="connsiteY43" fmla="*/ 90438 h 196325"/>
                    <a:gd name="connsiteX44" fmla="*/ 5150 w 196325"/>
                    <a:gd name="connsiteY44" fmla="*/ 96232 h 196325"/>
                    <a:gd name="connsiteX45" fmla="*/ 4828 w 196325"/>
                    <a:gd name="connsiteY45" fmla="*/ 102025 h 196325"/>
                    <a:gd name="connsiteX46" fmla="*/ 32506 w 196325"/>
                    <a:gd name="connsiteY46" fmla="*/ 111036 h 196325"/>
                    <a:gd name="connsiteX47" fmla="*/ 39265 w 196325"/>
                    <a:gd name="connsiteY47" fmla="*/ 130669 h 196325"/>
                    <a:gd name="connsiteX48" fmla="*/ 22529 w 196325"/>
                    <a:gd name="connsiteY48" fmla="*/ 154807 h 19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196325" h="196325">
                      <a:moveTo>
                        <a:pt x="22529" y="154807"/>
                      </a:moveTo>
                      <a:lnTo>
                        <a:pt x="26391" y="159313"/>
                      </a:lnTo>
                      <a:lnTo>
                        <a:pt x="30253" y="163819"/>
                      </a:lnTo>
                      <a:lnTo>
                        <a:pt x="34116" y="168325"/>
                      </a:lnTo>
                      <a:lnTo>
                        <a:pt x="60185" y="154807"/>
                      </a:lnTo>
                      <a:cubicBezTo>
                        <a:pt x="65978" y="158991"/>
                        <a:pt x="72415" y="161888"/>
                        <a:pt x="78852" y="164141"/>
                      </a:cubicBezTo>
                      <a:lnTo>
                        <a:pt x="84001" y="193107"/>
                      </a:lnTo>
                      <a:lnTo>
                        <a:pt x="89795" y="193429"/>
                      </a:lnTo>
                      <a:lnTo>
                        <a:pt x="95588" y="193429"/>
                      </a:lnTo>
                      <a:lnTo>
                        <a:pt x="101381" y="193750"/>
                      </a:lnTo>
                      <a:lnTo>
                        <a:pt x="110393" y="165750"/>
                      </a:lnTo>
                      <a:cubicBezTo>
                        <a:pt x="117151" y="164463"/>
                        <a:pt x="123910" y="162210"/>
                        <a:pt x="130025" y="158991"/>
                      </a:cubicBezTo>
                      <a:lnTo>
                        <a:pt x="154164" y="175727"/>
                      </a:lnTo>
                      <a:lnTo>
                        <a:pt x="158669" y="171865"/>
                      </a:lnTo>
                      <a:lnTo>
                        <a:pt x="163175" y="168003"/>
                      </a:lnTo>
                      <a:lnTo>
                        <a:pt x="167681" y="164141"/>
                      </a:lnTo>
                      <a:lnTo>
                        <a:pt x="154164" y="138071"/>
                      </a:lnTo>
                      <a:cubicBezTo>
                        <a:pt x="158347" y="132278"/>
                        <a:pt x="161244" y="126163"/>
                        <a:pt x="163497" y="119404"/>
                      </a:cubicBezTo>
                      <a:lnTo>
                        <a:pt x="192463" y="114255"/>
                      </a:lnTo>
                      <a:lnTo>
                        <a:pt x="192785" y="108462"/>
                      </a:lnTo>
                      <a:lnTo>
                        <a:pt x="193107" y="102668"/>
                      </a:lnTo>
                      <a:lnTo>
                        <a:pt x="193429" y="96875"/>
                      </a:lnTo>
                      <a:lnTo>
                        <a:pt x="165428" y="87864"/>
                      </a:lnTo>
                      <a:cubicBezTo>
                        <a:pt x="164141" y="81105"/>
                        <a:pt x="162210" y="74346"/>
                        <a:pt x="158669" y="68231"/>
                      </a:cubicBezTo>
                      <a:lnTo>
                        <a:pt x="175405" y="44093"/>
                      </a:lnTo>
                      <a:lnTo>
                        <a:pt x="171543" y="39587"/>
                      </a:lnTo>
                      <a:lnTo>
                        <a:pt x="167681" y="35081"/>
                      </a:lnTo>
                      <a:lnTo>
                        <a:pt x="163819" y="30575"/>
                      </a:lnTo>
                      <a:lnTo>
                        <a:pt x="137749" y="43771"/>
                      </a:lnTo>
                      <a:cubicBezTo>
                        <a:pt x="131956" y="39587"/>
                        <a:pt x="125519" y="36690"/>
                        <a:pt x="119082" y="34437"/>
                      </a:cubicBezTo>
                      <a:lnTo>
                        <a:pt x="113933" y="5793"/>
                      </a:lnTo>
                      <a:lnTo>
                        <a:pt x="108140" y="5471"/>
                      </a:lnTo>
                      <a:lnTo>
                        <a:pt x="102347" y="5150"/>
                      </a:lnTo>
                      <a:lnTo>
                        <a:pt x="96553" y="4828"/>
                      </a:lnTo>
                      <a:lnTo>
                        <a:pt x="87542" y="32506"/>
                      </a:lnTo>
                      <a:cubicBezTo>
                        <a:pt x="80783" y="33794"/>
                        <a:pt x="74024" y="36047"/>
                        <a:pt x="67587" y="39265"/>
                      </a:cubicBezTo>
                      <a:lnTo>
                        <a:pt x="43771" y="22529"/>
                      </a:lnTo>
                      <a:lnTo>
                        <a:pt x="39265" y="26391"/>
                      </a:lnTo>
                      <a:lnTo>
                        <a:pt x="34759" y="30253"/>
                      </a:lnTo>
                      <a:lnTo>
                        <a:pt x="30253" y="34116"/>
                      </a:lnTo>
                      <a:lnTo>
                        <a:pt x="43449" y="60185"/>
                      </a:lnTo>
                      <a:cubicBezTo>
                        <a:pt x="39265" y="65978"/>
                        <a:pt x="36368" y="72415"/>
                        <a:pt x="34116" y="78852"/>
                      </a:cubicBezTo>
                      <a:lnTo>
                        <a:pt x="5471" y="84001"/>
                      </a:lnTo>
                      <a:lnTo>
                        <a:pt x="5471" y="90438"/>
                      </a:lnTo>
                      <a:lnTo>
                        <a:pt x="5150" y="96232"/>
                      </a:lnTo>
                      <a:lnTo>
                        <a:pt x="4828" y="102025"/>
                      </a:lnTo>
                      <a:lnTo>
                        <a:pt x="32506" y="111036"/>
                      </a:lnTo>
                      <a:cubicBezTo>
                        <a:pt x="33794" y="117795"/>
                        <a:pt x="36047" y="124554"/>
                        <a:pt x="39265" y="130669"/>
                      </a:cubicBezTo>
                      <a:lnTo>
                        <a:pt x="22529" y="154807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9" name="Freeform: Shape 956">
                  <a:extLst>
                    <a:ext uri="{FF2B5EF4-FFF2-40B4-BE49-F238E27FC236}">
                      <a16:creationId xmlns:a16="http://schemas.microsoft.com/office/drawing/2014/main" id="{B98AE7E8-A942-4DDA-8DE7-64D43D1E5343}"/>
                    </a:ext>
                  </a:extLst>
                </p:cNvPr>
                <p:cNvSpPr/>
                <p:nvPr/>
              </p:nvSpPr>
              <p:spPr>
                <a:xfrm>
                  <a:off x="7930378" y="5517789"/>
                  <a:ext cx="338255" cy="338255"/>
                </a:xfrm>
                <a:custGeom>
                  <a:avLst/>
                  <a:gdLst>
                    <a:gd name="connsiteX0" fmla="*/ 80139 w 83679"/>
                    <a:gd name="connsiteY0" fmla="*/ 42483 h 83679"/>
                    <a:gd name="connsiteX1" fmla="*/ 42483 w 83679"/>
                    <a:gd name="connsiteY1" fmla="*/ 80139 h 83679"/>
                    <a:gd name="connsiteX2" fmla="*/ 4828 w 83679"/>
                    <a:gd name="connsiteY2" fmla="*/ 42483 h 83679"/>
                    <a:gd name="connsiteX3" fmla="*/ 42483 w 83679"/>
                    <a:gd name="connsiteY3" fmla="*/ 4828 h 83679"/>
                    <a:gd name="connsiteX4" fmla="*/ 80139 w 83679"/>
                    <a:gd name="connsiteY4" fmla="*/ 42483 h 83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679" h="83679">
                      <a:moveTo>
                        <a:pt x="80139" y="42483"/>
                      </a:moveTo>
                      <a:cubicBezTo>
                        <a:pt x="80139" y="63280"/>
                        <a:pt x="63280" y="80139"/>
                        <a:pt x="42483" y="80139"/>
                      </a:cubicBezTo>
                      <a:cubicBezTo>
                        <a:pt x="21687" y="80139"/>
                        <a:pt x="4828" y="63280"/>
                        <a:pt x="4828" y="42483"/>
                      </a:cubicBezTo>
                      <a:cubicBezTo>
                        <a:pt x="4828" y="21687"/>
                        <a:pt x="21687" y="4828"/>
                        <a:pt x="42483" y="4828"/>
                      </a:cubicBezTo>
                      <a:cubicBezTo>
                        <a:pt x="63280" y="4828"/>
                        <a:pt x="80139" y="21687"/>
                        <a:pt x="80139" y="42483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5E91DF79-9132-44F6-81E1-6387223A2E94}"/>
                  </a:ext>
                </a:extLst>
              </p:cNvPr>
              <p:cNvGrpSpPr/>
              <p:nvPr/>
            </p:nvGrpSpPr>
            <p:grpSpPr>
              <a:xfrm>
                <a:off x="13597256" y="2885746"/>
                <a:ext cx="334784" cy="292114"/>
                <a:chOff x="8648967" y="2983833"/>
                <a:chExt cx="1285975" cy="1122070"/>
              </a:xfrm>
            </p:grpSpPr>
            <p:sp>
              <p:nvSpPr>
                <p:cNvPr id="231" name="Freeform: Shape 938">
                  <a:extLst>
                    <a:ext uri="{FF2B5EF4-FFF2-40B4-BE49-F238E27FC236}">
                      <a16:creationId xmlns:a16="http://schemas.microsoft.com/office/drawing/2014/main" id="{A9C999F4-0FD0-4581-A6A6-D1B1A0B316F1}"/>
                    </a:ext>
                  </a:extLst>
                </p:cNvPr>
                <p:cNvSpPr/>
                <p:nvPr/>
              </p:nvSpPr>
              <p:spPr>
                <a:xfrm>
                  <a:off x="9051631" y="3389926"/>
                  <a:ext cx="822960" cy="576072"/>
                </a:xfrm>
                <a:custGeom>
                  <a:avLst/>
                  <a:gdLst>
                    <a:gd name="connsiteX0" fmla="*/ 288051 w 289660"/>
                    <a:gd name="connsiteY0" fmla="*/ 93657 h 202762"/>
                    <a:gd name="connsiteX1" fmla="*/ 288051 w 289660"/>
                    <a:gd name="connsiteY1" fmla="*/ 12552 h 202762"/>
                    <a:gd name="connsiteX2" fmla="*/ 280327 w 289660"/>
                    <a:gd name="connsiteY2" fmla="*/ 4828 h 202762"/>
                    <a:gd name="connsiteX3" fmla="*/ 12552 w 289660"/>
                    <a:gd name="connsiteY3" fmla="*/ 4828 h 202762"/>
                    <a:gd name="connsiteX4" fmla="*/ 4828 w 289660"/>
                    <a:gd name="connsiteY4" fmla="*/ 12552 h 202762"/>
                    <a:gd name="connsiteX5" fmla="*/ 4828 w 289660"/>
                    <a:gd name="connsiteY5" fmla="*/ 190854 h 202762"/>
                    <a:gd name="connsiteX6" fmla="*/ 12552 w 289660"/>
                    <a:gd name="connsiteY6" fmla="*/ 198578 h 202762"/>
                    <a:gd name="connsiteX7" fmla="*/ 225613 w 289660"/>
                    <a:gd name="connsiteY7" fmla="*/ 198578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9660" h="202762">
                      <a:moveTo>
                        <a:pt x="288051" y="93657"/>
                      </a:moveTo>
                      <a:lnTo>
                        <a:pt x="288051" y="12552"/>
                      </a:lnTo>
                      <a:cubicBezTo>
                        <a:pt x="288051" y="8046"/>
                        <a:pt x="284511" y="4828"/>
                        <a:pt x="280327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190854"/>
                      </a:lnTo>
                      <a:cubicBezTo>
                        <a:pt x="4828" y="195360"/>
                        <a:pt x="8368" y="198578"/>
                        <a:pt x="12552" y="198578"/>
                      </a:cubicBezTo>
                      <a:lnTo>
                        <a:pt x="225613" y="19857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2" name="Freeform: Shape 939">
                  <a:extLst>
                    <a:ext uri="{FF2B5EF4-FFF2-40B4-BE49-F238E27FC236}">
                      <a16:creationId xmlns:a16="http://schemas.microsoft.com/office/drawing/2014/main" id="{DFB160D6-FEF4-4D87-BC6C-653F2E6D5360}"/>
                    </a:ext>
                  </a:extLst>
                </p:cNvPr>
                <p:cNvSpPr/>
                <p:nvPr/>
              </p:nvSpPr>
              <p:spPr>
                <a:xfrm>
                  <a:off x="8896185" y="4005319"/>
                  <a:ext cx="841248" cy="100584"/>
                </a:xfrm>
                <a:custGeom>
                  <a:avLst/>
                  <a:gdLst>
                    <a:gd name="connsiteX0" fmla="*/ 291913 w 296096"/>
                    <a:gd name="connsiteY0" fmla="*/ 33472 h 35402"/>
                    <a:gd name="connsiteX1" fmla="*/ 28000 w 296096"/>
                    <a:gd name="connsiteY1" fmla="*/ 33472 h 35402"/>
                    <a:gd name="connsiteX2" fmla="*/ 4828 w 296096"/>
                    <a:gd name="connsiteY2" fmla="*/ 23495 h 35402"/>
                    <a:gd name="connsiteX3" fmla="*/ 4828 w 296096"/>
                    <a:gd name="connsiteY3" fmla="*/ 4828 h 35402"/>
                    <a:gd name="connsiteX4" fmla="*/ 42483 w 296096"/>
                    <a:gd name="connsiteY4" fmla="*/ 4828 h 3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6096" h="35402">
                      <a:moveTo>
                        <a:pt x="291913" y="33472"/>
                      </a:moveTo>
                      <a:lnTo>
                        <a:pt x="28000" y="33472"/>
                      </a:lnTo>
                      <a:cubicBezTo>
                        <a:pt x="28000" y="33472"/>
                        <a:pt x="11265" y="33472"/>
                        <a:pt x="4828" y="23495"/>
                      </a:cubicBezTo>
                      <a:lnTo>
                        <a:pt x="4828" y="4828"/>
                      </a:lnTo>
                      <a:lnTo>
                        <a:pt x="42483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3" name="Freeform: Shape 940">
                  <a:extLst>
                    <a:ext uri="{FF2B5EF4-FFF2-40B4-BE49-F238E27FC236}">
                      <a16:creationId xmlns:a16="http://schemas.microsoft.com/office/drawing/2014/main" id="{B85E879B-B473-4BDB-AB0A-06E189C8D5EF}"/>
                    </a:ext>
                  </a:extLst>
                </p:cNvPr>
                <p:cNvSpPr/>
                <p:nvPr/>
              </p:nvSpPr>
              <p:spPr>
                <a:xfrm>
                  <a:off x="8993109" y="3337806"/>
                  <a:ext cx="941833" cy="685799"/>
                </a:xfrm>
                <a:custGeom>
                  <a:avLst/>
                  <a:gdLst>
                    <a:gd name="connsiteX0" fmla="*/ 327638 w 331499"/>
                    <a:gd name="connsiteY0" fmla="*/ 93335 h 241383"/>
                    <a:gd name="connsiteX1" fmla="*/ 327638 w 331499"/>
                    <a:gd name="connsiteY1" fmla="*/ 12552 h 241383"/>
                    <a:gd name="connsiteX2" fmla="*/ 319913 w 331499"/>
                    <a:gd name="connsiteY2" fmla="*/ 4828 h 241383"/>
                    <a:gd name="connsiteX3" fmla="*/ 12552 w 331499"/>
                    <a:gd name="connsiteY3" fmla="*/ 4828 h 241383"/>
                    <a:gd name="connsiteX4" fmla="*/ 4828 w 331499"/>
                    <a:gd name="connsiteY4" fmla="*/ 12552 h 241383"/>
                    <a:gd name="connsiteX5" fmla="*/ 4828 w 331499"/>
                    <a:gd name="connsiteY5" fmla="*/ 232050 h 241383"/>
                    <a:gd name="connsiteX6" fmla="*/ 12552 w 331499"/>
                    <a:gd name="connsiteY6" fmla="*/ 239774 h 241383"/>
                    <a:gd name="connsiteX7" fmla="*/ 255223 w 331499"/>
                    <a:gd name="connsiteY7" fmla="*/ 239774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1499" h="241383">
                      <a:moveTo>
                        <a:pt x="327638" y="93335"/>
                      </a:moveTo>
                      <a:lnTo>
                        <a:pt x="327638" y="12552"/>
                      </a:lnTo>
                      <a:cubicBezTo>
                        <a:pt x="327638" y="8046"/>
                        <a:pt x="324097" y="4828"/>
                        <a:pt x="319913" y="4828"/>
                      </a:cubicBezTo>
                      <a:lnTo>
                        <a:pt x="12552" y="4828"/>
                      </a:lnTo>
                      <a:cubicBezTo>
                        <a:pt x="8046" y="4828"/>
                        <a:pt x="4828" y="8368"/>
                        <a:pt x="4828" y="12552"/>
                      </a:cubicBezTo>
                      <a:lnTo>
                        <a:pt x="4828" y="232050"/>
                      </a:lnTo>
                      <a:cubicBezTo>
                        <a:pt x="4828" y="236556"/>
                        <a:pt x="8368" y="239774"/>
                        <a:pt x="12552" y="239774"/>
                      </a:cubicBezTo>
                      <a:lnTo>
                        <a:pt x="255223" y="23977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4" name="Freeform: Shape 941">
                  <a:extLst>
                    <a:ext uri="{FF2B5EF4-FFF2-40B4-BE49-F238E27FC236}">
                      <a16:creationId xmlns:a16="http://schemas.microsoft.com/office/drawing/2014/main" id="{AB49291F-286A-4C3F-AECD-1C3FAFA44344}"/>
                    </a:ext>
                  </a:extLst>
                </p:cNvPr>
                <p:cNvSpPr/>
                <p:nvPr/>
              </p:nvSpPr>
              <p:spPr>
                <a:xfrm>
                  <a:off x="9042974" y="327572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5" name="Freeform: Shape 942">
                  <a:extLst>
                    <a:ext uri="{FF2B5EF4-FFF2-40B4-BE49-F238E27FC236}">
                      <a16:creationId xmlns:a16="http://schemas.microsoft.com/office/drawing/2014/main" id="{A76BEE95-8FB1-4DE0-A56B-EA9D63D883C0}"/>
                    </a:ext>
                  </a:extLst>
                </p:cNvPr>
                <p:cNvSpPr/>
                <p:nvPr/>
              </p:nvSpPr>
              <p:spPr>
                <a:xfrm>
                  <a:off x="8961937" y="316267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6" name="Freeform: Shape 943">
                  <a:extLst>
                    <a:ext uri="{FF2B5EF4-FFF2-40B4-BE49-F238E27FC236}">
                      <a16:creationId xmlns:a16="http://schemas.microsoft.com/office/drawing/2014/main" id="{77B3B001-C14A-4092-A740-3277EAA76D0C}"/>
                    </a:ext>
                  </a:extLst>
                </p:cNvPr>
                <p:cNvSpPr/>
                <p:nvPr/>
              </p:nvSpPr>
              <p:spPr>
                <a:xfrm>
                  <a:off x="9074170" y="3039948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7" name="Freeform: Shape 944">
                  <a:extLst>
                    <a:ext uri="{FF2B5EF4-FFF2-40B4-BE49-F238E27FC236}">
                      <a16:creationId xmlns:a16="http://schemas.microsoft.com/office/drawing/2014/main" id="{8585D712-337D-49C3-8FAE-62E69285D134}"/>
                    </a:ext>
                  </a:extLst>
                </p:cNvPr>
                <p:cNvSpPr/>
                <p:nvPr/>
              </p:nvSpPr>
              <p:spPr>
                <a:xfrm>
                  <a:off x="8648967" y="2983833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8" name="Freeform: Shape 945">
                  <a:extLst>
                    <a:ext uri="{FF2B5EF4-FFF2-40B4-BE49-F238E27FC236}">
                      <a16:creationId xmlns:a16="http://schemas.microsoft.com/office/drawing/2014/main" id="{3E89F8A9-B3AC-4DB0-AE37-8892AC344AA6}"/>
                    </a:ext>
                  </a:extLst>
                </p:cNvPr>
                <p:cNvSpPr/>
                <p:nvPr/>
              </p:nvSpPr>
              <p:spPr>
                <a:xfrm>
                  <a:off x="9164560" y="3227184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9" name="Freeform: Shape 946">
                  <a:extLst>
                    <a:ext uri="{FF2B5EF4-FFF2-40B4-BE49-F238E27FC236}">
                      <a16:creationId xmlns:a16="http://schemas.microsoft.com/office/drawing/2014/main" id="{0638F660-4BAB-4CB2-B947-BCBE004996FC}"/>
                    </a:ext>
                  </a:extLst>
                </p:cNvPr>
                <p:cNvSpPr/>
                <p:nvPr/>
              </p:nvSpPr>
              <p:spPr>
                <a:xfrm>
                  <a:off x="8885650" y="3287035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0" name="Freeform: Shape 947">
                  <a:extLst>
                    <a:ext uri="{FF2B5EF4-FFF2-40B4-BE49-F238E27FC236}">
                      <a16:creationId xmlns:a16="http://schemas.microsoft.com/office/drawing/2014/main" id="{F877DFDE-4595-4C4A-AF62-C2D1F711A327}"/>
                    </a:ext>
                  </a:extLst>
                </p:cNvPr>
                <p:cNvSpPr/>
                <p:nvPr/>
              </p:nvSpPr>
              <p:spPr>
                <a:xfrm>
                  <a:off x="8867336" y="3474179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1" name="Freeform: Shape 948">
                  <a:extLst>
                    <a:ext uri="{FF2B5EF4-FFF2-40B4-BE49-F238E27FC236}">
                      <a16:creationId xmlns:a16="http://schemas.microsoft.com/office/drawing/2014/main" id="{7570E79D-6265-4C25-B7E3-2004B3396DBF}"/>
                    </a:ext>
                  </a:extLst>
                </p:cNvPr>
                <p:cNvSpPr/>
                <p:nvPr/>
              </p:nvSpPr>
              <p:spPr>
                <a:xfrm>
                  <a:off x="8743699" y="3361947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42" name="Freeform: Shape 949">
                  <a:extLst>
                    <a:ext uri="{FF2B5EF4-FFF2-40B4-BE49-F238E27FC236}">
                      <a16:creationId xmlns:a16="http://schemas.microsoft.com/office/drawing/2014/main" id="{C52B4CCD-5428-431D-A893-B260EE05C4A5}"/>
                    </a:ext>
                  </a:extLst>
                </p:cNvPr>
                <p:cNvSpPr/>
                <p:nvPr/>
              </p:nvSpPr>
              <p:spPr>
                <a:xfrm>
                  <a:off x="8809425" y="3151601"/>
                  <a:ext cx="82296" cy="82296"/>
                </a:xfrm>
                <a:custGeom>
                  <a:avLst/>
                  <a:gdLst>
                    <a:gd name="connsiteX0" fmla="*/ 25104 w 28966"/>
                    <a:gd name="connsiteY0" fmla="*/ 25104 h 28966"/>
                    <a:gd name="connsiteX1" fmla="*/ 4828 w 28966"/>
                    <a:gd name="connsiteY1" fmla="*/ 25104 h 28966"/>
                    <a:gd name="connsiteX2" fmla="*/ 4828 w 28966"/>
                    <a:gd name="connsiteY2" fmla="*/ 4828 h 28966"/>
                    <a:gd name="connsiteX3" fmla="*/ 25104 w 28966"/>
                    <a:gd name="connsiteY3" fmla="*/ 4828 h 28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966" h="28966">
                      <a:moveTo>
                        <a:pt x="25104" y="25104"/>
                      </a:moveTo>
                      <a:lnTo>
                        <a:pt x="4828" y="25104"/>
                      </a:lnTo>
                      <a:lnTo>
                        <a:pt x="4828" y="4828"/>
                      </a:lnTo>
                      <a:lnTo>
                        <a:pt x="25104" y="4828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55091A8-347F-4E38-AD75-5E3A275A9158}"/>
                  </a:ext>
                </a:extLst>
              </p:cNvPr>
              <p:cNvGrpSpPr/>
              <p:nvPr/>
            </p:nvGrpSpPr>
            <p:grpSpPr>
              <a:xfrm>
                <a:off x="13726483" y="3010868"/>
                <a:ext cx="167758" cy="108313"/>
                <a:chOff x="9145357" y="3464451"/>
                <a:chExt cx="644395" cy="416052"/>
              </a:xfrm>
            </p:grpSpPr>
            <p:sp>
              <p:nvSpPr>
                <p:cNvPr id="212" name="Freeform: Shape 919">
                  <a:extLst>
                    <a:ext uri="{FF2B5EF4-FFF2-40B4-BE49-F238E27FC236}">
                      <a16:creationId xmlns:a16="http://schemas.microsoft.com/office/drawing/2014/main" id="{6C526024-F4AD-4E27-B8FF-5184D685AE6B}"/>
                    </a:ext>
                  </a:extLst>
                </p:cNvPr>
                <p:cNvSpPr/>
                <p:nvPr/>
              </p:nvSpPr>
              <p:spPr>
                <a:xfrm>
                  <a:off x="9222167" y="3515657"/>
                  <a:ext cx="228600" cy="27431"/>
                </a:xfrm>
                <a:custGeom>
                  <a:avLst/>
                  <a:gdLst>
                    <a:gd name="connsiteX0" fmla="*/ 2414 w 80461"/>
                    <a:gd name="connsiteY0" fmla="*/ 2414 h 9655"/>
                    <a:gd name="connsiteX1" fmla="*/ 78691 w 80461"/>
                    <a:gd name="connsiteY1" fmla="*/ 2414 h 9655"/>
                    <a:gd name="connsiteX2" fmla="*/ 78691 w 80461"/>
                    <a:gd name="connsiteY2" fmla="*/ 8207 h 9655"/>
                    <a:gd name="connsiteX3" fmla="*/ 2414 w 80461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0461" h="9655">
                      <a:moveTo>
                        <a:pt x="2414" y="2414"/>
                      </a:moveTo>
                      <a:lnTo>
                        <a:pt x="78691" y="2414"/>
                      </a:lnTo>
                      <a:lnTo>
                        <a:pt x="78691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3" name="Freeform: Shape 920">
                  <a:extLst>
                    <a:ext uri="{FF2B5EF4-FFF2-40B4-BE49-F238E27FC236}">
                      <a16:creationId xmlns:a16="http://schemas.microsoft.com/office/drawing/2014/main" id="{C7AF53F8-E730-4ED8-BE1A-BFDC8C1B76D9}"/>
                    </a:ext>
                  </a:extLst>
                </p:cNvPr>
                <p:cNvSpPr/>
                <p:nvPr/>
              </p:nvSpPr>
              <p:spPr>
                <a:xfrm>
                  <a:off x="9461847" y="3515086"/>
                  <a:ext cx="164592" cy="27431"/>
                </a:xfrm>
                <a:custGeom>
                  <a:avLst/>
                  <a:gdLst>
                    <a:gd name="connsiteX0" fmla="*/ 57771 w 57932"/>
                    <a:gd name="connsiteY0" fmla="*/ 8207 h 9655"/>
                    <a:gd name="connsiteX1" fmla="*/ 2414 w 57932"/>
                    <a:gd name="connsiteY1" fmla="*/ 8207 h 9655"/>
                    <a:gd name="connsiteX2" fmla="*/ 2414 w 57932"/>
                    <a:gd name="connsiteY2" fmla="*/ 2414 h 9655"/>
                    <a:gd name="connsiteX3" fmla="*/ 57771 w 5793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932" h="9655">
                      <a:moveTo>
                        <a:pt x="5777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5777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4" name="Freeform: Shape 921">
                  <a:extLst>
                    <a:ext uri="{FF2B5EF4-FFF2-40B4-BE49-F238E27FC236}">
                      <a16:creationId xmlns:a16="http://schemas.microsoft.com/office/drawing/2014/main" id="{7FA305B9-43A6-4770-936A-DCCF8B285FE8}"/>
                    </a:ext>
                  </a:extLst>
                </p:cNvPr>
                <p:cNvSpPr/>
                <p:nvPr/>
              </p:nvSpPr>
              <p:spPr>
                <a:xfrm>
                  <a:off x="9278861" y="3589722"/>
                  <a:ext cx="301753" cy="27431"/>
                </a:xfrm>
                <a:custGeom>
                  <a:avLst/>
                  <a:gdLst>
                    <a:gd name="connsiteX0" fmla="*/ 2414 w 106208"/>
                    <a:gd name="connsiteY0" fmla="*/ 2414 h 9655"/>
                    <a:gd name="connsiteX1" fmla="*/ 104760 w 106208"/>
                    <a:gd name="connsiteY1" fmla="*/ 2414 h 9655"/>
                    <a:gd name="connsiteX2" fmla="*/ 104760 w 106208"/>
                    <a:gd name="connsiteY2" fmla="*/ 8207 h 9655"/>
                    <a:gd name="connsiteX3" fmla="*/ 2414 w 10620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6208" h="9655">
                      <a:moveTo>
                        <a:pt x="2414" y="2414"/>
                      </a:moveTo>
                      <a:lnTo>
                        <a:pt x="104760" y="2414"/>
                      </a:lnTo>
                      <a:lnTo>
                        <a:pt x="104760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5" name="Freeform: Shape 922">
                  <a:extLst>
                    <a:ext uri="{FF2B5EF4-FFF2-40B4-BE49-F238E27FC236}">
                      <a16:creationId xmlns:a16="http://schemas.microsoft.com/office/drawing/2014/main" id="{E85E055B-5185-4A91-8DCC-A03E41FB1603}"/>
                    </a:ext>
                  </a:extLst>
                </p:cNvPr>
                <p:cNvSpPr/>
                <p:nvPr/>
              </p:nvSpPr>
              <p:spPr>
                <a:xfrm>
                  <a:off x="9689168" y="3590484"/>
                  <a:ext cx="100584" cy="27431"/>
                </a:xfrm>
                <a:custGeom>
                  <a:avLst/>
                  <a:gdLst>
                    <a:gd name="connsiteX0" fmla="*/ 33955 w 35402"/>
                    <a:gd name="connsiteY0" fmla="*/ 8207 h 9655"/>
                    <a:gd name="connsiteX1" fmla="*/ 2414 w 35402"/>
                    <a:gd name="connsiteY1" fmla="*/ 8207 h 9655"/>
                    <a:gd name="connsiteX2" fmla="*/ 2414 w 35402"/>
                    <a:gd name="connsiteY2" fmla="*/ 2414 h 9655"/>
                    <a:gd name="connsiteX3" fmla="*/ 33955 w 3540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3395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3395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6" name="Freeform: Shape 923">
                  <a:extLst>
                    <a:ext uri="{FF2B5EF4-FFF2-40B4-BE49-F238E27FC236}">
                      <a16:creationId xmlns:a16="http://schemas.microsoft.com/office/drawing/2014/main" id="{E90D897E-2FAD-4C77-9E38-13B36DDB4CF8}"/>
                    </a:ext>
                  </a:extLst>
                </p:cNvPr>
                <p:cNvSpPr/>
                <p:nvPr/>
              </p:nvSpPr>
              <p:spPr>
                <a:xfrm>
                  <a:off x="9582441" y="358972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598 w 35402"/>
                    <a:gd name="connsiteY1" fmla="*/ 2414 h 9655"/>
                    <a:gd name="connsiteX2" fmla="*/ 34598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598" y="2414"/>
                      </a:lnTo>
                      <a:lnTo>
                        <a:pt x="3459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7" name="Freeform: Shape 924">
                  <a:extLst>
                    <a:ext uri="{FF2B5EF4-FFF2-40B4-BE49-F238E27FC236}">
                      <a16:creationId xmlns:a16="http://schemas.microsoft.com/office/drawing/2014/main" id="{8665A5ED-A034-4405-91BF-BDA3CBBA485B}"/>
                    </a:ext>
                  </a:extLst>
                </p:cNvPr>
                <p:cNvSpPr/>
                <p:nvPr/>
              </p:nvSpPr>
              <p:spPr>
                <a:xfrm>
                  <a:off x="9375786" y="3664702"/>
                  <a:ext cx="265176" cy="27431"/>
                </a:xfrm>
                <a:custGeom>
                  <a:avLst/>
                  <a:gdLst>
                    <a:gd name="connsiteX0" fmla="*/ 2414 w 93334"/>
                    <a:gd name="connsiteY0" fmla="*/ 2414 h 9655"/>
                    <a:gd name="connsiteX1" fmla="*/ 92208 w 93334"/>
                    <a:gd name="connsiteY1" fmla="*/ 2414 h 9655"/>
                    <a:gd name="connsiteX2" fmla="*/ 92208 w 93334"/>
                    <a:gd name="connsiteY2" fmla="*/ 8207 h 9655"/>
                    <a:gd name="connsiteX3" fmla="*/ 2414 w 93334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34" h="9655">
                      <a:moveTo>
                        <a:pt x="2414" y="2414"/>
                      </a:moveTo>
                      <a:lnTo>
                        <a:pt x="92208" y="2414"/>
                      </a:lnTo>
                      <a:lnTo>
                        <a:pt x="92208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8" name="Freeform: Shape 925">
                  <a:extLst>
                    <a:ext uri="{FF2B5EF4-FFF2-40B4-BE49-F238E27FC236}">
                      <a16:creationId xmlns:a16="http://schemas.microsoft.com/office/drawing/2014/main" id="{16324C80-49CB-4E00-9437-91C4D691E59B}"/>
                    </a:ext>
                  </a:extLst>
                </p:cNvPr>
                <p:cNvSpPr/>
                <p:nvPr/>
              </p:nvSpPr>
              <p:spPr>
                <a:xfrm>
                  <a:off x="9305727" y="3664961"/>
                  <a:ext cx="64008" cy="27431"/>
                </a:xfrm>
                <a:custGeom>
                  <a:avLst/>
                  <a:gdLst>
                    <a:gd name="connsiteX0" fmla="*/ 21081 w 22529"/>
                    <a:gd name="connsiteY0" fmla="*/ 8207 h 9655"/>
                    <a:gd name="connsiteX1" fmla="*/ 2414 w 22529"/>
                    <a:gd name="connsiteY1" fmla="*/ 8207 h 9655"/>
                    <a:gd name="connsiteX2" fmla="*/ 2414 w 22529"/>
                    <a:gd name="connsiteY2" fmla="*/ 2414 h 9655"/>
                    <a:gd name="connsiteX3" fmla="*/ 21081 w 22529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529" h="9655">
                      <a:moveTo>
                        <a:pt x="21081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21081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9" name="Freeform: Shape 926">
                  <a:extLst>
                    <a:ext uri="{FF2B5EF4-FFF2-40B4-BE49-F238E27FC236}">
                      <a16:creationId xmlns:a16="http://schemas.microsoft.com/office/drawing/2014/main" id="{A8D9C31B-E2D0-474E-8773-BC2C15CAF556}"/>
                    </a:ext>
                  </a:extLst>
                </p:cNvPr>
                <p:cNvSpPr/>
                <p:nvPr/>
              </p:nvSpPr>
              <p:spPr>
                <a:xfrm>
                  <a:off x="9222167" y="3722312"/>
                  <a:ext cx="182880" cy="27431"/>
                </a:xfrm>
                <a:custGeom>
                  <a:avLst/>
                  <a:gdLst>
                    <a:gd name="connsiteX0" fmla="*/ 2414 w 64368"/>
                    <a:gd name="connsiteY0" fmla="*/ 2414 h 9655"/>
                    <a:gd name="connsiteX1" fmla="*/ 63564 w 64368"/>
                    <a:gd name="connsiteY1" fmla="*/ 2414 h 9655"/>
                    <a:gd name="connsiteX2" fmla="*/ 63564 w 64368"/>
                    <a:gd name="connsiteY2" fmla="*/ 8207 h 9655"/>
                    <a:gd name="connsiteX3" fmla="*/ 2414 w 6436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368" h="9655">
                      <a:moveTo>
                        <a:pt x="2414" y="2414"/>
                      </a:moveTo>
                      <a:lnTo>
                        <a:pt x="63564" y="2414"/>
                      </a:lnTo>
                      <a:lnTo>
                        <a:pt x="6356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0" name="Freeform: Shape 927">
                  <a:extLst>
                    <a:ext uri="{FF2B5EF4-FFF2-40B4-BE49-F238E27FC236}">
                      <a16:creationId xmlns:a16="http://schemas.microsoft.com/office/drawing/2014/main" id="{49FCEDFD-A31C-48E6-83F7-B436F0022234}"/>
                    </a:ext>
                  </a:extLst>
                </p:cNvPr>
                <p:cNvSpPr/>
                <p:nvPr/>
              </p:nvSpPr>
              <p:spPr>
                <a:xfrm>
                  <a:off x="9409621" y="3722312"/>
                  <a:ext cx="73153" cy="27431"/>
                </a:xfrm>
                <a:custGeom>
                  <a:avLst/>
                  <a:gdLst>
                    <a:gd name="connsiteX0" fmla="*/ 2414 w 25747"/>
                    <a:gd name="connsiteY0" fmla="*/ 2414 h 9655"/>
                    <a:gd name="connsiteX1" fmla="*/ 23334 w 25747"/>
                    <a:gd name="connsiteY1" fmla="*/ 2414 h 9655"/>
                    <a:gd name="connsiteX2" fmla="*/ 23334 w 25747"/>
                    <a:gd name="connsiteY2" fmla="*/ 8207 h 9655"/>
                    <a:gd name="connsiteX3" fmla="*/ 2414 w 25747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47" h="9655">
                      <a:moveTo>
                        <a:pt x="2414" y="2414"/>
                      </a:moveTo>
                      <a:lnTo>
                        <a:pt x="23334" y="2414"/>
                      </a:lnTo>
                      <a:lnTo>
                        <a:pt x="23334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1" name="Freeform: Shape 928">
                  <a:extLst>
                    <a:ext uri="{FF2B5EF4-FFF2-40B4-BE49-F238E27FC236}">
                      <a16:creationId xmlns:a16="http://schemas.microsoft.com/office/drawing/2014/main" id="{F8153469-0B86-42FD-9620-AF9B1FD0F325}"/>
                    </a:ext>
                  </a:extLst>
                </p:cNvPr>
                <p:cNvSpPr/>
                <p:nvPr/>
              </p:nvSpPr>
              <p:spPr>
                <a:xfrm>
                  <a:off x="9485516" y="3722312"/>
                  <a:ext cx="246888" cy="27431"/>
                </a:xfrm>
                <a:custGeom>
                  <a:avLst/>
                  <a:gdLst>
                    <a:gd name="connsiteX0" fmla="*/ 2414 w 86898"/>
                    <a:gd name="connsiteY0" fmla="*/ 2414 h 9655"/>
                    <a:gd name="connsiteX1" fmla="*/ 86093 w 86898"/>
                    <a:gd name="connsiteY1" fmla="*/ 2414 h 9655"/>
                    <a:gd name="connsiteX2" fmla="*/ 86093 w 86898"/>
                    <a:gd name="connsiteY2" fmla="*/ 8207 h 9655"/>
                    <a:gd name="connsiteX3" fmla="*/ 2414 w 86898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898" h="9655">
                      <a:moveTo>
                        <a:pt x="2414" y="2414"/>
                      </a:moveTo>
                      <a:lnTo>
                        <a:pt x="86093" y="2414"/>
                      </a:lnTo>
                      <a:lnTo>
                        <a:pt x="86093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2" name="Freeform: Shape 929">
                  <a:extLst>
                    <a:ext uri="{FF2B5EF4-FFF2-40B4-BE49-F238E27FC236}">
                      <a16:creationId xmlns:a16="http://schemas.microsoft.com/office/drawing/2014/main" id="{19225239-76AE-43C0-AC78-89F93FE3140C}"/>
                    </a:ext>
                  </a:extLst>
                </p:cNvPr>
                <p:cNvSpPr/>
                <p:nvPr/>
              </p:nvSpPr>
              <p:spPr>
                <a:xfrm>
                  <a:off x="9278861" y="3797292"/>
                  <a:ext cx="100584" cy="27431"/>
                </a:xfrm>
                <a:custGeom>
                  <a:avLst/>
                  <a:gdLst>
                    <a:gd name="connsiteX0" fmla="*/ 2414 w 35402"/>
                    <a:gd name="connsiteY0" fmla="*/ 2414 h 9655"/>
                    <a:gd name="connsiteX1" fmla="*/ 34276 w 35402"/>
                    <a:gd name="connsiteY1" fmla="*/ 2414 h 9655"/>
                    <a:gd name="connsiteX2" fmla="*/ 34276 w 35402"/>
                    <a:gd name="connsiteY2" fmla="*/ 8207 h 9655"/>
                    <a:gd name="connsiteX3" fmla="*/ 2414 w 35402"/>
                    <a:gd name="connsiteY3" fmla="*/ 8207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402" h="9655">
                      <a:moveTo>
                        <a:pt x="2414" y="2414"/>
                      </a:moveTo>
                      <a:lnTo>
                        <a:pt x="34276" y="2414"/>
                      </a:lnTo>
                      <a:lnTo>
                        <a:pt x="34276" y="8207"/>
                      </a:lnTo>
                      <a:lnTo>
                        <a:pt x="2414" y="82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3" name="Freeform: Shape 930">
                  <a:extLst>
                    <a:ext uri="{FF2B5EF4-FFF2-40B4-BE49-F238E27FC236}">
                      <a16:creationId xmlns:a16="http://schemas.microsoft.com/office/drawing/2014/main" id="{F368F444-B141-473B-9B89-A71E903BA882}"/>
                    </a:ext>
                  </a:extLst>
                </p:cNvPr>
                <p:cNvSpPr/>
                <p:nvPr/>
              </p:nvSpPr>
              <p:spPr>
                <a:xfrm>
                  <a:off x="9395935" y="3797553"/>
                  <a:ext cx="219457" cy="27431"/>
                </a:xfrm>
                <a:custGeom>
                  <a:avLst/>
                  <a:gdLst>
                    <a:gd name="connsiteX0" fmla="*/ 77725 w 77242"/>
                    <a:gd name="connsiteY0" fmla="*/ 8207 h 9655"/>
                    <a:gd name="connsiteX1" fmla="*/ 2414 w 77242"/>
                    <a:gd name="connsiteY1" fmla="*/ 8207 h 9655"/>
                    <a:gd name="connsiteX2" fmla="*/ 2414 w 77242"/>
                    <a:gd name="connsiteY2" fmla="*/ 2414 h 9655"/>
                    <a:gd name="connsiteX3" fmla="*/ 77725 w 77242"/>
                    <a:gd name="connsiteY3" fmla="*/ 2414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242" h="9655">
                      <a:moveTo>
                        <a:pt x="77725" y="8207"/>
                      </a:moveTo>
                      <a:lnTo>
                        <a:pt x="2414" y="8207"/>
                      </a:lnTo>
                      <a:lnTo>
                        <a:pt x="2414" y="2414"/>
                      </a:lnTo>
                      <a:lnTo>
                        <a:pt x="77725" y="24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4" name="Freeform: Shape 931">
                  <a:extLst>
                    <a:ext uri="{FF2B5EF4-FFF2-40B4-BE49-F238E27FC236}">
                      <a16:creationId xmlns:a16="http://schemas.microsoft.com/office/drawing/2014/main" id="{E4683294-00B1-41F8-95D6-7889B7112FD2}"/>
                    </a:ext>
                  </a:extLst>
                </p:cNvPr>
                <p:cNvSpPr/>
                <p:nvPr/>
              </p:nvSpPr>
              <p:spPr>
                <a:xfrm>
                  <a:off x="9145357" y="3464451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5" name="Freeform: Shape 932">
                  <a:extLst>
                    <a:ext uri="{FF2B5EF4-FFF2-40B4-BE49-F238E27FC236}">
                      <a16:creationId xmlns:a16="http://schemas.microsoft.com/office/drawing/2014/main" id="{93EA49A4-2771-49F5-A518-70FB88E8B829}"/>
                    </a:ext>
                  </a:extLst>
                </p:cNvPr>
                <p:cNvSpPr/>
                <p:nvPr/>
              </p:nvSpPr>
              <p:spPr>
                <a:xfrm>
                  <a:off x="9145357" y="3527544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6" name="Freeform: Shape 933">
                  <a:extLst>
                    <a:ext uri="{FF2B5EF4-FFF2-40B4-BE49-F238E27FC236}">
                      <a16:creationId xmlns:a16="http://schemas.microsoft.com/office/drawing/2014/main" id="{1D0D2D31-34C4-46A9-95C3-FAC1CBEF801C}"/>
                    </a:ext>
                  </a:extLst>
                </p:cNvPr>
                <p:cNvSpPr/>
                <p:nvPr/>
              </p:nvSpPr>
              <p:spPr>
                <a:xfrm>
                  <a:off x="9145357" y="3590637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7" name="Freeform: Shape 934">
                  <a:extLst>
                    <a:ext uri="{FF2B5EF4-FFF2-40B4-BE49-F238E27FC236}">
                      <a16:creationId xmlns:a16="http://schemas.microsoft.com/office/drawing/2014/main" id="{F2D28A1A-2FB3-4F41-9EA0-26DD7894BC5E}"/>
                    </a:ext>
                  </a:extLst>
                </p:cNvPr>
                <p:cNvSpPr/>
                <p:nvPr/>
              </p:nvSpPr>
              <p:spPr>
                <a:xfrm>
                  <a:off x="9145357" y="3654645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8" name="Freeform: Shape 935">
                  <a:extLst>
                    <a:ext uri="{FF2B5EF4-FFF2-40B4-BE49-F238E27FC236}">
                      <a16:creationId xmlns:a16="http://schemas.microsoft.com/office/drawing/2014/main" id="{57BD88F5-B9AF-4632-84CA-031018AF2F1D}"/>
                    </a:ext>
                  </a:extLst>
                </p:cNvPr>
                <p:cNvSpPr/>
                <p:nvPr/>
              </p:nvSpPr>
              <p:spPr>
                <a:xfrm>
                  <a:off x="9145357" y="3717738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173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29" name="Freeform: Shape 936">
                  <a:extLst>
                    <a:ext uri="{FF2B5EF4-FFF2-40B4-BE49-F238E27FC236}">
                      <a16:creationId xmlns:a16="http://schemas.microsoft.com/office/drawing/2014/main" id="{2AEF976F-2068-4A94-B8A4-BD4A889BE9F8}"/>
                    </a:ext>
                  </a:extLst>
                </p:cNvPr>
                <p:cNvSpPr/>
                <p:nvPr/>
              </p:nvSpPr>
              <p:spPr>
                <a:xfrm>
                  <a:off x="9145357" y="3780833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30" name="Freeform: Shape 937">
                  <a:extLst>
                    <a:ext uri="{FF2B5EF4-FFF2-40B4-BE49-F238E27FC236}">
                      <a16:creationId xmlns:a16="http://schemas.microsoft.com/office/drawing/2014/main" id="{97B689D5-BA49-4A7F-A939-C33790BE7640}"/>
                    </a:ext>
                  </a:extLst>
                </p:cNvPr>
                <p:cNvSpPr/>
                <p:nvPr/>
              </p:nvSpPr>
              <p:spPr>
                <a:xfrm>
                  <a:off x="9145357" y="3843926"/>
                  <a:ext cx="36577" cy="36577"/>
                </a:xfrm>
                <a:custGeom>
                  <a:avLst/>
                  <a:gdLst>
                    <a:gd name="connsiteX0" fmla="*/ 7563 w 12873"/>
                    <a:gd name="connsiteY0" fmla="*/ 10782 h 12873"/>
                    <a:gd name="connsiteX1" fmla="*/ 5632 w 12873"/>
                    <a:gd name="connsiteY1" fmla="*/ 10782 h 12873"/>
                    <a:gd name="connsiteX2" fmla="*/ 2414 w 12873"/>
                    <a:gd name="connsiteY2" fmla="*/ 7563 h 12873"/>
                    <a:gd name="connsiteX3" fmla="*/ 2414 w 12873"/>
                    <a:gd name="connsiteY3" fmla="*/ 5632 h 12873"/>
                    <a:gd name="connsiteX4" fmla="*/ 5632 w 12873"/>
                    <a:gd name="connsiteY4" fmla="*/ 2414 h 12873"/>
                    <a:gd name="connsiteX5" fmla="*/ 7563 w 12873"/>
                    <a:gd name="connsiteY5" fmla="*/ 2414 h 12873"/>
                    <a:gd name="connsiteX6" fmla="*/ 10782 w 12873"/>
                    <a:gd name="connsiteY6" fmla="*/ 5632 h 12873"/>
                    <a:gd name="connsiteX7" fmla="*/ 10782 w 12873"/>
                    <a:gd name="connsiteY7" fmla="*/ 7563 h 12873"/>
                    <a:gd name="connsiteX8" fmla="*/ 7563 w 12873"/>
                    <a:gd name="connsiteY8" fmla="*/ 10782 h 12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873" h="12873">
                      <a:moveTo>
                        <a:pt x="7563" y="10782"/>
                      </a:moveTo>
                      <a:lnTo>
                        <a:pt x="5632" y="10782"/>
                      </a:lnTo>
                      <a:cubicBezTo>
                        <a:pt x="3701" y="10782"/>
                        <a:pt x="2414" y="9494"/>
                        <a:pt x="2414" y="7563"/>
                      </a:cubicBezTo>
                      <a:lnTo>
                        <a:pt x="2414" y="5632"/>
                      </a:lnTo>
                      <a:cubicBezTo>
                        <a:pt x="2414" y="3701"/>
                        <a:pt x="3701" y="2414"/>
                        <a:pt x="5632" y="2414"/>
                      </a:cubicBezTo>
                      <a:lnTo>
                        <a:pt x="7563" y="2414"/>
                      </a:lnTo>
                      <a:cubicBezTo>
                        <a:pt x="9494" y="2414"/>
                        <a:pt x="10782" y="3701"/>
                        <a:pt x="10782" y="5632"/>
                      </a:cubicBezTo>
                      <a:lnTo>
                        <a:pt x="10782" y="7563"/>
                      </a:lnTo>
                      <a:cubicBezTo>
                        <a:pt x="10782" y="9494"/>
                        <a:pt x="9173" y="10782"/>
                        <a:pt x="7563" y="1078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6CC1FD39-DC45-4C3F-B47E-DC46BBB66DA0}"/>
                  </a:ext>
                </a:extLst>
              </p:cNvPr>
              <p:cNvGrpSpPr/>
              <p:nvPr/>
            </p:nvGrpSpPr>
            <p:grpSpPr>
              <a:xfrm>
                <a:off x="13867025" y="3053841"/>
                <a:ext cx="193015" cy="188521"/>
                <a:chOff x="8848997" y="6359275"/>
                <a:chExt cx="785468" cy="767180"/>
              </a:xfrm>
            </p:grpSpPr>
            <p:sp>
              <p:nvSpPr>
                <p:cNvPr id="206" name="Freeform: Shape 913">
                  <a:extLst>
                    <a:ext uri="{FF2B5EF4-FFF2-40B4-BE49-F238E27FC236}">
                      <a16:creationId xmlns:a16="http://schemas.microsoft.com/office/drawing/2014/main" id="{9472E65A-D475-4916-8C48-1600C013E8E7}"/>
                    </a:ext>
                  </a:extLst>
                </p:cNvPr>
                <p:cNvSpPr/>
                <p:nvPr/>
              </p:nvSpPr>
              <p:spPr>
                <a:xfrm>
                  <a:off x="8998045" y="6725948"/>
                  <a:ext cx="265176" cy="27431"/>
                </a:xfrm>
                <a:custGeom>
                  <a:avLst/>
                  <a:gdLst>
                    <a:gd name="connsiteX0" fmla="*/ 4828 w 93334"/>
                    <a:gd name="connsiteY0" fmla="*/ 4828 h 9655"/>
                    <a:gd name="connsiteX1" fmla="*/ 91404 w 9333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34" h="9655">
                      <a:moveTo>
                        <a:pt x="4828" y="4828"/>
                      </a:moveTo>
                      <a:lnTo>
                        <a:pt x="91404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7" name="Freeform: Shape 914">
                  <a:extLst>
                    <a:ext uri="{FF2B5EF4-FFF2-40B4-BE49-F238E27FC236}">
                      <a16:creationId xmlns:a16="http://schemas.microsoft.com/office/drawing/2014/main" id="{E0B5B656-02F7-4EC1-B39D-1EA9BFF8E98F}"/>
                    </a:ext>
                  </a:extLst>
                </p:cNvPr>
                <p:cNvSpPr/>
                <p:nvPr/>
              </p:nvSpPr>
              <p:spPr>
                <a:xfrm>
                  <a:off x="8951411" y="6639080"/>
                  <a:ext cx="182880" cy="27431"/>
                </a:xfrm>
                <a:custGeom>
                  <a:avLst/>
                  <a:gdLst>
                    <a:gd name="connsiteX0" fmla="*/ 4828 w 64368"/>
                    <a:gd name="connsiteY0" fmla="*/ 4828 h 9655"/>
                    <a:gd name="connsiteX1" fmla="*/ 62116 w 6436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368" h="9655">
                      <a:moveTo>
                        <a:pt x="4828" y="4828"/>
                      </a:moveTo>
                      <a:lnTo>
                        <a:pt x="6211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8" name="Freeform: Shape 915">
                  <a:extLst>
                    <a:ext uri="{FF2B5EF4-FFF2-40B4-BE49-F238E27FC236}">
                      <a16:creationId xmlns:a16="http://schemas.microsoft.com/office/drawing/2014/main" id="{56AA2313-8873-4070-853C-FC20059C9A22}"/>
                    </a:ext>
                  </a:extLst>
                </p:cNvPr>
                <p:cNvSpPr/>
                <p:nvPr/>
              </p:nvSpPr>
              <p:spPr>
                <a:xfrm>
                  <a:off x="9150750" y="6639080"/>
                  <a:ext cx="91439" cy="27431"/>
                </a:xfrm>
                <a:custGeom>
                  <a:avLst/>
                  <a:gdLst>
                    <a:gd name="connsiteX0" fmla="*/ 4828 w 32184"/>
                    <a:gd name="connsiteY0" fmla="*/ 4828 h 9655"/>
                    <a:gd name="connsiteX1" fmla="*/ 29288 w 3218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2184" h="9655">
                      <a:moveTo>
                        <a:pt x="4828" y="4828"/>
                      </a:moveTo>
                      <a:lnTo>
                        <a:pt x="2928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9" name="Freeform: Shape 916">
                  <a:extLst>
                    <a:ext uri="{FF2B5EF4-FFF2-40B4-BE49-F238E27FC236}">
                      <a16:creationId xmlns:a16="http://schemas.microsoft.com/office/drawing/2014/main" id="{7569FB9B-F13B-43E7-8ABF-0A2567761E94}"/>
                    </a:ext>
                  </a:extLst>
                </p:cNvPr>
                <p:cNvSpPr/>
                <p:nvPr/>
              </p:nvSpPr>
              <p:spPr>
                <a:xfrm>
                  <a:off x="9056566" y="6553128"/>
                  <a:ext cx="256031" cy="27431"/>
                </a:xfrm>
                <a:custGeom>
                  <a:avLst/>
                  <a:gdLst>
                    <a:gd name="connsiteX0" fmla="*/ 4828 w 90116"/>
                    <a:gd name="connsiteY0" fmla="*/ 4828 h 9655"/>
                    <a:gd name="connsiteX1" fmla="*/ 86898 w 9011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116" h="9655">
                      <a:moveTo>
                        <a:pt x="4828" y="4828"/>
                      </a:moveTo>
                      <a:lnTo>
                        <a:pt x="868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0" name="Freeform: Shape 917">
                  <a:extLst>
                    <a:ext uri="{FF2B5EF4-FFF2-40B4-BE49-F238E27FC236}">
                      <a16:creationId xmlns:a16="http://schemas.microsoft.com/office/drawing/2014/main" id="{1657713B-FEDF-4EEC-AFF4-1A7AD85AB1CF}"/>
                    </a:ext>
                  </a:extLst>
                </p:cNvPr>
                <p:cNvSpPr/>
                <p:nvPr/>
              </p:nvSpPr>
              <p:spPr>
                <a:xfrm>
                  <a:off x="8848997" y="6359275"/>
                  <a:ext cx="585214" cy="576072"/>
                </a:xfrm>
                <a:custGeom>
                  <a:avLst/>
                  <a:gdLst>
                    <a:gd name="connsiteX0" fmla="*/ 201153 w 205980"/>
                    <a:gd name="connsiteY0" fmla="*/ 102990 h 202762"/>
                    <a:gd name="connsiteX1" fmla="*/ 102990 w 205980"/>
                    <a:gd name="connsiteY1" fmla="*/ 201153 h 202762"/>
                    <a:gd name="connsiteX2" fmla="*/ 4828 w 205980"/>
                    <a:gd name="connsiteY2" fmla="*/ 102990 h 202762"/>
                    <a:gd name="connsiteX3" fmla="*/ 102990 w 205980"/>
                    <a:gd name="connsiteY3" fmla="*/ 4828 h 202762"/>
                    <a:gd name="connsiteX4" fmla="*/ 201153 w 205980"/>
                    <a:gd name="connsiteY4" fmla="*/ 102990 h 20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80" h="202762">
                      <a:moveTo>
                        <a:pt x="201153" y="102990"/>
                      </a:moveTo>
                      <a:cubicBezTo>
                        <a:pt x="201153" y="157204"/>
                        <a:pt x="157204" y="201153"/>
                        <a:pt x="102990" y="201153"/>
                      </a:cubicBezTo>
                      <a:cubicBezTo>
                        <a:pt x="48777" y="201153"/>
                        <a:pt x="4828" y="157204"/>
                        <a:pt x="4828" y="102990"/>
                      </a:cubicBezTo>
                      <a:cubicBezTo>
                        <a:pt x="4828" y="48777"/>
                        <a:pt x="48777" y="4828"/>
                        <a:pt x="102990" y="4828"/>
                      </a:cubicBezTo>
                      <a:cubicBezTo>
                        <a:pt x="157204" y="4828"/>
                        <a:pt x="201153" y="48777"/>
                        <a:pt x="201153" y="102990"/>
                      </a:cubicBezTo>
                      <a:close/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11" name="Freeform: Shape 918">
                  <a:extLst>
                    <a:ext uri="{FF2B5EF4-FFF2-40B4-BE49-F238E27FC236}">
                      <a16:creationId xmlns:a16="http://schemas.microsoft.com/office/drawing/2014/main" id="{66CB2349-6CE6-46D9-990D-97266526B234}"/>
                    </a:ext>
                  </a:extLst>
                </p:cNvPr>
                <p:cNvSpPr/>
                <p:nvPr/>
              </p:nvSpPr>
              <p:spPr>
                <a:xfrm>
                  <a:off x="9277850" y="6769840"/>
                  <a:ext cx="356615" cy="356615"/>
                </a:xfrm>
                <a:custGeom>
                  <a:avLst/>
                  <a:gdLst>
                    <a:gd name="connsiteX0" fmla="*/ 39909 w 125519"/>
                    <a:gd name="connsiteY0" fmla="*/ 4828 h 125519"/>
                    <a:gd name="connsiteX1" fmla="*/ 114255 w 125519"/>
                    <a:gd name="connsiteY1" fmla="*/ 79496 h 125519"/>
                    <a:gd name="connsiteX2" fmla="*/ 113611 w 125519"/>
                    <a:gd name="connsiteY2" fmla="*/ 114898 h 125519"/>
                    <a:gd name="connsiteX3" fmla="*/ 113611 w 125519"/>
                    <a:gd name="connsiteY3" fmla="*/ 114898 h 125519"/>
                    <a:gd name="connsiteX4" fmla="*/ 78208 w 125519"/>
                    <a:gd name="connsiteY4" fmla="*/ 115542 h 125519"/>
                    <a:gd name="connsiteX5" fmla="*/ 4828 w 125519"/>
                    <a:gd name="connsiteY5" fmla="*/ 42162 h 125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5519" h="125519">
                      <a:moveTo>
                        <a:pt x="39909" y="4828"/>
                      </a:moveTo>
                      <a:lnTo>
                        <a:pt x="114255" y="79496"/>
                      </a:lnTo>
                      <a:cubicBezTo>
                        <a:pt x="123910" y="89151"/>
                        <a:pt x="123588" y="104921"/>
                        <a:pt x="113611" y="114898"/>
                      </a:cubicBezTo>
                      <a:lnTo>
                        <a:pt x="113611" y="114898"/>
                      </a:lnTo>
                      <a:cubicBezTo>
                        <a:pt x="103634" y="124876"/>
                        <a:pt x="87864" y="125197"/>
                        <a:pt x="78208" y="115542"/>
                      </a:cubicBezTo>
                      <a:lnTo>
                        <a:pt x="4828" y="4216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F1162477-5F9E-4E0B-9A5F-45E1CBF981C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624833" y="2896877"/>
                <a:ext cx="327769" cy="329184"/>
                <a:chOff x="3853940" y="3046180"/>
                <a:chExt cx="1239926" cy="1245279"/>
              </a:xfrm>
            </p:grpSpPr>
            <p:sp>
              <p:nvSpPr>
                <p:cNvPr id="175" name="Freeform: Shape 882">
                  <a:extLst>
                    <a:ext uri="{FF2B5EF4-FFF2-40B4-BE49-F238E27FC236}">
                      <a16:creationId xmlns:a16="http://schemas.microsoft.com/office/drawing/2014/main" id="{ED4DE83F-F5C3-4F56-8156-D30D9732E113}"/>
                    </a:ext>
                  </a:extLst>
                </p:cNvPr>
                <p:cNvSpPr/>
                <p:nvPr/>
              </p:nvSpPr>
              <p:spPr>
                <a:xfrm>
                  <a:off x="3853940" y="3315794"/>
                  <a:ext cx="54865" cy="685799"/>
                </a:xfrm>
                <a:custGeom>
                  <a:avLst/>
                  <a:gdLst>
                    <a:gd name="connsiteX0" fmla="*/ 4828 w 19310"/>
                    <a:gd name="connsiteY0" fmla="*/ 238487 h 241383"/>
                    <a:gd name="connsiteX1" fmla="*/ 4828 w 19310"/>
                    <a:gd name="connsiteY1" fmla="*/ 4828 h 241383"/>
                    <a:gd name="connsiteX2" fmla="*/ 16736 w 19310"/>
                    <a:gd name="connsiteY2" fmla="*/ 4828 h 241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310" h="241383">
                      <a:moveTo>
                        <a:pt x="4828" y="238487"/>
                      </a:moveTo>
                      <a:lnTo>
                        <a:pt x="4828" y="4828"/>
                      </a:lnTo>
                      <a:lnTo>
                        <a:pt x="16736" y="4828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6" name="Freeform: Shape 883">
                  <a:extLst>
                    <a:ext uri="{FF2B5EF4-FFF2-40B4-BE49-F238E27FC236}">
                      <a16:creationId xmlns:a16="http://schemas.microsoft.com/office/drawing/2014/main" id="{A01B9BEC-2D2B-4C5E-8C2E-1BA5D6F22A64}"/>
                    </a:ext>
                  </a:extLst>
                </p:cNvPr>
                <p:cNvSpPr/>
                <p:nvPr/>
              </p:nvSpPr>
              <p:spPr>
                <a:xfrm>
                  <a:off x="3853940" y="4024453"/>
                  <a:ext cx="27431" cy="128015"/>
                </a:xfrm>
                <a:custGeom>
                  <a:avLst/>
                  <a:gdLst>
                    <a:gd name="connsiteX0" fmla="*/ 4828 w 9655"/>
                    <a:gd name="connsiteY0" fmla="*/ 40552 h 45058"/>
                    <a:gd name="connsiteX1" fmla="*/ 4828 w 9655"/>
                    <a:gd name="connsiteY1" fmla="*/ 4828 h 45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45058">
                      <a:moveTo>
                        <a:pt x="4828" y="40552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7" name="Freeform: Shape 884">
                  <a:extLst>
                    <a:ext uri="{FF2B5EF4-FFF2-40B4-BE49-F238E27FC236}">
                      <a16:creationId xmlns:a16="http://schemas.microsoft.com/office/drawing/2014/main" id="{918BF5C7-A358-4E1C-BCF8-B0DAE53A10F2}"/>
                    </a:ext>
                  </a:extLst>
                </p:cNvPr>
                <p:cNvSpPr/>
                <p:nvPr/>
              </p:nvSpPr>
              <p:spPr>
                <a:xfrm>
                  <a:off x="3853940" y="3550795"/>
                  <a:ext cx="128015" cy="740664"/>
                </a:xfrm>
                <a:custGeom>
                  <a:avLst/>
                  <a:gdLst>
                    <a:gd name="connsiteX0" fmla="*/ 40231 w 45058"/>
                    <a:gd name="connsiteY0" fmla="*/ 4828 h 260694"/>
                    <a:gd name="connsiteX1" fmla="*/ 40231 w 45058"/>
                    <a:gd name="connsiteY1" fmla="*/ 255866 h 260694"/>
                    <a:gd name="connsiteX2" fmla="*/ 4828 w 45058"/>
                    <a:gd name="connsiteY2" fmla="*/ 255866 h 260694"/>
                    <a:gd name="connsiteX3" fmla="*/ 4828 w 45058"/>
                    <a:gd name="connsiteY3" fmla="*/ 224004 h 260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058" h="260694">
                      <a:moveTo>
                        <a:pt x="40231" y="4828"/>
                      </a:moveTo>
                      <a:lnTo>
                        <a:pt x="40231" y="255866"/>
                      </a:lnTo>
                      <a:lnTo>
                        <a:pt x="4828" y="255866"/>
                      </a:lnTo>
                      <a:lnTo>
                        <a:pt x="4828" y="224004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8" name="Freeform: Shape 885">
                  <a:extLst>
                    <a:ext uri="{FF2B5EF4-FFF2-40B4-BE49-F238E27FC236}">
                      <a16:creationId xmlns:a16="http://schemas.microsoft.com/office/drawing/2014/main" id="{B5836088-1E9B-4324-9274-EDCB3C635B95}"/>
                    </a:ext>
                  </a:extLst>
                </p:cNvPr>
                <p:cNvSpPr/>
                <p:nvPr/>
              </p:nvSpPr>
              <p:spPr>
                <a:xfrm>
                  <a:off x="4965851" y="3315794"/>
                  <a:ext cx="128015" cy="969264"/>
                </a:xfrm>
                <a:custGeom>
                  <a:avLst/>
                  <a:gdLst>
                    <a:gd name="connsiteX0" fmla="*/ 30575 w 45058"/>
                    <a:gd name="connsiteY0" fmla="*/ 4828 h 341155"/>
                    <a:gd name="connsiteX1" fmla="*/ 40231 w 45058"/>
                    <a:gd name="connsiteY1" fmla="*/ 4828 h 341155"/>
                    <a:gd name="connsiteX2" fmla="*/ 40231 w 45058"/>
                    <a:gd name="connsiteY2" fmla="*/ 338580 h 341155"/>
                    <a:gd name="connsiteX3" fmla="*/ 4828 w 45058"/>
                    <a:gd name="connsiteY3" fmla="*/ 338580 h 341155"/>
                    <a:gd name="connsiteX4" fmla="*/ 4828 w 45058"/>
                    <a:gd name="connsiteY4" fmla="*/ 73702 h 341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341155">
                      <a:moveTo>
                        <a:pt x="30575" y="4828"/>
                      </a:moveTo>
                      <a:lnTo>
                        <a:pt x="40231" y="4828"/>
                      </a:lnTo>
                      <a:lnTo>
                        <a:pt x="40231" y="338580"/>
                      </a:lnTo>
                      <a:lnTo>
                        <a:pt x="4828" y="338580"/>
                      </a:lnTo>
                      <a:lnTo>
                        <a:pt x="4828" y="73702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9" name="Freeform: Shape 886">
                  <a:extLst>
                    <a:ext uri="{FF2B5EF4-FFF2-40B4-BE49-F238E27FC236}">
                      <a16:creationId xmlns:a16="http://schemas.microsoft.com/office/drawing/2014/main" id="{5DAC547D-BDE0-4A78-A45C-6B791B259AB8}"/>
                    </a:ext>
                  </a:extLst>
                </p:cNvPr>
                <p:cNvSpPr/>
                <p:nvPr/>
              </p:nvSpPr>
              <p:spPr>
                <a:xfrm>
                  <a:off x="4812231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4736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473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0" name="Freeform: Shape 887">
                  <a:extLst>
                    <a:ext uri="{FF2B5EF4-FFF2-40B4-BE49-F238E27FC236}">
                      <a16:creationId xmlns:a16="http://schemas.microsoft.com/office/drawing/2014/main" id="{C1A64D3C-0E66-46EE-94EA-28CF647CB4D6}"/>
                    </a:ext>
                  </a:extLst>
                </p:cNvPr>
                <p:cNvSpPr/>
                <p:nvPr/>
              </p:nvSpPr>
              <p:spPr>
                <a:xfrm>
                  <a:off x="4641238" y="4222877"/>
                  <a:ext cx="137161" cy="27431"/>
                </a:xfrm>
                <a:custGeom>
                  <a:avLst/>
                  <a:gdLst>
                    <a:gd name="connsiteX0" fmla="*/ 4828 w 48276"/>
                    <a:gd name="connsiteY0" fmla="*/ 4828 h 9655"/>
                    <a:gd name="connsiteX1" fmla="*/ 45380 w 48276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9655">
                      <a:moveTo>
                        <a:pt x="4828" y="4828"/>
                      </a:moveTo>
                      <a:lnTo>
                        <a:pt x="453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1" name="Freeform: Shape 888">
                  <a:extLst>
                    <a:ext uri="{FF2B5EF4-FFF2-40B4-BE49-F238E27FC236}">
                      <a16:creationId xmlns:a16="http://schemas.microsoft.com/office/drawing/2014/main" id="{DC397A04-1E34-4D9D-B131-DDF49B3E6C98}"/>
                    </a:ext>
                  </a:extLst>
                </p:cNvPr>
                <p:cNvSpPr/>
                <p:nvPr/>
              </p:nvSpPr>
              <p:spPr>
                <a:xfrm>
                  <a:off x="3994757" y="4222877"/>
                  <a:ext cx="630937" cy="27431"/>
                </a:xfrm>
                <a:custGeom>
                  <a:avLst/>
                  <a:gdLst>
                    <a:gd name="connsiteX0" fmla="*/ 4828 w 222072"/>
                    <a:gd name="connsiteY0" fmla="*/ 4828 h 9655"/>
                    <a:gd name="connsiteX1" fmla="*/ 219176 w 222072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22072" h="9655">
                      <a:moveTo>
                        <a:pt x="4828" y="4828"/>
                      </a:moveTo>
                      <a:lnTo>
                        <a:pt x="219176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2" name="Freeform: Shape 889">
                  <a:extLst>
                    <a:ext uri="{FF2B5EF4-FFF2-40B4-BE49-F238E27FC236}">
                      <a16:creationId xmlns:a16="http://schemas.microsoft.com/office/drawing/2014/main" id="{E5BC6513-F574-4624-BFAF-8AF66CBC052A}"/>
                    </a:ext>
                  </a:extLst>
                </p:cNvPr>
                <p:cNvSpPr/>
                <p:nvPr/>
              </p:nvSpPr>
              <p:spPr>
                <a:xfrm>
                  <a:off x="4658612" y="3383458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875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875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3" name="Freeform: Shape 890">
                  <a:extLst>
                    <a:ext uri="{FF2B5EF4-FFF2-40B4-BE49-F238E27FC236}">
                      <a16:creationId xmlns:a16="http://schemas.microsoft.com/office/drawing/2014/main" id="{F02E8B5E-84AB-4260-AB4A-515CF9F823FD}"/>
                    </a:ext>
                  </a:extLst>
                </p:cNvPr>
                <p:cNvSpPr/>
                <p:nvPr/>
              </p:nvSpPr>
              <p:spPr>
                <a:xfrm>
                  <a:off x="4172152" y="3383458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7311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731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4" name="Freeform: Shape 891">
                  <a:extLst>
                    <a:ext uri="{FF2B5EF4-FFF2-40B4-BE49-F238E27FC236}">
                      <a16:creationId xmlns:a16="http://schemas.microsoft.com/office/drawing/2014/main" id="{98C0C36E-F84D-4AB1-AA53-123D7B203ED0}"/>
                    </a:ext>
                  </a:extLst>
                </p:cNvPr>
                <p:cNvSpPr/>
                <p:nvPr/>
              </p:nvSpPr>
              <p:spPr>
                <a:xfrm>
                  <a:off x="4666842" y="3463924"/>
                  <a:ext cx="201169" cy="27431"/>
                </a:xfrm>
                <a:custGeom>
                  <a:avLst/>
                  <a:gdLst>
                    <a:gd name="connsiteX0" fmla="*/ 4828 w 70805"/>
                    <a:gd name="connsiteY0" fmla="*/ 4828 h 9655"/>
                    <a:gd name="connsiteX1" fmla="*/ 68231 w 7080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0805" h="9655">
                      <a:moveTo>
                        <a:pt x="4828" y="4828"/>
                      </a:moveTo>
                      <a:lnTo>
                        <a:pt x="68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5" name="Freeform: Shape 892">
                  <a:extLst>
                    <a:ext uri="{FF2B5EF4-FFF2-40B4-BE49-F238E27FC236}">
                      <a16:creationId xmlns:a16="http://schemas.microsoft.com/office/drawing/2014/main" id="{06AD1F5B-A69B-4107-A5E2-53FC465AEB16}"/>
                    </a:ext>
                  </a:extLst>
                </p:cNvPr>
                <p:cNvSpPr/>
                <p:nvPr/>
              </p:nvSpPr>
              <p:spPr>
                <a:xfrm>
                  <a:off x="4441899" y="3463924"/>
                  <a:ext cx="54865" cy="27431"/>
                </a:xfrm>
                <a:custGeom>
                  <a:avLst/>
                  <a:gdLst>
                    <a:gd name="connsiteX0" fmla="*/ 4828 w 19310"/>
                    <a:gd name="connsiteY0" fmla="*/ 4828 h 9655"/>
                    <a:gd name="connsiteX1" fmla="*/ 17058 w 19310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9310" h="9655">
                      <a:moveTo>
                        <a:pt x="4828" y="4828"/>
                      </a:moveTo>
                      <a:lnTo>
                        <a:pt x="17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6" name="Freeform: Shape 893">
                  <a:extLst>
                    <a:ext uri="{FF2B5EF4-FFF2-40B4-BE49-F238E27FC236}">
                      <a16:creationId xmlns:a16="http://schemas.microsoft.com/office/drawing/2014/main" id="{2F97E143-2B82-4284-837B-B8BFEA20FCCA}"/>
                    </a:ext>
                  </a:extLst>
                </p:cNvPr>
                <p:cNvSpPr/>
                <p:nvPr/>
              </p:nvSpPr>
              <p:spPr>
                <a:xfrm>
                  <a:off x="4161179" y="3463924"/>
                  <a:ext cx="146304" cy="27431"/>
                </a:xfrm>
                <a:custGeom>
                  <a:avLst/>
                  <a:gdLst>
                    <a:gd name="connsiteX0" fmla="*/ 4828 w 51495"/>
                    <a:gd name="connsiteY0" fmla="*/ 4828 h 9655"/>
                    <a:gd name="connsiteX1" fmla="*/ 46667 w 51495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495" h="9655">
                      <a:moveTo>
                        <a:pt x="4828" y="4828"/>
                      </a:moveTo>
                      <a:lnTo>
                        <a:pt x="46667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7" name="Freeform: Shape 894">
                  <a:extLst>
                    <a:ext uri="{FF2B5EF4-FFF2-40B4-BE49-F238E27FC236}">
                      <a16:creationId xmlns:a16="http://schemas.microsoft.com/office/drawing/2014/main" id="{07FA7FF6-B575-4643-92AB-F0080B1F9BF3}"/>
                    </a:ext>
                  </a:extLst>
                </p:cNvPr>
                <p:cNvSpPr/>
                <p:nvPr/>
              </p:nvSpPr>
              <p:spPr>
                <a:xfrm>
                  <a:off x="4509563" y="3473070"/>
                  <a:ext cx="73153" cy="27431"/>
                </a:xfrm>
                <a:custGeom>
                  <a:avLst/>
                  <a:gdLst>
                    <a:gd name="connsiteX0" fmla="*/ 23495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495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8" name="Freeform: Shape 895">
                  <a:extLst>
                    <a:ext uri="{FF2B5EF4-FFF2-40B4-BE49-F238E27FC236}">
                      <a16:creationId xmlns:a16="http://schemas.microsoft.com/office/drawing/2014/main" id="{69E0631C-B38D-490D-A917-AC7BCFB79B7D}"/>
                    </a:ext>
                  </a:extLst>
                </p:cNvPr>
                <p:cNvSpPr/>
                <p:nvPr/>
              </p:nvSpPr>
              <p:spPr>
                <a:xfrm>
                  <a:off x="4518709" y="3559023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7081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7081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89" name="Freeform: Shape 896">
                  <a:extLst>
                    <a:ext uri="{FF2B5EF4-FFF2-40B4-BE49-F238E27FC236}">
                      <a16:creationId xmlns:a16="http://schemas.microsoft.com/office/drawing/2014/main" id="{4C5D9CA8-7D0B-4E5F-974A-1A43972F5EF6}"/>
                    </a:ext>
                  </a:extLst>
                </p:cNvPr>
                <p:cNvSpPr/>
                <p:nvPr/>
              </p:nvSpPr>
              <p:spPr>
                <a:xfrm>
                  <a:off x="4527852" y="364589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0" name="Freeform: Shape 897">
                  <a:extLst>
                    <a:ext uri="{FF2B5EF4-FFF2-40B4-BE49-F238E27FC236}">
                      <a16:creationId xmlns:a16="http://schemas.microsoft.com/office/drawing/2014/main" id="{DFE4A6F9-3D03-4252-8A83-037D5C64A04F}"/>
                    </a:ext>
                  </a:extLst>
                </p:cNvPr>
                <p:cNvSpPr/>
                <p:nvPr/>
              </p:nvSpPr>
              <p:spPr>
                <a:xfrm>
                  <a:off x="4536997" y="3732760"/>
                  <a:ext cx="73153" cy="27431"/>
                </a:xfrm>
                <a:custGeom>
                  <a:avLst/>
                  <a:gdLst>
                    <a:gd name="connsiteX0" fmla="*/ 23817 w 25747"/>
                    <a:gd name="connsiteY0" fmla="*/ 4828 h 9655"/>
                    <a:gd name="connsiteX1" fmla="*/ 4828 w 25747"/>
                    <a:gd name="connsiteY1" fmla="*/ 6759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747" h="9655">
                      <a:moveTo>
                        <a:pt x="23817" y="4828"/>
                      </a:moveTo>
                      <a:lnTo>
                        <a:pt x="4828" y="6759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1" name="Freeform: Shape 898">
                  <a:extLst>
                    <a:ext uri="{FF2B5EF4-FFF2-40B4-BE49-F238E27FC236}">
                      <a16:creationId xmlns:a16="http://schemas.microsoft.com/office/drawing/2014/main" id="{1F3B6DF0-BFBF-424A-A070-0354ACD447CA}"/>
                    </a:ext>
                  </a:extLst>
                </p:cNvPr>
                <p:cNvSpPr/>
                <p:nvPr/>
              </p:nvSpPr>
              <p:spPr>
                <a:xfrm>
                  <a:off x="4494934" y="3356027"/>
                  <a:ext cx="210311" cy="457199"/>
                </a:xfrm>
                <a:custGeom>
                  <a:avLst/>
                  <a:gdLst>
                    <a:gd name="connsiteX0" fmla="*/ 20598 w 74024"/>
                    <a:gd name="connsiteY0" fmla="*/ 157382 h 160922"/>
                    <a:gd name="connsiteX1" fmla="*/ 4828 w 74024"/>
                    <a:gd name="connsiteY1" fmla="*/ 9977 h 160922"/>
                    <a:gd name="connsiteX2" fmla="*/ 53104 w 74024"/>
                    <a:gd name="connsiteY2" fmla="*/ 4828 h 160922"/>
                    <a:gd name="connsiteX3" fmla="*/ 69197 w 74024"/>
                    <a:gd name="connsiteY3" fmla="*/ 155773 h 160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024" h="160922">
                      <a:moveTo>
                        <a:pt x="20598" y="157382"/>
                      </a:moveTo>
                      <a:lnTo>
                        <a:pt x="4828" y="9977"/>
                      </a:lnTo>
                      <a:lnTo>
                        <a:pt x="53104" y="4828"/>
                      </a:lnTo>
                      <a:lnTo>
                        <a:pt x="69197" y="155773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2" name="Freeform: Shape 899">
                  <a:extLst>
                    <a:ext uri="{FF2B5EF4-FFF2-40B4-BE49-F238E27FC236}">
                      <a16:creationId xmlns:a16="http://schemas.microsoft.com/office/drawing/2014/main" id="{0BB8D904-2DD9-4BD2-984C-E24CD84DB268}"/>
                    </a:ext>
                  </a:extLst>
                </p:cNvPr>
                <p:cNvSpPr/>
                <p:nvPr/>
              </p:nvSpPr>
              <p:spPr>
                <a:xfrm>
                  <a:off x="4349546" y="3267330"/>
                  <a:ext cx="137161" cy="548641"/>
                </a:xfrm>
                <a:custGeom>
                  <a:avLst/>
                  <a:gdLst>
                    <a:gd name="connsiteX0" fmla="*/ 4828 w 48276"/>
                    <a:gd name="connsiteY0" fmla="*/ 190854 h 193106"/>
                    <a:gd name="connsiteX1" fmla="*/ 45058 w 48276"/>
                    <a:gd name="connsiteY1" fmla="*/ 4828 h 193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3106">
                      <a:moveTo>
                        <a:pt x="4828" y="190854"/>
                      </a:moveTo>
                      <a:lnTo>
                        <a:pt x="4505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3" name="Freeform: Shape 900">
                  <a:extLst>
                    <a:ext uri="{FF2B5EF4-FFF2-40B4-BE49-F238E27FC236}">
                      <a16:creationId xmlns:a16="http://schemas.microsoft.com/office/drawing/2014/main" id="{1A54F05B-7A91-4541-A7EB-AA4A1ECADB3B}"/>
                    </a:ext>
                  </a:extLst>
                </p:cNvPr>
                <p:cNvSpPr/>
                <p:nvPr/>
              </p:nvSpPr>
              <p:spPr>
                <a:xfrm>
                  <a:off x="4236159" y="3246297"/>
                  <a:ext cx="137161" cy="566929"/>
                </a:xfrm>
                <a:custGeom>
                  <a:avLst/>
                  <a:gdLst>
                    <a:gd name="connsiteX0" fmla="*/ 46346 w 48276"/>
                    <a:gd name="connsiteY0" fmla="*/ 4828 h 199543"/>
                    <a:gd name="connsiteX1" fmla="*/ 4828 w 48276"/>
                    <a:gd name="connsiteY1" fmla="*/ 196003 h 19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8276" h="199543">
                      <a:moveTo>
                        <a:pt x="46346" y="4828"/>
                      </a:moveTo>
                      <a:lnTo>
                        <a:pt x="4828" y="196003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4" name="Freeform: Shape 901">
                  <a:extLst>
                    <a:ext uri="{FF2B5EF4-FFF2-40B4-BE49-F238E27FC236}">
                      <a16:creationId xmlns:a16="http://schemas.microsoft.com/office/drawing/2014/main" id="{55647F93-7203-4C8A-9D66-18FD38D2623C}"/>
                    </a:ext>
                  </a:extLst>
                </p:cNvPr>
                <p:cNvSpPr/>
                <p:nvPr/>
              </p:nvSpPr>
              <p:spPr>
                <a:xfrm>
                  <a:off x="4537912" y="3090851"/>
                  <a:ext cx="118873" cy="54865"/>
                </a:xfrm>
                <a:custGeom>
                  <a:avLst/>
                  <a:gdLst>
                    <a:gd name="connsiteX0" fmla="*/ 4828 w 41839"/>
                    <a:gd name="connsiteY0" fmla="*/ 4828 h 19310"/>
                    <a:gd name="connsiteX1" fmla="*/ 19954 w 41839"/>
                    <a:gd name="connsiteY1" fmla="*/ 13839 h 19310"/>
                    <a:gd name="connsiteX2" fmla="*/ 37656 w 41839"/>
                    <a:gd name="connsiteY2" fmla="*/ 11908 h 19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839" h="19310">
                      <a:moveTo>
                        <a:pt x="4828" y="4828"/>
                      </a:moveTo>
                      <a:cubicBezTo>
                        <a:pt x="8368" y="9012"/>
                        <a:pt x="13839" y="12552"/>
                        <a:pt x="19954" y="13839"/>
                      </a:cubicBezTo>
                      <a:cubicBezTo>
                        <a:pt x="26069" y="15127"/>
                        <a:pt x="32506" y="14483"/>
                        <a:pt x="37656" y="1190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5" name="Freeform: Shape 902">
                  <a:extLst>
                    <a:ext uri="{FF2B5EF4-FFF2-40B4-BE49-F238E27FC236}">
                      <a16:creationId xmlns:a16="http://schemas.microsoft.com/office/drawing/2014/main" id="{57786234-8BA0-4CDD-A2C8-3AF6A0DACB59}"/>
                    </a:ext>
                  </a:extLst>
                </p:cNvPr>
                <p:cNvSpPr/>
                <p:nvPr/>
              </p:nvSpPr>
              <p:spPr>
                <a:xfrm>
                  <a:off x="4517794" y="3181591"/>
                  <a:ext cx="109727" cy="45719"/>
                </a:xfrm>
                <a:custGeom>
                  <a:avLst/>
                  <a:gdLst>
                    <a:gd name="connsiteX0" fmla="*/ 35081 w 38621"/>
                    <a:gd name="connsiteY0" fmla="*/ 14085 h 16092"/>
                    <a:gd name="connsiteX1" fmla="*/ 21242 w 38621"/>
                    <a:gd name="connsiteY1" fmla="*/ 5395 h 16092"/>
                    <a:gd name="connsiteX2" fmla="*/ 4828 w 38621"/>
                    <a:gd name="connsiteY2" fmla="*/ 7648 h 16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621" h="16092">
                      <a:moveTo>
                        <a:pt x="35081" y="14085"/>
                      </a:moveTo>
                      <a:cubicBezTo>
                        <a:pt x="31863" y="9901"/>
                        <a:pt x="27035" y="6683"/>
                        <a:pt x="21242" y="5395"/>
                      </a:cubicBezTo>
                      <a:cubicBezTo>
                        <a:pt x="15449" y="4108"/>
                        <a:pt x="9655" y="5074"/>
                        <a:pt x="4828" y="7648"/>
                      </a:cubicBez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6" name="Freeform: Shape 903">
                  <a:extLst>
                    <a:ext uri="{FF2B5EF4-FFF2-40B4-BE49-F238E27FC236}">
                      <a16:creationId xmlns:a16="http://schemas.microsoft.com/office/drawing/2014/main" id="{35DDA7D2-A604-443B-A05D-B6B8D1B03899}"/>
                    </a:ext>
                  </a:extLst>
                </p:cNvPr>
                <p:cNvSpPr/>
                <p:nvPr/>
              </p:nvSpPr>
              <p:spPr>
                <a:xfrm>
                  <a:off x="4124597" y="3046180"/>
                  <a:ext cx="438911" cy="246888"/>
                </a:xfrm>
                <a:custGeom>
                  <a:avLst/>
                  <a:gdLst>
                    <a:gd name="connsiteX0" fmla="*/ 96555 w 154485"/>
                    <a:gd name="connsiteY0" fmla="*/ 5745 h 86898"/>
                    <a:gd name="connsiteX1" fmla="*/ 149659 w 154485"/>
                    <a:gd name="connsiteY1" fmla="*/ 17332 h 86898"/>
                    <a:gd name="connsiteX2" fmla="*/ 140970 w 154485"/>
                    <a:gd name="connsiteY2" fmla="*/ 58206 h 86898"/>
                    <a:gd name="connsiteX3" fmla="*/ 124234 w 154485"/>
                    <a:gd name="connsiteY3" fmla="*/ 85241 h 86898"/>
                    <a:gd name="connsiteX4" fmla="*/ 85612 w 154485"/>
                    <a:gd name="connsiteY4" fmla="*/ 76873 h 86898"/>
                    <a:gd name="connsiteX5" fmla="*/ 79497 w 154485"/>
                    <a:gd name="connsiteY5" fmla="*/ 38895 h 86898"/>
                    <a:gd name="connsiteX6" fmla="*/ 11266 w 154485"/>
                    <a:gd name="connsiteY6" fmla="*/ 76873 h 86898"/>
                    <a:gd name="connsiteX7" fmla="*/ 4829 w 154485"/>
                    <a:gd name="connsiteY7" fmla="*/ 70758 h 86898"/>
                    <a:gd name="connsiteX8" fmla="*/ 96555 w 154485"/>
                    <a:gd name="connsiteY8" fmla="*/ 5745 h 86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4485" h="86898">
                      <a:moveTo>
                        <a:pt x="96555" y="5745"/>
                      </a:moveTo>
                      <a:lnTo>
                        <a:pt x="149659" y="17332"/>
                      </a:lnTo>
                      <a:lnTo>
                        <a:pt x="140970" y="58206"/>
                      </a:lnTo>
                      <a:lnTo>
                        <a:pt x="124234" y="85241"/>
                      </a:lnTo>
                      <a:lnTo>
                        <a:pt x="85612" y="76873"/>
                      </a:lnTo>
                      <a:cubicBezTo>
                        <a:pt x="85612" y="76873"/>
                        <a:pt x="90118" y="45010"/>
                        <a:pt x="79497" y="38895"/>
                      </a:cubicBezTo>
                      <a:cubicBezTo>
                        <a:pt x="65658" y="31171"/>
                        <a:pt x="36048" y="49516"/>
                        <a:pt x="11266" y="76873"/>
                      </a:cubicBezTo>
                      <a:lnTo>
                        <a:pt x="4829" y="70758"/>
                      </a:lnTo>
                      <a:cubicBezTo>
                        <a:pt x="4507" y="70436"/>
                        <a:pt x="50853" y="-4232"/>
                        <a:pt x="96555" y="5745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7" name="Freeform: Shape 904">
                  <a:extLst>
                    <a:ext uri="{FF2B5EF4-FFF2-40B4-BE49-F238E27FC236}">
                      <a16:creationId xmlns:a16="http://schemas.microsoft.com/office/drawing/2014/main" id="{34E6F2F5-13B0-4258-9E80-AAF346D627F4}"/>
                    </a:ext>
                  </a:extLst>
                </p:cNvPr>
                <p:cNvSpPr/>
                <p:nvPr/>
              </p:nvSpPr>
              <p:spPr>
                <a:xfrm>
                  <a:off x="4965851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8" name="Freeform: Shape 905">
                  <a:extLst>
                    <a:ext uri="{FF2B5EF4-FFF2-40B4-BE49-F238E27FC236}">
                      <a16:creationId xmlns:a16="http://schemas.microsoft.com/office/drawing/2014/main" id="{963F1D70-D407-4042-9772-EBAAE46B0EF4}"/>
                    </a:ext>
                  </a:extLst>
                </p:cNvPr>
                <p:cNvSpPr/>
                <p:nvPr/>
              </p:nvSpPr>
              <p:spPr>
                <a:xfrm>
                  <a:off x="4686043" y="3859861"/>
                  <a:ext cx="246888" cy="27431"/>
                </a:xfrm>
                <a:custGeom>
                  <a:avLst/>
                  <a:gdLst>
                    <a:gd name="connsiteX0" fmla="*/ 4828 w 86898"/>
                    <a:gd name="connsiteY0" fmla="*/ 4828 h 9655"/>
                    <a:gd name="connsiteX1" fmla="*/ 83680 w 8689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6898" h="9655">
                      <a:moveTo>
                        <a:pt x="4828" y="4828"/>
                      </a:moveTo>
                      <a:lnTo>
                        <a:pt x="83680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99" name="Freeform: Shape 906">
                  <a:extLst>
                    <a:ext uri="{FF2B5EF4-FFF2-40B4-BE49-F238E27FC236}">
                      <a16:creationId xmlns:a16="http://schemas.microsoft.com/office/drawing/2014/main" id="{8620CF2B-FB6B-4381-B874-9B19D365B259}"/>
                    </a:ext>
                  </a:extLst>
                </p:cNvPr>
                <p:cNvSpPr/>
                <p:nvPr/>
              </p:nvSpPr>
              <p:spPr>
                <a:xfrm>
                  <a:off x="3996587" y="3859861"/>
                  <a:ext cx="713233" cy="27431"/>
                </a:xfrm>
                <a:custGeom>
                  <a:avLst/>
                  <a:gdLst>
                    <a:gd name="connsiteX0" fmla="*/ 4828 w 251038"/>
                    <a:gd name="connsiteY0" fmla="*/ 4828 h 9655"/>
                    <a:gd name="connsiteX1" fmla="*/ 247498 w 25103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1038" h="9655">
                      <a:moveTo>
                        <a:pt x="4828" y="4828"/>
                      </a:moveTo>
                      <a:lnTo>
                        <a:pt x="24749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0" name="Freeform: Shape 907">
                  <a:extLst>
                    <a:ext uri="{FF2B5EF4-FFF2-40B4-BE49-F238E27FC236}">
                      <a16:creationId xmlns:a16="http://schemas.microsoft.com/office/drawing/2014/main" id="{66543FDA-350F-4499-BF93-9B864B25B62D}"/>
                    </a:ext>
                  </a:extLst>
                </p:cNvPr>
                <p:cNvSpPr/>
                <p:nvPr/>
              </p:nvSpPr>
              <p:spPr>
                <a:xfrm>
                  <a:off x="3853940" y="3859861"/>
                  <a:ext cx="128015" cy="27431"/>
                </a:xfrm>
                <a:custGeom>
                  <a:avLst/>
                  <a:gdLst>
                    <a:gd name="connsiteX0" fmla="*/ 4828 w 45058"/>
                    <a:gd name="connsiteY0" fmla="*/ 4828 h 9655"/>
                    <a:gd name="connsiteX1" fmla="*/ 40231 w 45058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5058" h="9655">
                      <a:moveTo>
                        <a:pt x="4828" y="4828"/>
                      </a:moveTo>
                      <a:lnTo>
                        <a:pt x="40231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1" name="Freeform: Shape 908">
                  <a:extLst>
                    <a:ext uri="{FF2B5EF4-FFF2-40B4-BE49-F238E27FC236}">
                      <a16:creationId xmlns:a16="http://schemas.microsoft.com/office/drawing/2014/main" id="{8143D000-845A-4780-9821-B96415AC8786}"/>
                    </a:ext>
                  </a:extLst>
                </p:cNvPr>
                <p:cNvSpPr/>
                <p:nvPr/>
              </p:nvSpPr>
              <p:spPr>
                <a:xfrm>
                  <a:off x="3916118" y="3450210"/>
                  <a:ext cx="265176" cy="365761"/>
                </a:xfrm>
                <a:custGeom>
                  <a:avLst/>
                  <a:gdLst>
                    <a:gd name="connsiteX0" fmla="*/ 89795 w 93334"/>
                    <a:gd name="connsiteY0" fmla="*/ 126485 h 128737"/>
                    <a:gd name="connsiteX1" fmla="*/ 43127 w 93334"/>
                    <a:gd name="connsiteY1" fmla="*/ 29288 h 128737"/>
                    <a:gd name="connsiteX2" fmla="*/ 4828 w 93334"/>
                    <a:gd name="connsiteY2" fmla="*/ 4828 h 128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3334" h="128737">
                      <a:moveTo>
                        <a:pt x="89795" y="126485"/>
                      </a:moveTo>
                      <a:lnTo>
                        <a:pt x="43127" y="29288"/>
                      </a:lnTo>
                      <a:cubicBezTo>
                        <a:pt x="27357" y="29288"/>
                        <a:pt x="12230" y="20276"/>
                        <a:pt x="4828" y="4828"/>
                      </a:cubicBez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2" name="Freeform: Shape 909">
                  <a:extLst>
                    <a:ext uri="{FF2B5EF4-FFF2-40B4-BE49-F238E27FC236}">
                      <a16:creationId xmlns:a16="http://schemas.microsoft.com/office/drawing/2014/main" id="{5466F476-72FE-4A35-B332-85C79EB43877}"/>
                    </a:ext>
                  </a:extLst>
                </p:cNvPr>
                <p:cNvSpPr/>
                <p:nvPr/>
              </p:nvSpPr>
              <p:spPr>
                <a:xfrm>
                  <a:off x="3904197" y="3276444"/>
                  <a:ext cx="338327" cy="429768"/>
                </a:xfrm>
                <a:custGeom>
                  <a:avLst/>
                  <a:gdLst>
                    <a:gd name="connsiteX0" fmla="*/ 9024 w 119082"/>
                    <a:gd name="connsiteY0" fmla="*/ 66310 h 151266"/>
                    <a:gd name="connsiteX1" fmla="*/ 17714 w 119082"/>
                    <a:gd name="connsiteY1" fmla="*/ 17068 h 151266"/>
                    <a:gd name="connsiteX2" fmla="*/ 32841 w 119082"/>
                    <a:gd name="connsiteY2" fmla="*/ 48609 h 151266"/>
                    <a:gd name="connsiteX3" fmla="*/ 57945 w 119082"/>
                    <a:gd name="connsiteY3" fmla="*/ 36701 h 151266"/>
                    <a:gd name="connsiteX4" fmla="*/ 42818 w 119082"/>
                    <a:gd name="connsiteY4" fmla="*/ 5160 h 151266"/>
                    <a:gd name="connsiteX5" fmla="*/ 86589 w 119082"/>
                    <a:gd name="connsiteY5" fmla="*/ 29298 h 151266"/>
                    <a:gd name="connsiteX6" fmla="*/ 81761 w 119082"/>
                    <a:gd name="connsiteY6" fmla="*/ 74356 h 151266"/>
                    <a:gd name="connsiteX7" fmla="*/ 116520 w 119082"/>
                    <a:gd name="connsiteY7" fmla="*/ 146771 h 151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082" h="151266">
                      <a:moveTo>
                        <a:pt x="9024" y="66310"/>
                      </a:moveTo>
                      <a:cubicBezTo>
                        <a:pt x="978" y="49253"/>
                        <a:pt x="4840" y="29620"/>
                        <a:pt x="17714" y="17068"/>
                      </a:cubicBezTo>
                      <a:lnTo>
                        <a:pt x="32841" y="48609"/>
                      </a:lnTo>
                      <a:lnTo>
                        <a:pt x="57945" y="36701"/>
                      </a:lnTo>
                      <a:lnTo>
                        <a:pt x="42818" y="5160"/>
                      </a:lnTo>
                      <a:cubicBezTo>
                        <a:pt x="60519" y="2907"/>
                        <a:pt x="78543" y="12240"/>
                        <a:pt x="86589" y="29298"/>
                      </a:cubicBezTo>
                      <a:cubicBezTo>
                        <a:pt x="93991" y="44425"/>
                        <a:pt x="91416" y="62126"/>
                        <a:pt x="81761" y="74356"/>
                      </a:cubicBezTo>
                      <a:lnTo>
                        <a:pt x="116520" y="146771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3" name="Freeform: Shape 910">
                  <a:extLst>
                    <a:ext uri="{FF2B5EF4-FFF2-40B4-BE49-F238E27FC236}">
                      <a16:creationId xmlns:a16="http://schemas.microsoft.com/office/drawing/2014/main" id="{69D8CCF0-B2F9-4AD2-BC56-4E2F51B55E40}"/>
                    </a:ext>
                  </a:extLst>
                </p:cNvPr>
                <p:cNvSpPr/>
                <p:nvPr/>
              </p:nvSpPr>
              <p:spPr>
                <a:xfrm>
                  <a:off x="4812231" y="3246655"/>
                  <a:ext cx="210311" cy="438911"/>
                </a:xfrm>
                <a:custGeom>
                  <a:avLst/>
                  <a:gdLst>
                    <a:gd name="connsiteX0" fmla="*/ 25104 w 74024"/>
                    <a:gd name="connsiteY0" fmla="*/ 54266 h 154485"/>
                    <a:gd name="connsiteX1" fmla="*/ 24138 w 74024"/>
                    <a:gd name="connsiteY1" fmla="*/ 48794 h 154485"/>
                    <a:gd name="connsiteX2" fmla="*/ 53426 w 74024"/>
                    <a:gd name="connsiteY2" fmla="*/ 7598 h 154485"/>
                    <a:gd name="connsiteX3" fmla="*/ 58898 w 74024"/>
                    <a:gd name="connsiteY3" fmla="*/ 5023 h 154485"/>
                    <a:gd name="connsiteX4" fmla="*/ 67265 w 74024"/>
                    <a:gd name="connsiteY4" fmla="*/ 7920 h 154485"/>
                    <a:gd name="connsiteX5" fmla="*/ 70162 w 74024"/>
                    <a:gd name="connsiteY5" fmla="*/ 13391 h 154485"/>
                    <a:gd name="connsiteX6" fmla="*/ 68231 w 74024"/>
                    <a:gd name="connsiteY6" fmla="*/ 63599 h 154485"/>
                    <a:gd name="connsiteX7" fmla="*/ 64047 w 74024"/>
                    <a:gd name="connsiteY7" fmla="*/ 67461 h 154485"/>
                    <a:gd name="connsiteX8" fmla="*/ 53426 w 74024"/>
                    <a:gd name="connsiteY8" fmla="*/ 68749 h 154485"/>
                    <a:gd name="connsiteX9" fmla="*/ 25426 w 74024"/>
                    <a:gd name="connsiteY9" fmla="*/ 150497 h 154485"/>
                    <a:gd name="connsiteX10" fmla="*/ 4828 w 74024"/>
                    <a:gd name="connsiteY10" fmla="*/ 143417 h 154485"/>
                    <a:gd name="connsiteX11" fmla="*/ 32828 w 74024"/>
                    <a:gd name="connsiteY11" fmla="*/ 61668 h 154485"/>
                    <a:gd name="connsiteX12" fmla="*/ 25104 w 74024"/>
                    <a:gd name="connsiteY12" fmla="*/ 54266 h 154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4024" h="154485">
                      <a:moveTo>
                        <a:pt x="25104" y="54266"/>
                      </a:moveTo>
                      <a:cubicBezTo>
                        <a:pt x="24138" y="53300"/>
                        <a:pt x="23173" y="51047"/>
                        <a:pt x="24138" y="48794"/>
                      </a:cubicBezTo>
                      <a:lnTo>
                        <a:pt x="53426" y="7598"/>
                      </a:lnTo>
                      <a:cubicBezTo>
                        <a:pt x="54392" y="5345"/>
                        <a:pt x="56645" y="4380"/>
                        <a:pt x="58898" y="5023"/>
                      </a:cubicBezTo>
                      <a:lnTo>
                        <a:pt x="67265" y="7920"/>
                      </a:lnTo>
                      <a:cubicBezTo>
                        <a:pt x="69518" y="8564"/>
                        <a:pt x="70806" y="11138"/>
                        <a:pt x="70162" y="13391"/>
                      </a:cubicBezTo>
                      <a:lnTo>
                        <a:pt x="68231" y="63599"/>
                      </a:lnTo>
                      <a:cubicBezTo>
                        <a:pt x="67587" y="66174"/>
                        <a:pt x="65334" y="67461"/>
                        <a:pt x="64047" y="67461"/>
                      </a:cubicBezTo>
                      <a:cubicBezTo>
                        <a:pt x="61472" y="67461"/>
                        <a:pt x="54070" y="66174"/>
                        <a:pt x="53426" y="68749"/>
                      </a:cubicBezTo>
                      <a:lnTo>
                        <a:pt x="25426" y="150497"/>
                      </a:lnTo>
                      <a:lnTo>
                        <a:pt x="4828" y="143417"/>
                      </a:lnTo>
                      <a:lnTo>
                        <a:pt x="32828" y="61668"/>
                      </a:lnTo>
                      <a:cubicBezTo>
                        <a:pt x="33794" y="59093"/>
                        <a:pt x="27035" y="55553"/>
                        <a:pt x="25104" y="5426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4" name="Freeform: Shape 911">
                  <a:extLst>
                    <a:ext uri="{FF2B5EF4-FFF2-40B4-BE49-F238E27FC236}">
                      <a16:creationId xmlns:a16="http://schemas.microsoft.com/office/drawing/2014/main" id="{966E3256-5ACC-4818-BFC8-EB476E7B39AD}"/>
                    </a:ext>
                  </a:extLst>
                </p:cNvPr>
                <p:cNvSpPr/>
                <p:nvPr/>
              </p:nvSpPr>
              <p:spPr>
                <a:xfrm>
                  <a:off x="4714391" y="3630713"/>
                  <a:ext cx="219457" cy="182880"/>
                </a:xfrm>
                <a:custGeom>
                  <a:avLst/>
                  <a:gdLst>
                    <a:gd name="connsiteX0" fmla="*/ 61472 w 77242"/>
                    <a:gd name="connsiteY0" fmla="*/ 60700 h 64368"/>
                    <a:gd name="connsiteX1" fmla="*/ 73702 w 77242"/>
                    <a:gd name="connsiteY1" fmla="*/ 24975 h 64368"/>
                    <a:gd name="connsiteX2" fmla="*/ 70806 w 77242"/>
                    <a:gd name="connsiteY2" fmla="*/ 19182 h 64368"/>
                    <a:gd name="connsiteX3" fmla="*/ 28644 w 77242"/>
                    <a:gd name="connsiteY3" fmla="*/ 5021 h 64368"/>
                    <a:gd name="connsiteX4" fmla="*/ 22851 w 77242"/>
                    <a:gd name="connsiteY4" fmla="*/ 7917 h 64368"/>
                    <a:gd name="connsiteX5" fmla="*/ 4828 w 77242"/>
                    <a:gd name="connsiteY5" fmla="*/ 61022 h 64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7242" h="64368">
                      <a:moveTo>
                        <a:pt x="61472" y="60700"/>
                      </a:moveTo>
                      <a:lnTo>
                        <a:pt x="73702" y="24975"/>
                      </a:lnTo>
                      <a:cubicBezTo>
                        <a:pt x="74668" y="22722"/>
                        <a:pt x="73381" y="20147"/>
                        <a:pt x="70806" y="19182"/>
                      </a:cubicBezTo>
                      <a:lnTo>
                        <a:pt x="28644" y="5021"/>
                      </a:lnTo>
                      <a:cubicBezTo>
                        <a:pt x="26391" y="4377"/>
                        <a:pt x="23816" y="5343"/>
                        <a:pt x="22851" y="7917"/>
                      </a:cubicBezTo>
                      <a:lnTo>
                        <a:pt x="4828" y="6102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205" name="Freeform: Shape 912">
                  <a:extLst>
                    <a:ext uri="{FF2B5EF4-FFF2-40B4-BE49-F238E27FC236}">
                      <a16:creationId xmlns:a16="http://schemas.microsoft.com/office/drawing/2014/main" id="{48EB4957-4B57-40A9-A362-E7DBB9BCC9E2}"/>
                    </a:ext>
                  </a:extLst>
                </p:cNvPr>
                <p:cNvSpPr/>
                <p:nvPr/>
              </p:nvSpPr>
              <p:spPr>
                <a:xfrm>
                  <a:off x="4592984" y="3105690"/>
                  <a:ext cx="128015" cy="155449"/>
                </a:xfrm>
                <a:custGeom>
                  <a:avLst/>
                  <a:gdLst>
                    <a:gd name="connsiteX0" fmla="*/ 13444 w 45058"/>
                    <a:gd name="connsiteY0" fmla="*/ 46916 h 54713"/>
                    <a:gd name="connsiteX1" fmla="*/ 31467 w 45058"/>
                    <a:gd name="connsiteY1" fmla="*/ 50778 h 54713"/>
                    <a:gd name="connsiteX2" fmla="*/ 40479 w 45058"/>
                    <a:gd name="connsiteY2" fmla="*/ 8938 h 54713"/>
                    <a:gd name="connsiteX3" fmla="*/ 22455 w 45058"/>
                    <a:gd name="connsiteY3" fmla="*/ 5076 h 54713"/>
                    <a:gd name="connsiteX4" fmla="*/ 9582 w 45058"/>
                    <a:gd name="connsiteY4" fmla="*/ 13444 h 54713"/>
                    <a:gd name="connsiteX5" fmla="*/ 5076 w 45058"/>
                    <a:gd name="connsiteY5" fmla="*/ 34042 h 54713"/>
                    <a:gd name="connsiteX6" fmla="*/ 13444 w 45058"/>
                    <a:gd name="connsiteY6" fmla="*/ 46916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058" h="54713">
                      <a:moveTo>
                        <a:pt x="13444" y="46916"/>
                      </a:moveTo>
                      <a:lnTo>
                        <a:pt x="31467" y="50778"/>
                      </a:lnTo>
                      <a:lnTo>
                        <a:pt x="40479" y="8938"/>
                      </a:lnTo>
                      <a:lnTo>
                        <a:pt x="22455" y="5076"/>
                      </a:lnTo>
                      <a:cubicBezTo>
                        <a:pt x="16662" y="3788"/>
                        <a:pt x="10869" y="7650"/>
                        <a:pt x="9582" y="13444"/>
                      </a:cubicBezTo>
                      <a:lnTo>
                        <a:pt x="5076" y="34042"/>
                      </a:lnTo>
                      <a:cubicBezTo>
                        <a:pt x="3788" y="39835"/>
                        <a:pt x="7651" y="45628"/>
                        <a:pt x="13444" y="46916"/>
                      </a:cubicBezTo>
                      <a:close/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0C720E8-A62D-4D59-A5B0-61FC82AF1A3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145361" y="2929497"/>
                <a:ext cx="312777" cy="265176"/>
                <a:chOff x="1251736" y="3105936"/>
                <a:chExt cx="1189635" cy="1008586"/>
              </a:xfrm>
            </p:grpSpPr>
            <p:sp>
              <p:nvSpPr>
                <p:cNvPr id="153" name="Freeform: Shape 860">
                  <a:extLst>
                    <a:ext uri="{FF2B5EF4-FFF2-40B4-BE49-F238E27FC236}">
                      <a16:creationId xmlns:a16="http://schemas.microsoft.com/office/drawing/2014/main" id="{7880C582-04E6-4522-9781-5F1B302667FB}"/>
                    </a:ext>
                  </a:extLst>
                </p:cNvPr>
                <p:cNvSpPr/>
                <p:nvPr/>
              </p:nvSpPr>
              <p:spPr>
                <a:xfrm>
                  <a:off x="138249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4" name="Freeform: Shape 861">
                  <a:extLst>
                    <a:ext uri="{FF2B5EF4-FFF2-40B4-BE49-F238E27FC236}">
                      <a16:creationId xmlns:a16="http://schemas.microsoft.com/office/drawing/2014/main" id="{8375B27A-BD1C-44B9-9BCA-01DFB7AED987}"/>
                    </a:ext>
                  </a:extLst>
                </p:cNvPr>
                <p:cNvSpPr/>
                <p:nvPr/>
              </p:nvSpPr>
              <p:spPr>
                <a:xfrm>
                  <a:off x="1622983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5" name="Freeform: Shape 862">
                  <a:extLst>
                    <a:ext uri="{FF2B5EF4-FFF2-40B4-BE49-F238E27FC236}">
                      <a16:creationId xmlns:a16="http://schemas.microsoft.com/office/drawing/2014/main" id="{83EE77C9-973D-4113-9FD6-1E30237B13A7}"/>
                    </a:ext>
                  </a:extLst>
                </p:cNvPr>
                <p:cNvSpPr/>
                <p:nvPr/>
              </p:nvSpPr>
              <p:spPr>
                <a:xfrm>
                  <a:off x="1864384" y="3573196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6" name="Freeform: Shape 863">
                  <a:extLst>
                    <a:ext uri="{FF2B5EF4-FFF2-40B4-BE49-F238E27FC236}">
                      <a16:creationId xmlns:a16="http://schemas.microsoft.com/office/drawing/2014/main" id="{AE81CC6F-91F7-4ADA-B45D-798965ED7151}"/>
                    </a:ext>
                  </a:extLst>
                </p:cNvPr>
                <p:cNvSpPr/>
                <p:nvPr/>
              </p:nvSpPr>
              <p:spPr>
                <a:xfrm>
                  <a:off x="2105786" y="3573196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7" name="Freeform: Shape 864">
                  <a:extLst>
                    <a:ext uri="{FF2B5EF4-FFF2-40B4-BE49-F238E27FC236}">
                      <a16:creationId xmlns:a16="http://schemas.microsoft.com/office/drawing/2014/main" id="{0CAD004C-6674-422D-800C-46F0B6253B0E}"/>
                    </a:ext>
                  </a:extLst>
                </p:cNvPr>
                <p:cNvSpPr/>
                <p:nvPr/>
              </p:nvSpPr>
              <p:spPr>
                <a:xfrm>
                  <a:off x="2037207" y="3180004"/>
                  <a:ext cx="283465" cy="27431"/>
                </a:xfrm>
                <a:custGeom>
                  <a:avLst/>
                  <a:gdLst>
                    <a:gd name="connsiteX0" fmla="*/ 94944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4944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8" name="Freeform: Shape 865">
                  <a:extLst>
                    <a:ext uri="{FF2B5EF4-FFF2-40B4-BE49-F238E27FC236}">
                      <a16:creationId xmlns:a16="http://schemas.microsoft.com/office/drawing/2014/main" id="{E5F77F5C-6138-447A-8124-0F3E9937537D}"/>
                    </a:ext>
                  </a:extLst>
                </p:cNvPr>
                <p:cNvSpPr/>
                <p:nvPr/>
              </p:nvSpPr>
              <p:spPr>
                <a:xfrm>
                  <a:off x="1718081" y="3180004"/>
                  <a:ext cx="283465" cy="27431"/>
                </a:xfrm>
                <a:custGeom>
                  <a:avLst/>
                  <a:gdLst>
                    <a:gd name="connsiteX0" fmla="*/ 95588 w 99771"/>
                    <a:gd name="connsiteY0" fmla="*/ 4828 h 9655"/>
                    <a:gd name="connsiteX1" fmla="*/ 4828 w 99771"/>
                    <a:gd name="connsiteY1" fmla="*/ 5150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588" y="4828"/>
                      </a:moveTo>
                      <a:lnTo>
                        <a:pt x="4828" y="515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59" name="Freeform: Shape 866">
                  <a:extLst>
                    <a:ext uri="{FF2B5EF4-FFF2-40B4-BE49-F238E27FC236}">
                      <a16:creationId xmlns:a16="http://schemas.microsoft.com/office/drawing/2014/main" id="{1FFD3994-B793-4646-89E4-0E21083B3EFC}"/>
                    </a:ext>
                  </a:extLst>
                </p:cNvPr>
                <p:cNvSpPr/>
                <p:nvPr/>
              </p:nvSpPr>
              <p:spPr>
                <a:xfrm>
                  <a:off x="1252651" y="3180004"/>
                  <a:ext cx="1188720" cy="155449"/>
                </a:xfrm>
                <a:custGeom>
                  <a:avLst/>
                  <a:gdLst>
                    <a:gd name="connsiteX0" fmla="*/ 392650 w 418397"/>
                    <a:gd name="connsiteY0" fmla="*/ 4828 h 54713"/>
                    <a:gd name="connsiteX1" fmla="*/ 406811 w 418397"/>
                    <a:gd name="connsiteY1" fmla="*/ 4828 h 54713"/>
                    <a:gd name="connsiteX2" fmla="*/ 415501 w 418397"/>
                    <a:gd name="connsiteY2" fmla="*/ 13517 h 54713"/>
                    <a:gd name="connsiteX3" fmla="*/ 415501 w 418397"/>
                    <a:gd name="connsiteY3" fmla="*/ 50530 h 54713"/>
                    <a:gd name="connsiteX4" fmla="*/ 4828 w 418397"/>
                    <a:gd name="connsiteY4" fmla="*/ 50851 h 54713"/>
                    <a:gd name="connsiteX5" fmla="*/ 4828 w 418397"/>
                    <a:gd name="connsiteY5" fmla="*/ 13839 h 54713"/>
                    <a:gd name="connsiteX6" fmla="*/ 13517 w 418397"/>
                    <a:gd name="connsiteY6" fmla="*/ 5150 h 54713"/>
                    <a:gd name="connsiteX7" fmla="*/ 35725 w 418397"/>
                    <a:gd name="connsiteY7" fmla="*/ 5150 h 54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54713">
                      <a:moveTo>
                        <a:pt x="392650" y="4828"/>
                      </a:moveTo>
                      <a:lnTo>
                        <a:pt x="406811" y="4828"/>
                      </a:lnTo>
                      <a:cubicBezTo>
                        <a:pt x="411639" y="4828"/>
                        <a:pt x="415501" y="8690"/>
                        <a:pt x="415501" y="13517"/>
                      </a:cubicBezTo>
                      <a:lnTo>
                        <a:pt x="415501" y="50530"/>
                      </a:lnTo>
                      <a:lnTo>
                        <a:pt x="4828" y="50851"/>
                      </a:lnTo>
                      <a:lnTo>
                        <a:pt x="4828" y="13839"/>
                      </a:lnTo>
                      <a:cubicBezTo>
                        <a:pt x="4828" y="9012"/>
                        <a:pt x="8690" y="5150"/>
                        <a:pt x="13517" y="5150"/>
                      </a:cubicBezTo>
                      <a:lnTo>
                        <a:pt x="35725" y="5150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0" name="Freeform: Shape 867">
                  <a:extLst>
                    <a:ext uri="{FF2B5EF4-FFF2-40B4-BE49-F238E27FC236}">
                      <a16:creationId xmlns:a16="http://schemas.microsoft.com/office/drawing/2014/main" id="{C3EBB388-77DC-4524-AC18-ABE8A0C84D91}"/>
                    </a:ext>
                  </a:extLst>
                </p:cNvPr>
                <p:cNvSpPr/>
                <p:nvPr/>
              </p:nvSpPr>
              <p:spPr>
                <a:xfrm>
                  <a:off x="1400784" y="3180919"/>
                  <a:ext cx="283465" cy="27431"/>
                </a:xfrm>
                <a:custGeom>
                  <a:avLst/>
                  <a:gdLst>
                    <a:gd name="connsiteX0" fmla="*/ 95266 w 99771"/>
                    <a:gd name="connsiteY0" fmla="*/ 4828 h 9655"/>
                    <a:gd name="connsiteX1" fmla="*/ 4828 w 99771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771" h="9655">
                      <a:moveTo>
                        <a:pt x="95266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1" name="Freeform: Shape 868">
                  <a:extLst>
                    <a:ext uri="{FF2B5EF4-FFF2-40B4-BE49-F238E27FC236}">
                      <a16:creationId xmlns:a16="http://schemas.microsoft.com/office/drawing/2014/main" id="{8FF2997A-E013-4B32-B05B-164AE108DDFA}"/>
                    </a:ext>
                  </a:extLst>
                </p:cNvPr>
                <p:cNvSpPr/>
                <p:nvPr/>
              </p:nvSpPr>
              <p:spPr>
                <a:xfrm>
                  <a:off x="133951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2" name="Freeform: Shape 869">
                  <a:extLst>
                    <a:ext uri="{FF2B5EF4-FFF2-40B4-BE49-F238E27FC236}">
                      <a16:creationId xmlns:a16="http://schemas.microsoft.com/office/drawing/2014/main" id="{70557057-1321-4335-9BAE-19CBC4FD5FB6}"/>
                    </a:ext>
                  </a:extLst>
                </p:cNvPr>
                <p:cNvSpPr/>
                <p:nvPr/>
              </p:nvSpPr>
              <p:spPr>
                <a:xfrm>
                  <a:off x="1657730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3" name="Freeform: Shape 870">
                  <a:extLst>
                    <a:ext uri="{FF2B5EF4-FFF2-40B4-BE49-F238E27FC236}">
                      <a16:creationId xmlns:a16="http://schemas.microsoft.com/office/drawing/2014/main" id="{2C6D8282-07AD-4672-9148-8128282D6574}"/>
                    </a:ext>
                  </a:extLst>
                </p:cNvPr>
                <p:cNvSpPr/>
                <p:nvPr/>
              </p:nvSpPr>
              <p:spPr>
                <a:xfrm>
                  <a:off x="2293238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4" name="Freeform: Shape 871">
                  <a:extLst>
                    <a:ext uri="{FF2B5EF4-FFF2-40B4-BE49-F238E27FC236}">
                      <a16:creationId xmlns:a16="http://schemas.microsoft.com/office/drawing/2014/main" id="{D9DB1BD8-42A1-4D05-BA12-38D2EF2F2CF0}"/>
                    </a:ext>
                  </a:extLst>
                </p:cNvPr>
                <p:cNvSpPr/>
                <p:nvPr/>
              </p:nvSpPr>
              <p:spPr>
                <a:xfrm>
                  <a:off x="1975941" y="3105936"/>
                  <a:ext cx="27431" cy="164592"/>
                </a:xfrm>
                <a:custGeom>
                  <a:avLst/>
                  <a:gdLst>
                    <a:gd name="connsiteX0" fmla="*/ 4828 w 9655"/>
                    <a:gd name="connsiteY0" fmla="*/ 55679 h 57932"/>
                    <a:gd name="connsiteX1" fmla="*/ 4828 w 9655"/>
                    <a:gd name="connsiteY1" fmla="*/ 4828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655" h="57932">
                      <a:moveTo>
                        <a:pt x="4828" y="55679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5" name="Freeform: Shape 872">
                  <a:extLst>
                    <a:ext uri="{FF2B5EF4-FFF2-40B4-BE49-F238E27FC236}">
                      <a16:creationId xmlns:a16="http://schemas.microsoft.com/office/drawing/2014/main" id="{7CE83E43-3A9A-48FA-86F7-0F46BFA11D0E}"/>
                    </a:ext>
                  </a:extLst>
                </p:cNvPr>
                <p:cNvSpPr/>
                <p:nvPr/>
              </p:nvSpPr>
              <p:spPr>
                <a:xfrm>
                  <a:off x="138249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6" name="Freeform: Shape 873">
                  <a:extLst>
                    <a:ext uri="{FF2B5EF4-FFF2-40B4-BE49-F238E27FC236}">
                      <a16:creationId xmlns:a16="http://schemas.microsoft.com/office/drawing/2014/main" id="{2C644F23-58AB-49C9-9189-5C18C320B5BE}"/>
                    </a:ext>
                  </a:extLst>
                </p:cNvPr>
                <p:cNvSpPr/>
                <p:nvPr/>
              </p:nvSpPr>
              <p:spPr>
                <a:xfrm>
                  <a:off x="1622983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7" name="Freeform: Shape 874">
                  <a:extLst>
                    <a:ext uri="{FF2B5EF4-FFF2-40B4-BE49-F238E27FC236}">
                      <a16:creationId xmlns:a16="http://schemas.microsoft.com/office/drawing/2014/main" id="{3DE230AD-91AD-433F-B8EB-6BC56472D5CC}"/>
                    </a:ext>
                  </a:extLst>
                </p:cNvPr>
                <p:cNvSpPr/>
                <p:nvPr/>
              </p:nvSpPr>
              <p:spPr>
                <a:xfrm>
                  <a:off x="1864384" y="3759733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8" name="Freeform: Shape 875">
                  <a:extLst>
                    <a:ext uri="{FF2B5EF4-FFF2-40B4-BE49-F238E27FC236}">
                      <a16:creationId xmlns:a16="http://schemas.microsoft.com/office/drawing/2014/main" id="{297CF156-4E0D-48C9-B1AC-5C68766E477B}"/>
                    </a:ext>
                  </a:extLst>
                </p:cNvPr>
                <p:cNvSpPr/>
                <p:nvPr/>
              </p:nvSpPr>
              <p:spPr>
                <a:xfrm>
                  <a:off x="2105786" y="3759733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69" name="Freeform: Shape 876">
                  <a:extLst>
                    <a:ext uri="{FF2B5EF4-FFF2-40B4-BE49-F238E27FC236}">
                      <a16:creationId xmlns:a16="http://schemas.microsoft.com/office/drawing/2014/main" id="{A6970543-D4B2-45E9-8608-C92FA8FCBA09}"/>
                    </a:ext>
                  </a:extLst>
                </p:cNvPr>
                <p:cNvSpPr/>
                <p:nvPr/>
              </p:nvSpPr>
              <p:spPr>
                <a:xfrm>
                  <a:off x="1382496" y="3935297"/>
                  <a:ext cx="210311" cy="27431"/>
                </a:xfrm>
                <a:custGeom>
                  <a:avLst/>
                  <a:gdLst>
                    <a:gd name="connsiteX0" fmla="*/ 69518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518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0" name="Freeform: Shape 877">
                  <a:extLst>
                    <a:ext uri="{FF2B5EF4-FFF2-40B4-BE49-F238E27FC236}">
                      <a16:creationId xmlns:a16="http://schemas.microsoft.com/office/drawing/2014/main" id="{D0493B95-7E43-4EEC-AA09-8E8A1FD8A482}"/>
                    </a:ext>
                  </a:extLst>
                </p:cNvPr>
                <p:cNvSpPr/>
                <p:nvPr/>
              </p:nvSpPr>
              <p:spPr>
                <a:xfrm>
                  <a:off x="1622983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1" name="Freeform: Shape 878">
                  <a:extLst>
                    <a:ext uri="{FF2B5EF4-FFF2-40B4-BE49-F238E27FC236}">
                      <a16:creationId xmlns:a16="http://schemas.microsoft.com/office/drawing/2014/main" id="{9BC521AB-BA60-4A4D-9409-96E4C27B1005}"/>
                    </a:ext>
                  </a:extLst>
                </p:cNvPr>
                <p:cNvSpPr/>
                <p:nvPr/>
              </p:nvSpPr>
              <p:spPr>
                <a:xfrm>
                  <a:off x="1864384" y="3935297"/>
                  <a:ext cx="210311" cy="27431"/>
                </a:xfrm>
                <a:custGeom>
                  <a:avLst/>
                  <a:gdLst>
                    <a:gd name="connsiteX0" fmla="*/ 69840 w 74024"/>
                    <a:gd name="connsiteY0" fmla="*/ 4828 h 9655"/>
                    <a:gd name="connsiteX1" fmla="*/ 4828 w 74024"/>
                    <a:gd name="connsiteY1" fmla="*/ 4828 h 9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4024" h="9655">
                      <a:moveTo>
                        <a:pt x="69840" y="4828"/>
                      </a:moveTo>
                      <a:lnTo>
                        <a:pt x="4828" y="4828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2" name="Freeform: Shape 879">
                  <a:extLst>
                    <a:ext uri="{FF2B5EF4-FFF2-40B4-BE49-F238E27FC236}">
                      <a16:creationId xmlns:a16="http://schemas.microsoft.com/office/drawing/2014/main" id="{62B35797-12AF-4271-AC6D-7B734C36EA7A}"/>
                    </a:ext>
                  </a:extLst>
                </p:cNvPr>
                <p:cNvSpPr/>
                <p:nvPr/>
              </p:nvSpPr>
              <p:spPr>
                <a:xfrm>
                  <a:off x="1251736" y="3309850"/>
                  <a:ext cx="1188720" cy="804672"/>
                </a:xfrm>
                <a:custGeom>
                  <a:avLst/>
                  <a:gdLst>
                    <a:gd name="connsiteX0" fmla="*/ 5150 w 418397"/>
                    <a:gd name="connsiteY0" fmla="*/ 5150 h 283223"/>
                    <a:gd name="connsiteX1" fmla="*/ 415823 w 418397"/>
                    <a:gd name="connsiteY1" fmla="*/ 4828 h 283223"/>
                    <a:gd name="connsiteX2" fmla="*/ 415823 w 418397"/>
                    <a:gd name="connsiteY2" fmla="*/ 270671 h 283223"/>
                    <a:gd name="connsiteX3" fmla="*/ 407133 w 418397"/>
                    <a:gd name="connsiteY3" fmla="*/ 279361 h 283223"/>
                    <a:gd name="connsiteX4" fmla="*/ 13517 w 418397"/>
                    <a:gd name="connsiteY4" fmla="*/ 279683 h 283223"/>
                    <a:gd name="connsiteX5" fmla="*/ 4828 w 418397"/>
                    <a:gd name="connsiteY5" fmla="*/ 270993 h 283223"/>
                    <a:gd name="connsiteX6" fmla="*/ 4828 w 418397"/>
                    <a:gd name="connsiteY6" fmla="*/ 48277 h 283223"/>
                    <a:gd name="connsiteX7" fmla="*/ 35725 w 418397"/>
                    <a:gd name="connsiteY7" fmla="*/ 48277 h 283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8397" h="283223">
                      <a:moveTo>
                        <a:pt x="5150" y="5150"/>
                      </a:moveTo>
                      <a:lnTo>
                        <a:pt x="415823" y="4828"/>
                      </a:lnTo>
                      <a:lnTo>
                        <a:pt x="415823" y="270671"/>
                      </a:lnTo>
                      <a:cubicBezTo>
                        <a:pt x="415823" y="275499"/>
                        <a:pt x="411961" y="279361"/>
                        <a:pt x="407133" y="279361"/>
                      </a:cubicBezTo>
                      <a:lnTo>
                        <a:pt x="13517" y="279683"/>
                      </a:lnTo>
                      <a:cubicBezTo>
                        <a:pt x="8690" y="279683"/>
                        <a:pt x="4828" y="275821"/>
                        <a:pt x="4828" y="270993"/>
                      </a:cubicBezTo>
                      <a:lnTo>
                        <a:pt x="4828" y="48277"/>
                      </a:lnTo>
                      <a:lnTo>
                        <a:pt x="35725" y="48277"/>
                      </a:lnTo>
                    </a:path>
                  </a:pathLst>
                </a:custGeom>
                <a:noFill/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3" name="Freeform: Shape 880">
                  <a:extLst>
                    <a:ext uri="{FF2B5EF4-FFF2-40B4-BE49-F238E27FC236}">
                      <a16:creationId xmlns:a16="http://schemas.microsoft.com/office/drawing/2014/main" id="{EC34148F-5799-42C0-881D-8928084C3015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4828 w 57932"/>
                    <a:gd name="connsiteY0" fmla="*/ 4828 h 57932"/>
                    <a:gd name="connsiteX1" fmla="*/ 54070 w 57932"/>
                    <a:gd name="connsiteY1" fmla="*/ 54070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4828" y="4828"/>
                      </a:moveTo>
                      <a:lnTo>
                        <a:pt x="54070" y="54070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174" name="Freeform: Shape 881">
                  <a:extLst>
                    <a:ext uri="{FF2B5EF4-FFF2-40B4-BE49-F238E27FC236}">
                      <a16:creationId xmlns:a16="http://schemas.microsoft.com/office/drawing/2014/main" id="{A7556026-DA9B-4C4D-A7C4-7DC62014FCA2}"/>
                    </a:ext>
                  </a:extLst>
                </p:cNvPr>
                <p:cNvSpPr/>
                <p:nvPr/>
              </p:nvSpPr>
              <p:spPr>
                <a:xfrm>
                  <a:off x="2131390" y="3867633"/>
                  <a:ext cx="164592" cy="164592"/>
                </a:xfrm>
                <a:custGeom>
                  <a:avLst/>
                  <a:gdLst>
                    <a:gd name="connsiteX0" fmla="*/ 54070 w 57932"/>
                    <a:gd name="connsiteY0" fmla="*/ 4828 h 57932"/>
                    <a:gd name="connsiteX1" fmla="*/ 4828 w 57932"/>
                    <a:gd name="connsiteY1" fmla="*/ 54392 h 57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7932" h="57932">
                      <a:moveTo>
                        <a:pt x="54070" y="4828"/>
                      </a:moveTo>
                      <a:lnTo>
                        <a:pt x="4828" y="54392"/>
                      </a:lnTo>
                    </a:path>
                  </a:pathLst>
                </a:custGeom>
                <a:ln w="952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30002F63-7EF8-42F4-99A5-3C3649C2EBFB}"/>
              </a:ext>
            </a:extLst>
          </p:cNvPr>
          <p:cNvGrpSpPr/>
          <p:nvPr/>
        </p:nvGrpSpPr>
        <p:grpSpPr>
          <a:xfrm>
            <a:off x="190500" y="1678782"/>
            <a:ext cx="2177607" cy="2488501"/>
            <a:chOff x="304800" y="2686050"/>
            <a:chExt cx="3484171" cy="3981601"/>
          </a:xfrm>
        </p:grpSpPr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ABE24A37-9860-4908-B794-CE5A258DCD9D}"/>
                </a:ext>
              </a:extLst>
            </p:cNvPr>
            <p:cNvSpPr/>
            <p:nvPr/>
          </p:nvSpPr>
          <p:spPr>
            <a:xfrm>
              <a:off x="304800" y="2686050"/>
              <a:ext cx="3484171" cy="3981601"/>
            </a:xfrm>
            <a:prstGeom prst="rect">
              <a:avLst/>
            </a:prstGeom>
            <a:solidFill>
              <a:srgbClr val="232F3E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457182">
                <a:defRPr/>
              </a:pPr>
              <a:endParaRPr lang="en-US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F4D2A78E-3DD8-403A-ABA5-37C12B2FEABE}"/>
                </a:ext>
              </a:extLst>
            </p:cNvPr>
            <p:cNvSpPr txBox="1"/>
            <p:nvPr/>
          </p:nvSpPr>
          <p:spPr>
            <a:xfrm>
              <a:off x="591931" y="2910063"/>
              <a:ext cx="2909907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1000" b="1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Migration Evaluator</a:t>
              </a:r>
            </a:p>
          </p:txBody>
        </p:sp>
        <p:sp>
          <p:nvSpPr>
            <p:cNvPr id="506" name="TextBox 505">
              <a:extLst>
                <a:ext uri="{FF2B5EF4-FFF2-40B4-BE49-F238E27FC236}">
                  <a16:creationId xmlns:a16="http://schemas.microsoft.com/office/drawing/2014/main" id="{2F3835A9-C1C9-4366-8BBD-A9AB284CB266}"/>
                </a:ext>
              </a:extLst>
            </p:cNvPr>
            <p:cNvSpPr txBox="1"/>
            <p:nvPr/>
          </p:nvSpPr>
          <p:spPr>
            <a:xfrm>
              <a:off x="435018" y="3280322"/>
              <a:ext cx="3223736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Rapid migration business case</a:t>
              </a:r>
              <a:b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</a:b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(RMBC)</a:t>
              </a:r>
            </a:p>
          </p:txBody>
        </p:sp>
        <p:sp>
          <p:nvSpPr>
            <p:cNvPr id="507" name="TextBox 506">
              <a:extLst>
                <a:ext uri="{FF2B5EF4-FFF2-40B4-BE49-F238E27FC236}">
                  <a16:creationId xmlns:a16="http://schemas.microsoft.com/office/drawing/2014/main" id="{4804A000-CE43-4A58-AF4F-EAB47D5CF9C3}"/>
                </a:ext>
              </a:extLst>
            </p:cNvPr>
            <p:cNvSpPr txBox="1"/>
            <p:nvPr/>
          </p:nvSpPr>
          <p:spPr>
            <a:xfrm>
              <a:off x="330965" y="4804078"/>
              <a:ext cx="3431840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Migration Readiness Assessment</a:t>
              </a:r>
            </a:p>
          </p:txBody>
        </p:sp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71B0C6B1-0F77-453F-8736-A78A54A71F3A}"/>
                </a:ext>
              </a:extLst>
            </p:cNvPr>
            <p:cNvSpPr txBox="1"/>
            <p:nvPr/>
          </p:nvSpPr>
          <p:spPr>
            <a:xfrm>
              <a:off x="415541" y="4434994"/>
              <a:ext cx="1600517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Rapid discovery</a:t>
              </a:r>
            </a:p>
          </p:txBody>
        </p: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3B116980-EAFA-4AA6-89EF-8D20CA2D3A0F}"/>
                </a:ext>
              </a:extLst>
            </p:cNvPr>
            <p:cNvSpPr txBox="1"/>
            <p:nvPr/>
          </p:nvSpPr>
          <p:spPr>
            <a:xfrm>
              <a:off x="2077713" y="4434994"/>
              <a:ext cx="1600517" cy="36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TCO report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29F7CE13-6AFD-423C-8FE2-511B95FE7224}"/>
                </a:ext>
              </a:extLst>
            </p:cNvPr>
            <p:cNvSpPr txBox="1"/>
            <p:nvPr/>
          </p:nvSpPr>
          <p:spPr>
            <a:xfrm>
              <a:off x="415541" y="5904333"/>
              <a:ext cx="1600517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Briefings &amp; workshops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1FB927EB-1C8A-4AE8-8853-22245C2B82D9}"/>
                </a:ext>
              </a:extLst>
            </p:cNvPr>
            <p:cNvSpPr txBox="1"/>
            <p:nvPr/>
          </p:nvSpPr>
          <p:spPr>
            <a:xfrm>
              <a:off x="2077713" y="5904333"/>
              <a:ext cx="1600517" cy="57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72">
                <a:defRPr/>
              </a:pP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Immersion</a:t>
              </a:r>
              <a:b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</a:br>
              <a:r>
                <a:rPr lang="en-US" sz="875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rPr>
                <a:t>day</a:t>
              </a:r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3F272F40-C587-4C00-83ED-4A05EC6AE8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6733" y="4919673"/>
              <a:ext cx="0" cy="3483864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FF9900"/>
                  </a:gs>
                  <a:gs pos="100000">
                    <a:srgbClr val="4D27AA"/>
                  </a:gs>
                </a:gsLst>
                <a:lin ang="5400000" scaled="1"/>
              </a:gradFill>
              <a:prstDash val="solid"/>
              <a:headEnd type="none"/>
              <a:tailEnd type="none"/>
            </a:ln>
            <a:effectLst/>
          </p:spPr>
        </p:cxn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F2F751C6-5227-494A-8B1B-15D06DEB0677}"/>
                </a:ext>
              </a:extLst>
            </p:cNvPr>
            <p:cNvGrpSpPr/>
            <p:nvPr/>
          </p:nvGrpSpPr>
          <p:grpSpPr>
            <a:xfrm>
              <a:off x="2687767" y="3807865"/>
              <a:ext cx="380410" cy="545958"/>
              <a:chOff x="6409198" y="1135411"/>
              <a:chExt cx="269378" cy="386608"/>
            </a:xfrm>
          </p:grpSpPr>
          <p:sp>
            <p:nvSpPr>
              <p:cNvPr id="558" name="Freeform: Shape 209">
                <a:extLst>
                  <a:ext uri="{FF2B5EF4-FFF2-40B4-BE49-F238E27FC236}">
                    <a16:creationId xmlns:a16="http://schemas.microsoft.com/office/drawing/2014/main" id="{49FF9176-B7A8-49D7-93D8-9B1500ECAF73}"/>
                  </a:ext>
                </a:extLst>
              </p:cNvPr>
              <p:cNvSpPr/>
              <p:nvPr/>
            </p:nvSpPr>
            <p:spPr>
              <a:xfrm>
                <a:off x="6409198" y="1135411"/>
                <a:ext cx="269378" cy="386608"/>
              </a:xfrm>
              <a:custGeom>
                <a:avLst/>
                <a:gdLst>
                  <a:gd name="connsiteX0" fmla="*/ 0 w 801719"/>
                  <a:gd name="connsiteY0" fmla="*/ 1119188 h 1150620"/>
                  <a:gd name="connsiteX1" fmla="*/ 0 w 801719"/>
                  <a:gd name="connsiteY1" fmla="*/ 31433 h 1150620"/>
                  <a:gd name="connsiteX2" fmla="*/ 31242 w 801719"/>
                  <a:gd name="connsiteY2" fmla="*/ 0 h 1150620"/>
                  <a:gd name="connsiteX3" fmla="*/ 31337 w 801719"/>
                  <a:gd name="connsiteY3" fmla="*/ 0 h 1150620"/>
                  <a:gd name="connsiteX4" fmla="*/ 534067 w 801719"/>
                  <a:gd name="connsiteY4" fmla="*/ 0 h 1150620"/>
                  <a:gd name="connsiteX5" fmla="*/ 801719 w 801719"/>
                  <a:gd name="connsiteY5" fmla="*/ 267653 h 1150620"/>
                  <a:gd name="connsiteX6" fmla="*/ 801719 w 801719"/>
                  <a:gd name="connsiteY6" fmla="*/ 1119188 h 1150620"/>
                  <a:gd name="connsiteX7" fmla="*/ 770478 w 801719"/>
                  <a:gd name="connsiteY7" fmla="*/ 1150620 h 1150620"/>
                  <a:gd name="connsiteX8" fmla="*/ 770382 w 801719"/>
                  <a:gd name="connsiteY8" fmla="*/ 1150620 h 1150620"/>
                  <a:gd name="connsiteX9" fmla="*/ 31337 w 801719"/>
                  <a:gd name="connsiteY9" fmla="*/ 1150620 h 1150620"/>
                  <a:gd name="connsiteX10" fmla="*/ 0 w 801719"/>
                  <a:gd name="connsiteY10" fmla="*/ 1119283 h 1150620"/>
                  <a:gd name="connsiteX11" fmla="*/ 0 w 801719"/>
                  <a:gd name="connsiteY11" fmla="*/ 1119188 h 115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1719" h="1150620">
                    <a:moveTo>
                      <a:pt x="0" y="1119188"/>
                    </a:moveTo>
                    <a:lnTo>
                      <a:pt x="0" y="31433"/>
                    </a:lnTo>
                    <a:cubicBezTo>
                      <a:pt x="-52" y="14126"/>
                      <a:pt x="13935" y="53"/>
                      <a:pt x="31242" y="0"/>
                    </a:cubicBezTo>
                    <a:cubicBezTo>
                      <a:pt x="31274" y="0"/>
                      <a:pt x="31306" y="0"/>
                      <a:pt x="31337" y="0"/>
                    </a:cubicBezTo>
                    <a:lnTo>
                      <a:pt x="534067" y="0"/>
                    </a:lnTo>
                    <a:lnTo>
                      <a:pt x="801719" y="267653"/>
                    </a:lnTo>
                    <a:lnTo>
                      <a:pt x="801719" y="1119188"/>
                    </a:lnTo>
                    <a:cubicBezTo>
                      <a:pt x="801772" y="1136495"/>
                      <a:pt x="787785" y="1150567"/>
                      <a:pt x="770478" y="1150620"/>
                    </a:cubicBezTo>
                    <a:cubicBezTo>
                      <a:pt x="770446" y="1150620"/>
                      <a:pt x="770414" y="1150620"/>
                      <a:pt x="770382" y="1150620"/>
                    </a:cubicBezTo>
                    <a:lnTo>
                      <a:pt x="31337" y="1150620"/>
                    </a:lnTo>
                    <a:cubicBezTo>
                      <a:pt x="14030" y="1150620"/>
                      <a:pt x="0" y="1136590"/>
                      <a:pt x="0" y="1119283"/>
                    </a:cubicBezTo>
                    <a:cubicBezTo>
                      <a:pt x="0" y="1119251"/>
                      <a:pt x="0" y="1119219"/>
                      <a:pt x="0" y="1119188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59" name="Freeform: Shape 210">
                <a:extLst>
                  <a:ext uri="{FF2B5EF4-FFF2-40B4-BE49-F238E27FC236}">
                    <a16:creationId xmlns:a16="http://schemas.microsoft.com/office/drawing/2014/main" id="{B8014915-3F37-4638-BF3E-2F4A6CFB34CF}"/>
                  </a:ext>
                </a:extLst>
              </p:cNvPr>
              <p:cNvSpPr/>
              <p:nvPr/>
            </p:nvSpPr>
            <p:spPr>
              <a:xfrm>
                <a:off x="6588549" y="1135411"/>
                <a:ext cx="89931" cy="89931"/>
              </a:xfrm>
              <a:custGeom>
                <a:avLst/>
                <a:gdLst>
                  <a:gd name="connsiteX0" fmla="*/ 0 w 267652"/>
                  <a:gd name="connsiteY0" fmla="*/ 267653 h 267652"/>
                  <a:gd name="connsiteX1" fmla="*/ 267653 w 267652"/>
                  <a:gd name="connsiteY1" fmla="*/ 267653 h 267652"/>
                  <a:gd name="connsiteX2" fmla="*/ 0 w 267652"/>
                  <a:gd name="connsiteY2" fmla="*/ 0 h 267652"/>
                  <a:gd name="connsiteX3" fmla="*/ 0 w 267652"/>
                  <a:gd name="connsiteY3" fmla="*/ 267653 h 26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7652" h="267652">
                    <a:moveTo>
                      <a:pt x="0" y="267653"/>
                    </a:moveTo>
                    <a:lnTo>
                      <a:pt x="267653" y="267653"/>
                    </a:lnTo>
                    <a:lnTo>
                      <a:pt x="0" y="0"/>
                    </a:lnTo>
                    <a:lnTo>
                      <a:pt x="0" y="267653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60" name="Freeform: Shape 211">
                <a:extLst>
                  <a:ext uri="{FF2B5EF4-FFF2-40B4-BE49-F238E27FC236}">
                    <a16:creationId xmlns:a16="http://schemas.microsoft.com/office/drawing/2014/main" id="{B7A7EA0A-2A13-469D-82F8-102201AB99DB}"/>
                  </a:ext>
                </a:extLst>
              </p:cNvPr>
              <p:cNvSpPr/>
              <p:nvPr/>
            </p:nvSpPr>
            <p:spPr>
              <a:xfrm>
                <a:off x="6448851" y="1245185"/>
                <a:ext cx="107629" cy="3200"/>
              </a:xfrm>
              <a:custGeom>
                <a:avLst/>
                <a:gdLst>
                  <a:gd name="connsiteX0" fmla="*/ 0 w 320325"/>
                  <a:gd name="connsiteY0" fmla="*/ 0 h 9525"/>
                  <a:gd name="connsiteX1" fmla="*/ 320326 w 3203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325" h="9525">
                    <a:moveTo>
                      <a:pt x="0" y="0"/>
                    </a:moveTo>
                    <a:lnTo>
                      <a:pt x="320326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17311CC0-3DC4-42B8-A290-6DCC4FC500D0}"/>
                  </a:ext>
                </a:extLst>
              </p:cNvPr>
              <p:cNvGrpSpPr/>
              <p:nvPr/>
            </p:nvGrpSpPr>
            <p:grpSpPr>
              <a:xfrm>
                <a:off x="6480006" y="1364024"/>
                <a:ext cx="127762" cy="93701"/>
                <a:chOff x="8650545" y="6133303"/>
                <a:chExt cx="386544" cy="283492"/>
              </a:xfrm>
            </p:grpSpPr>
            <p:sp>
              <p:nvSpPr>
                <p:cNvPr id="563" name="Freeform: Shape 214">
                  <a:extLst>
                    <a:ext uri="{FF2B5EF4-FFF2-40B4-BE49-F238E27FC236}">
                      <a16:creationId xmlns:a16="http://schemas.microsoft.com/office/drawing/2014/main" id="{B07D3CCC-C59C-4C9C-95C1-9C1EF633C7C3}"/>
                    </a:ext>
                  </a:extLst>
                </p:cNvPr>
                <p:cNvSpPr/>
                <p:nvPr/>
              </p:nvSpPr>
              <p:spPr>
                <a:xfrm>
                  <a:off x="8650545" y="6320303"/>
                  <a:ext cx="98892" cy="96492"/>
                </a:xfrm>
                <a:custGeom>
                  <a:avLst/>
                  <a:gdLst>
                    <a:gd name="connsiteX0" fmla="*/ 0 w 294322"/>
                    <a:gd name="connsiteY0" fmla="*/ 0 h 287178"/>
                    <a:gd name="connsiteX1" fmla="*/ 294323 w 294322"/>
                    <a:gd name="connsiteY1" fmla="*/ 0 h 287178"/>
                    <a:gd name="connsiteX2" fmla="*/ 294323 w 294322"/>
                    <a:gd name="connsiteY2" fmla="*/ 287179 h 287178"/>
                    <a:gd name="connsiteX3" fmla="*/ 0 w 294322"/>
                    <a:gd name="connsiteY3" fmla="*/ 287179 h 287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4322" h="287178">
                      <a:moveTo>
                        <a:pt x="0" y="0"/>
                      </a:moveTo>
                      <a:lnTo>
                        <a:pt x="294323" y="0"/>
                      </a:lnTo>
                      <a:lnTo>
                        <a:pt x="294323" y="287179"/>
                      </a:lnTo>
                      <a:lnTo>
                        <a:pt x="0" y="287179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64" name="Freeform: Shape 215">
                  <a:extLst>
                    <a:ext uri="{FF2B5EF4-FFF2-40B4-BE49-F238E27FC236}">
                      <a16:creationId xmlns:a16="http://schemas.microsoft.com/office/drawing/2014/main" id="{7887DDC0-8AFA-4945-96E0-F11FBCF0F246}"/>
                    </a:ext>
                  </a:extLst>
                </p:cNvPr>
                <p:cNvSpPr/>
                <p:nvPr/>
              </p:nvSpPr>
              <p:spPr>
                <a:xfrm>
                  <a:off x="8794371" y="6266696"/>
                  <a:ext cx="98892" cy="150099"/>
                </a:xfrm>
                <a:custGeom>
                  <a:avLst/>
                  <a:gdLst>
                    <a:gd name="connsiteX0" fmla="*/ 0 w 294322"/>
                    <a:gd name="connsiteY0" fmla="*/ 0 h 446722"/>
                    <a:gd name="connsiteX1" fmla="*/ 294323 w 294322"/>
                    <a:gd name="connsiteY1" fmla="*/ 0 h 446722"/>
                    <a:gd name="connsiteX2" fmla="*/ 294323 w 294322"/>
                    <a:gd name="connsiteY2" fmla="*/ 446722 h 446722"/>
                    <a:gd name="connsiteX3" fmla="*/ 0 w 294322"/>
                    <a:gd name="connsiteY3" fmla="*/ 446722 h 44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4322" h="446722">
                      <a:moveTo>
                        <a:pt x="0" y="0"/>
                      </a:moveTo>
                      <a:lnTo>
                        <a:pt x="294323" y="0"/>
                      </a:lnTo>
                      <a:lnTo>
                        <a:pt x="294323" y="446722"/>
                      </a:lnTo>
                      <a:lnTo>
                        <a:pt x="0" y="446722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65" name="Freeform: Shape 216">
                  <a:extLst>
                    <a:ext uri="{FF2B5EF4-FFF2-40B4-BE49-F238E27FC236}">
                      <a16:creationId xmlns:a16="http://schemas.microsoft.com/office/drawing/2014/main" id="{9E9A375F-A883-4315-808A-04FBDBB0519F}"/>
                    </a:ext>
                  </a:extLst>
                </p:cNvPr>
                <p:cNvSpPr/>
                <p:nvPr/>
              </p:nvSpPr>
              <p:spPr>
                <a:xfrm>
                  <a:off x="8938197" y="6234532"/>
                  <a:ext cx="98892" cy="182263"/>
                </a:xfrm>
                <a:custGeom>
                  <a:avLst/>
                  <a:gdLst>
                    <a:gd name="connsiteX0" fmla="*/ 0 w 294322"/>
                    <a:gd name="connsiteY0" fmla="*/ 0 h 542448"/>
                    <a:gd name="connsiteX1" fmla="*/ 294323 w 294322"/>
                    <a:gd name="connsiteY1" fmla="*/ 0 h 542448"/>
                    <a:gd name="connsiteX2" fmla="*/ 294323 w 294322"/>
                    <a:gd name="connsiteY2" fmla="*/ 542449 h 542448"/>
                    <a:gd name="connsiteX3" fmla="*/ 0 w 294322"/>
                    <a:gd name="connsiteY3" fmla="*/ 542449 h 5424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4322" h="542448">
                      <a:moveTo>
                        <a:pt x="0" y="0"/>
                      </a:moveTo>
                      <a:lnTo>
                        <a:pt x="294323" y="0"/>
                      </a:lnTo>
                      <a:lnTo>
                        <a:pt x="294323" y="542449"/>
                      </a:lnTo>
                      <a:lnTo>
                        <a:pt x="0" y="542449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66" name="Freeform: Shape 217">
                  <a:extLst>
                    <a:ext uri="{FF2B5EF4-FFF2-40B4-BE49-F238E27FC236}">
                      <a16:creationId xmlns:a16="http://schemas.microsoft.com/office/drawing/2014/main" id="{42531E8D-C7EF-4D58-9219-EE173FB30B13}"/>
                    </a:ext>
                  </a:extLst>
                </p:cNvPr>
                <p:cNvSpPr/>
                <p:nvPr/>
              </p:nvSpPr>
              <p:spPr>
                <a:xfrm>
                  <a:off x="8650545" y="6159483"/>
                  <a:ext cx="379599" cy="96492"/>
                </a:xfrm>
                <a:custGeom>
                  <a:avLst/>
                  <a:gdLst>
                    <a:gd name="connsiteX0" fmla="*/ 0 w 1129760"/>
                    <a:gd name="connsiteY0" fmla="*/ 287179 h 287178"/>
                    <a:gd name="connsiteX1" fmla="*/ 294227 w 1129760"/>
                    <a:gd name="connsiteY1" fmla="*/ 287179 h 287178"/>
                    <a:gd name="connsiteX2" fmla="*/ 347758 w 1129760"/>
                    <a:gd name="connsiteY2" fmla="*/ 159544 h 287178"/>
                    <a:gd name="connsiteX3" fmla="*/ 695611 w 1129760"/>
                    <a:gd name="connsiteY3" fmla="*/ 159544 h 287178"/>
                    <a:gd name="connsiteX4" fmla="*/ 802672 w 1129760"/>
                    <a:gd name="connsiteY4" fmla="*/ 0 h 287178"/>
                    <a:gd name="connsiteX5" fmla="*/ 1129760 w 1129760"/>
                    <a:gd name="connsiteY5" fmla="*/ 0 h 287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9760" h="287178">
                      <a:moveTo>
                        <a:pt x="0" y="287179"/>
                      </a:moveTo>
                      <a:lnTo>
                        <a:pt x="294227" y="287179"/>
                      </a:lnTo>
                      <a:lnTo>
                        <a:pt x="347758" y="159544"/>
                      </a:lnTo>
                      <a:lnTo>
                        <a:pt x="695611" y="159544"/>
                      </a:lnTo>
                      <a:lnTo>
                        <a:pt x="802672" y="0"/>
                      </a:lnTo>
                      <a:lnTo>
                        <a:pt x="1129760" y="0"/>
                      </a:lnTo>
                    </a:path>
                  </a:pathLst>
                </a:custGeom>
                <a:solidFill>
                  <a:srgbClr val="232F3E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67" name="Freeform: Shape 218">
                  <a:extLst>
                    <a:ext uri="{FF2B5EF4-FFF2-40B4-BE49-F238E27FC236}">
                      <a16:creationId xmlns:a16="http://schemas.microsoft.com/office/drawing/2014/main" id="{3987F7C0-936F-4D9C-8B87-8FB028C0B3F5}"/>
                    </a:ext>
                  </a:extLst>
                </p:cNvPr>
                <p:cNvSpPr/>
                <p:nvPr/>
              </p:nvSpPr>
              <p:spPr>
                <a:xfrm>
                  <a:off x="9004573" y="6133303"/>
                  <a:ext cx="32516" cy="52359"/>
                </a:xfrm>
                <a:custGeom>
                  <a:avLst/>
                  <a:gdLst>
                    <a:gd name="connsiteX0" fmla="*/ 13049 w 96774"/>
                    <a:gd name="connsiteY0" fmla="*/ 155829 h 155829"/>
                    <a:gd name="connsiteX1" fmla="*/ 0 w 96774"/>
                    <a:gd name="connsiteY1" fmla="*/ 141827 h 155829"/>
                    <a:gd name="connsiteX2" fmla="*/ 68866 w 96774"/>
                    <a:gd name="connsiteY2" fmla="*/ 77915 h 155829"/>
                    <a:gd name="connsiteX3" fmla="*/ 0 w 96774"/>
                    <a:gd name="connsiteY3" fmla="*/ 14002 h 155829"/>
                    <a:gd name="connsiteX4" fmla="*/ 13049 w 96774"/>
                    <a:gd name="connsiteY4" fmla="*/ 0 h 155829"/>
                    <a:gd name="connsiteX5" fmla="*/ 96774 w 96774"/>
                    <a:gd name="connsiteY5" fmla="*/ 77915 h 155829"/>
                    <a:gd name="connsiteX6" fmla="*/ 13049 w 96774"/>
                    <a:gd name="connsiteY6" fmla="*/ 155829 h 155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774" h="155829">
                      <a:moveTo>
                        <a:pt x="13049" y="155829"/>
                      </a:moveTo>
                      <a:lnTo>
                        <a:pt x="0" y="141827"/>
                      </a:lnTo>
                      <a:lnTo>
                        <a:pt x="68866" y="77915"/>
                      </a:lnTo>
                      <a:lnTo>
                        <a:pt x="0" y="14002"/>
                      </a:lnTo>
                      <a:lnTo>
                        <a:pt x="13049" y="0"/>
                      </a:lnTo>
                      <a:lnTo>
                        <a:pt x="96774" y="77915"/>
                      </a:lnTo>
                      <a:lnTo>
                        <a:pt x="13049" y="155829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  <p:sp>
            <p:nvSpPr>
              <p:cNvPr id="562" name="Freeform: Shape 213">
                <a:extLst>
                  <a:ext uri="{FF2B5EF4-FFF2-40B4-BE49-F238E27FC236}">
                    <a16:creationId xmlns:a16="http://schemas.microsoft.com/office/drawing/2014/main" id="{D8425DBD-79E0-473F-A7F4-F5D41F596448}"/>
                  </a:ext>
                </a:extLst>
              </p:cNvPr>
              <p:cNvSpPr/>
              <p:nvPr/>
            </p:nvSpPr>
            <p:spPr>
              <a:xfrm>
                <a:off x="6448851" y="1308968"/>
                <a:ext cx="180549" cy="45719"/>
              </a:xfrm>
              <a:custGeom>
                <a:avLst/>
                <a:gdLst>
                  <a:gd name="connsiteX0" fmla="*/ 0 w 320325"/>
                  <a:gd name="connsiteY0" fmla="*/ 0 h 9525"/>
                  <a:gd name="connsiteX1" fmla="*/ 320326 w 32032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325" h="9525">
                    <a:moveTo>
                      <a:pt x="0" y="0"/>
                    </a:moveTo>
                    <a:lnTo>
                      <a:pt x="320326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6AA256E0-0DB0-4024-863C-A445EA200FC9}"/>
                </a:ext>
              </a:extLst>
            </p:cNvPr>
            <p:cNvGrpSpPr/>
            <p:nvPr/>
          </p:nvGrpSpPr>
          <p:grpSpPr>
            <a:xfrm>
              <a:off x="898558" y="3804814"/>
              <a:ext cx="634478" cy="552058"/>
              <a:chOff x="1161922" y="3467232"/>
              <a:chExt cx="814470" cy="708668"/>
            </a:xfrm>
          </p:grpSpPr>
          <p:grpSp>
            <p:nvGrpSpPr>
              <p:cNvPr id="543" name="Group 542">
                <a:extLst>
                  <a:ext uri="{FF2B5EF4-FFF2-40B4-BE49-F238E27FC236}">
                    <a16:creationId xmlns:a16="http://schemas.microsoft.com/office/drawing/2014/main" id="{69F1F553-2701-4642-9C71-69D9298A9BA0}"/>
                  </a:ext>
                </a:extLst>
              </p:cNvPr>
              <p:cNvGrpSpPr/>
              <p:nvPr/>
            </p:nvGrpSpPr>
            <p:grpSpPr>
              <a:xfrm>
                <a:off x="1376434" y="3575942"/>
                <a:ext cx="599958" cy="599958"/>
                <a:chOff x="1159714" y="3777524"/>
                <a:chExt cx="623728" cy="623728"/>
              </a:xfrm>
            </p:grpSpPr>
            <p:grpSp>
              <p:nvGrpSpPr>
                <p:cNvPr id="547" name="Graphic 172">
                  <a:extLst>
                    <a:ext uri="{FF2B5EF4-FFF2-40B4-BE49-F238E27FC236}">
                      <a16:creationId xmlns:a16="http://schemas.microsoft.com/office/drawing/2014/main" id="{9A148F20-FF52-4B8A-91D1-A1CF40A8D58D}"/>
                    </a:ext>
                  </a:extLst>
                </p:cNvPr>
                <p:cNvGrpSpPr/>
                <p:nvPr/>
              </p:nvGrpSpPr>
              <p:grpSpPr>
                <a:xfrm>
                  <a:off x="1159714" y="3777524"/>
                  <a:ext cx="623728" cy="623728"/>
                  <a:chOff x="1685010" y="4353546"/>
                  <a:chExt cx="443180" cy="434491"/>
                </a:xfrm>
                <a:solidFill>
                  <a:srgbClr val="0A0D12"/>
                </a:solidFill>
              </p:grpSpPr>
              <p:sp>
                <p:nvSpPr>
                  <p:cNvPr id="553" name="Freeform: Shape 204">
                    <a:extLst>
                      <a:ext uri="{FF2B5EF4-FFF2-40B4-BE49-F238E27FC236}">
                        <a16:creationId xmlns:a16="http://schemas.microsoft.com/office/drawing/2014/main" id="{101728B5-62C0-42AD-B503-F58CED893677}"/>
                      </a:ext>
                    </a:extLst>
                  </p:cNvPr>
                  <p:cNvSpPr/>
                  <p:nvPr/>
                </p:nvSpPr>
                <p:spPr>
                  <a:xfrm>
                    <a:off x="1928646" y="4588493"/>
                    <a:ext cx="199544" cy="199544"/>
                  </a:xfrm>
                  <a:custGeom>
                    <a:avLst/>
                    <a:gdLst>
                      <a:gd name="connsiteX0" fmla="*/ 62116 w 199543"/>
                      <a:gd name="connsiteY0" fmla="*/ 4828 h 199543"/>
                      <a:gd name="connsiteX1" fmla="*/ 183451 w 199543"/>
                      <a:gd name="connsiteY1" fmla="*/ 126807 h 199543"/>
                      <a:gd name="connsiteX2" fmla="*/ 182486 w 199543"/>
                      <a:gd name="connsiteY2" fmla="*/ 184739 h 199543"/>
                      <a:gd name="connsiteX3" fmla="*/ 182486 w 199543"/>
                      <a:gd name="connsiteY3" fmla="*/ 184739 h 199543"/>
                      <a:gd name="connsiteX4" fmla="*/ 124554 w 199543"/>
                      <a:gd name="connsiteY4" fmla="*/ 185382 h 199543"/>
                      <a:gd name="connsiteX5" fmla="*/ 4828 w 199543"/>
                      <a:gd name="connsiteY5" fmla="*/ 65656 h 19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9543" h="199543">
                        <a:moveTo>
                          <a:pt x="62116" y="4828"/>
                        </a:moveTo>
                        <a:lnTo>
                          <a:pt x="183451" y="126807"/>
                        </a:lnTo>
                        <a:cubicBezTo>
                          <a:pt x="199222" y="142577"/>
                          <a:pt x="198900" y="168647"/>
                          <a:pt x="182486" y="184739"/>
                        </a:cubicBezTo>
                        <a:lnTo>
                          <a:pt x="182486" y="184739"/>
                        </a:lnTo>
                        <a:cubicBezTo>
                          <a:pt x="166394" y="200831"/>
                          <a:pt x="140324" y="201153"/>
                          <a:pt x="124554" y="185382"/>
                        </a:cubicBezTo>
                        <a:lnTo>
                          <a:pt x="4828" y="65656"/>
                        </a:lnTo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4" name="Freeform: Shape 205">
                    <a:extLst>
                      <a:ext uri="{FF2B5EF4-FFF2-40B4-BE49-F238E27FC236}">
                        <a16:creationId xmlns:a16="http://schemas.microsoft.com/office/drawing/2014/main" id="{D07DC07A-5972-4390-A707-91F79C37798A}"/>
                      </a:ext>
                    </a:extLst>
                  </p:cNvPr>
                  <p:cNvSpPr/>
                  <p:nvPr/>
                </p:nvSpPr>
                <p:spPr>
                  <a:xfrm>
                    <a:off x="1685010" y="4353546"/>
                    <a:ext cx="328281" cy="328281"/>
                  </a:xfrm>
                  <a:custGeom>
                    <a:avLst/>
                    <a:gdLst>
                      <a:gd name="connsiteX0" fmla="*/ 16736 w 328281"/>
                      <a:gd name="connsiteY0" fmla="*/ 104599 h 328281"/>
                      <a:gd name="connsiteX1" fmla="*/ 4828 w 328281"/>
                      <a:gd name="connsiteY1" fmla="*/ 165106 h 328281"/>
                      <a:gd name="connsiteX2" fmla="*/ 165106 w 328281"/>
                      <a:gd name="connsiteY2" fmla="*/ 325385 h 328281"/>
                      <a:gd name="connsiteX3" fmla="*/ 325385 w 328281"/>
                      <a:gd name="connsiteY3" fmla="*/ 165106 h 328281"/>
                      <a:gd name="connsiteX4" fmla="*/ 165106 w 328281"/>
                      <a:gd name="connsiteY4" fmla="*/ 4828 h 328281"/>
                      <a:gd name="connsiteX5" fmla="*/ 77886 w 328281"/>
                      <a:gd name="connsiteY5" fmla="*/ 30575 h 3282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8281" h="328281">
                        <a:moveTo>
                          <a:pt x="16736" y="104599"/>
                        </a:moveTo>
                        <a:cubicBezTo>
                          <a:pt x="9012" y="123266"/>
                          <a:pt x="4828" y="143865"/>
                          <a:pt x="4828" y="165106"/>
                        </a:cubicBezTo>
                        <a:cubicBezTo>
                          <a:pt x="4828" y="253613"/>
                          <a:pt x="76599" y="325385"/>
                          <a:pt x="165106" y="325385"/>
                        </a:cubicBezTo>
                        <a:cubicBezTo>
                          <a:pt x="253613" y="325385"/>
                          <a:pt x="325385" y="253613"/>
                          <a:pt x="325385" y="165106"/>
                        </a:cubicBezTo>
                        <a:cubicBezTo>
                          <a:pt x="325385" y="76599"/>
                          <a:pt x="253935" y="4828"/>
                          <a:pt x="165106" y="4828"/>
                        </a:cubicBezTo>
                        <a:cubicBezTo>
                          <a:pt x="132922" y="4828"/>
                          <a:pt x="102990" y="14161"/>
                          <a:pt x="77886" y="30575"/>
                        </a:cubicBezTo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5" name="Freeform: Shape 206">
                    <a:extLst>
                      <a:ext uri="{FF2B5EF4-FFF2-40B4-BE49-F238E27FC236}">
                        <a16:creationId xmlns:a16="http://schemas.microsoft.com/office/drawing/2014/main" id="{918D1CC2-798B-4E95-A12C-75D28E3BBB8B}"/>
                      </a:ext>
                    </a:extLst>
                  </p:cNvPr>
                  <p:cNvSpPr/>
                  <p:nvPr/>
                </p:nvSpPr>
                <p:spPr>
                  <a:xfrm>
                    <a:off x="1705608" y="4392489"/>
                    <a:ext cx="41840" cy="51495"/>
                  </a:xfrm>
                  <a:custGeom>
                    <a:avLst/>
                    <a:gdLst>
                      <a:gd name="connsiteX0" fmla="*/ 39909 w 41839"/>
                      <a:gd name="connsiteY0" fmla="*/ 4828 h 51495"/>
                      <a:gd name="connsiteX1" fmla="*/ 4828 w 41839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1839" h="51495">
                        <a:moveTo>
                          <a:pt x="39909" y="4828"/>
                        </a:moveTo>
                        <a:cubicBezTo>
                          <a:pt x="25748" y="17058"/>
                          <a:pt x="13839" y="31541"/>
                          <a:pt x="4828" y="47633"/>
                        </a:cubicBezTo>
                      </a:path>
                    </a:pathLst>
                  </a:custGeom>
                  <a:grp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6" name="Freeform: Shape 207">
                    <a:extLst>
                      <a:ext uri="{FF2B5EF4-FFF2-40B4-BE49-F238E27FC236}">
                        <a16:creationId xmlns:a16="http://schemas.microsoft.com/office/drawing/2014/main" id="{F05C1A86-987C-4275-BF02-DF3692FB380C}"/>
                      </a:ext>
                    </a:extLst>
                  </p:cNvPr>
                  <p:cNvSpPr/>
                  <p:nvPr/>
                </p:nvSpPr>
                <p:spPr>
                  <a:xfrm>
                    <a:off x="2034533" y="4695989"/>
                    <a:ext cx="48277" cy="51495"/>
                  </a:xfrm>
                  <a:custGeom>
                    <a:avLst/>
                    <a:gdLst>
                      <a:gd name="connsiteX0" fmla="*/ 46024 w 48276"/>
                      <a:gd name="connsiteY0" fmla="*/ 4828 h 51495"/>
                      <a:gd name="connsiteX1" fmla="*/ 4828 w 48276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276" h="51495">
                        <a:moveTo>
                          <a:pt x="46024" y="4828"/>
                        </a:moveTo>
                        <a:lnTo>
                          <a:pt x="4828" y="47633"/>
                        </a:lnTo>
                      </a:path>
                    </a:pathLst>
                  </a:custGeom>
                  <a:grp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7" name="Freeform: Shape 208">
                    <a:extLst>
                      <a:ext uri="{FF2B5EF4-FFF2-40B4-BE49-F238E27FC236}">
                        <a16:creationId xmlns:a16="http://schemas.microsoft.com/office/drawing/2014/main" id="{360BB8E3-97C6-4116-9CBF-6AC474A544E2}"/>
                      </a:ext>
                    </a:extLst>
                  </p:cNvPr>
                  <p:cNvSpPr/>
                  <p:nvPr/>
                </p:nvSpPr>
                <p:spPr>
                  <a:xfrm>
                    <a:off x="2012004" y="4673460"/>
                    <a:ext cx="48277" cy="51495"/>
                  </a:xfrm>
                  <a:custGeom>
                    <a:avLst/>
                    <a:gdLst>
                      <a:gd name="connsiteX0" fmla="*/ 46024 w 48276"/>
                      <a:gd name="connsiteY0" fmla="*/ 4828 h 51495"/>
                      <a:gd name="connsiteX1" fmla="*/ 4828 w 48276"/>
                      <a:gd name="connsiteY1" fmla="*/ 47633 h 51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48276" h="51495">
                        <a:moveTo>
                          <a:pt x="46024" y="4828"/>
                        </a:moveTo>
                        <a:lnTo>
                          <a:pt x="4828" y="47633"/>
                        </a:lnTo>
                      </a:path>
                    </a:pathLst>
                  </a:custGeom>
                  <a:grp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  <p:grpSp>
              <p:nvGrpSpPr>
                <p:cNvPr id="548" name="Group 547">
                  <a:extLst>
                    <a:ext uri="{FF2B5EF4-FFF2-40B4-BE49-F238E27FC236}">
                      <a16:creationId xmlns:a16="http://schemas.microsoft.com/office/drawing/2014/main" id="{201376E2-4348-4B88-9356-D6E187E773E3}"/>
                    </a:ext>
                  </a:extLst>
                </p:cNvPr>
                <p:cNvGrpSpPr/>
                <p:nvPr/>
              </p:nvGrpSpPr>
              <p:grpSpPr>
                <a:xfrm>
                  <a:off x="1266916" y="3860346"/>
                  <a:ext cx="264228" cy="308138"/>
                  <a:chOff x="8627330" y="3246351"/>
                  <a:chExt cx="458629" cy="534854"/>
                </a:xfrm>
                <a:solidFill>
                  <a:srgbClr val="0A0D12"/>
                </a:solidFill>
              </p:grpSpPr>
              <p:sp>
                <p:nvSpPr>
                  <p:cNvPr id="549" name="Freeform: Shape 200">
                    <a:extLst>
                      <a:ext uri="{FF2B5EF4-FFF2-40B4-BE49-F238E27FC236}">
                        <a16:creationId xmlns:a16="http://schemas.microsoft.com/office/drawing/2014/main" id="{FE870A82-ACBE-4DA8-988D-327A8B3BD240}"/>
                      </a:ext>
                    </a:extLst>
                  </p:cNvPr>
                  <p:cNvSpPr/>
                  <p:nvPr/>
                </p:nvSpPr>
                <p:spPr>
                  <a:xfrm>
                    <a:off x="8627330" y="3246351"/>
                    <a:ext cx="458629" cy="246301"/>
                  </a:xfrm>
                  <a:custGeom>
                    <a:avLst/>
                    <a:gdLst>
                      <a:gd name="connsiteX0" fmla="*/ 84967 w 173796"/>
                      <a:gd name="connsiteY0" fmla="*/ 6035 h 93334"/>
                      <a:gd name="connsiteX1" fmla="*/ 4828 w 173796"/>
                      <a:gd name="connsiteY1" fmla="*/ 46587 h 93334"/>
                      <a:gd name="connsiteX2" fmla="*/ 86898 w 173796"/>
                      <a:gd name="connsiteY2" fmla="*/ 89392 h 93334"/>
                      <a:gd name="connsiteX3" fmla="*/ 171221 w 173796"/>
                      <a:gd name="connsiteY3" fmla="*/ 46587 h 93334"/>
                      <a:gd name="connsiteX4" fmla="*/ 93657 w 173796"/>
                      <a:gd name="connsiteY4" fmla="*/ 6035 h 93334"/>
                      <a:gd name="connsiteX5" fmla="*/ 84967 w 173796"/>
                      <a:gd name="connsiteY5" fmla="*/ 6035 h 93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3796" h="93334">
                        <a:moveTo>
                          <a:pt x="84967" y="6035"/>
                        </a:moveTo>
                        <a:lnTo>
                          <a:pt x="4828" y="46587"/>
                        </a:lnTo>
                        <a:lnTo>
                          <a:pt x="86898" y="89392"/>
                        </a:lnTo>
                        <a:lnTo>
                          <a:pt x="171221" y="46587"/>
                        </a:lnTo>
                        <a:lnTo>
                          <a:pt x="93657" y="6035"/>
                        </a:lnTo>
                        <a:cubicBezTo>
                          <a:pt x="91082" y="4425"/>
                          <a:pt x="87864" y="4425"/>
                          <a:pt x="84967" y="6035"/>
                        </a:cubicBezTo>
                        <a:close/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0" name="Freeform: Shape 201">
                    <a:extLst>
                      <a:ext uri="{FF2B5EF4-FFF2-40B4-BE49-F238E27FC236}">
                        <a16:creationId xmlns:a16="http://schemas.microsoft.com/office/drawing/2014/main" id="{723CF882-A6CB-4AFC-AE72-01AC6151F329}"/>
                      </a:ext>
                    </a:extLst>
                  </p:cNvPr>
                  <p:cNvSpPr/>
                  <p:nvPr/>
                </p:nvSpPr>
                <p:spPr>
                  <a:xfrm>
                    <a:off x="8627330" y="3356549"/>
                    <a:ext cx="237807" cy="424656"/>
                  </a:xfrm>
                  <a:custGeom>
                    <a:avLst/>
                    <a:gdLst>
                      <a:gd name="connsiteX0" fmla="*/ 4828 w 90116"/>
                      <a:gd name="connsiteY0" fmla="*/ 4828 h 160922"/>
                      <a:gd name="connsiteX1" fmla="*/ 4828 w 90116"/>
                      <a:gd name="connsiteY1" fmla="*/ 107818 h 160922"/>
                      <a:gd name="connsiteX2" fmla="*/ 9977 w 90116"/>
                      <a:gd name="connsiteY2" fmla="*/ 116508 h 160922"/>
                      <a:gd name="connsiteX3" fmla="*/ 88185 w 90116"/>
                      <a:gd name="connsiteY3" fmla="*/ 156738 h 160922"/>
                      <a:gd name="connsiteX4" fmla="*/ 88185 w 90116"/>
                      <a:gd name="connsiteY4" fmla="*/ 47633 h 160922"/>
                      <a:gd name="connsiteX5" fmla="*/ 4828 w 90116"/>
                      <a:gd name="connsiteY5" fmla="*/ 4828 h 160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116" h="160922">
                        <a:moveTo>
                          <a:pt x="4828" y="4828"/>
                        </a:moveTo>
                        <a:lnTo>
                          <a:pt x="4828" y="107818"/>
                        </a:lnTo>
                        <a:cubicBezTo>
                          <a:pt x="4828" y="111358"/>
                          <a:pt x="6759" y="114899"/>
                          <a:pt x="9977" y="116508"/>
                        </a:cubicBezTo>
                        <a:lnTo>
                          <a:pt x="88185" y="156738"/>
                        </a:lnTo>
                        <a:lnTo>
                          <a:pt x="88185" y="47633"/>
                        </a:lnTo>
                        <a:lnTo>
                          <a:pt x="4828" y="4828"/>
                        </a:lnTo>
                        <a:close/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1" name="Freeform: Shape 202">
                    <a:extLst>
                      <a:ext uri="{FF2B5EF4-FFF2-40B4-BE49-F238E27FC236}">
                        <a16:creationId xmlns:a16="http://schemas.microsoft.com/office/drawing/2014/main" id="{F7539B9E-F5DA-493A-B1E1-CA1F624D5143}"/>
                      </a:ext>
                    </a:extLst>
                  </p:cNvPr>
                  <p:cNvSpPr/>
                  <p:nvPr/>
                </p:nvSpPr>
                <p:spPr>
                  <a:xfrm>
                    <a:off x="8847303" y="3356549"/>
                    <a:ext cx="237807" cy="424656"/>
                  </a:xfrm>
                  <a:custGeom>
                    <a:avLst/>
                    <a:gdLst>
                      <a:gd name="connsiteX0" fmla="*/ 88185 w 90116"/>
                      <a:gd name="connsiteY0" fmla="*/ 4828 h 160922"/>
                      <a:gd name="connsiteX1" fmla="*/ 88185 w 90116"/>
                      <a:gd name="connsiteY1" fmla="*/ 107818 h 160922"/>
                      <a:gd name="connsiteX2" fmla="*/ 83036 w 90116"/>
                      <a:gd name="connsiteY2" fmla="*/ 116508 h 160922"/>
                      <a:gd name="connsiteX3" fmla="*/ 4828 w 90116"/>
                      <a:gd name="connsiteY3" fmla="*/ 156416 h 160922"/>
                      <a:gd name="connsiteX4" fmla="*/ 4828 w 90116"/>
                      <a:gd name="connsiteY4" fmla="*/ 47633 h 160922"/>
                      <a:gd name="connsiteX5" fmla="*/ 88185 w 90116"/>
                      <a:gd name="connsiteY5" fmla="*/ 4828 h 160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116" h="160922">
                        <a:moveTo>
                          <a:pt x="88185" y="4828"/>
                        </a:moveTo>
                        <a:lnTo>
                          <a:pt x="88185" y="107818"/>
                        </a:lnTo>
                        <a:cubicBezTo>
                          <a:pt x="88185" y="111358"/>
                          <a:pt x="86254" y="114899"/>
                          <a:pt x="83036" y="116508"/>
                        </a:cubicBezTo>
                        <a:lnTo>
                          <a:pt x="4828" y="156416"/>
                        </a:lnTo>
                        <a:lnTo>
                          <a:pt x="4828" y="47633"/>
                        </a:lnTo>
                        <a:lnTo>
                          <a:pt x="88185" y="4828"/>
                        </a:lnTo>
                        <a:close/>
                      </a:path>
                    </a:pathLst>
                  </a:custGeom>
                  <a:solidFill>
                    <a:srgbClr val="141414"/>
                  </a:solidFill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  <p:sp>
                <p:nvSpPr>
                  <p:cNvPr id="552" name="Freeform: Shape 203">
                    <a:extLst>
                      <a:ext uri="{FF2B5EF4-FFF2-40B4-BE49-F238E27FC236}">
                        <a16:creationId xmlns:a16="http://schemas.microsoft.com/office/drawing/2014/main" id="{E3E84FA3-E180-4FED-9427-92696D6FA88D}"/>
                      </a:ext>
                    </a:extLst>
                  </p:cNvPr>
                  <p:cNvSpPr/>
                  <p:nvPr/>
                </p:nvSpPr>
                <p:spPr>
                  <a:xfrm>
                    <a:off x="8713962" y="3280960"/>
                    <a:ext cx="305753" cy="237807"/>
                  </a:xfrm>
                  <a:custGeom>
                    <a:avLst/>
                    <a:gdLst>
                      <a:gd name="connsiteX0" fmla="*/ 111358 w 115864"/>
                      <a:gd name="connsiteY0" fmla="*/ 47633 h 90116"/>
                      <a:gd name="connsiteX1" fmla="*/ 28000 w 115864"/>
                      <a:gd name="connsiteY1" fmla="*/ 4828 h 90116"/>
                      <a:gd name="connsiteX2" fmla="*/ 4828 w 115864"/>
                      <a:gd name="connsiteY2" fmla="*/ 16414 h 90116"/>
                      <a:gd name="connsiteX3" fmla="*/ 88185 w 115864"/>
                      <a:gd name="connsiteY3" fmla="*/ 59219 h 90116"/>
                      <a:gd name="connsiteX4" fmla="*/ 88185 w 115864"/>
                      <a:gd name="connsiteY4" fmla="*/ 86576 h 90116"/>
                      <a:gd name="connsiteX5" fmla="*/ 111358 w 115864"/>
                      <a:gd name="connsiteY5" fmla="*/ 73702 h 90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864" h="90116">
                        <a:moveTo>
                          <a:pt x="111358" y="47633"/>
                        </a:moveTo>
                        <a:lnTo>
                          <a:pt x="28000" y="4828"/>
                        </a:lnTo>
                        <a:lnTo>
                          <a:pt x="4828" y="16414"/>
                        </a:lnTo>
                        <a:lnTo>
                          <a:pt x="88185" y="59219"/>
                        </a:lnTo>
                        <a:lnTo>
                          <a:pt x="88185" y="86576"/>
                        </a:lnTo>
                        <a:lnTo>
                          <a:pt x="111358" y="73702"/>
                        </a:lnTo>
                        <a:close/>
                      </a:path>
                    </a:pathLst>
                  </a:custGeom>
                  <a:grpFill/>
                  <a:ln w="15875" cap="flat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pPr defTabSz="457182">
                      <a:defRPr/>
                    </a:pPr>
                    <a:endParaRPr lang="en-US" kern="0" dirty="0">
                      <a:solidFill>
                        <a:srgbClr val="FFFFFF"/>
                      </a:solidFill>
                      <a:latin typeface="Amazon Ember Display Light" panose="020F0403020204020204" pitchFamily="34" charset="0"/>
                      <a:ea typeface="Amazon Ember Display Light" panose="020F0403020204020204" pitchFamily="34" charset="0"/>
                      <a:cs typeface="Amazon Ember Display Light" panose="020F0403020204020204" pitchFamily="34" charset="0"/>
                    </a:endParaRPr>
                  </a:p>
                </p:txBody>
              </p:sp>
            </p:grpSp>
          </p:grp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051903D6-7F67-4D96-84A6-AA0C4A8FFBAA}"/>
                  </a:ext>
                </a:extLst>
              </p:cNvPr>
              <p:cNvGrpSpPr/>
              <p:nvPr/>
            </p:nvGrpSpPr>
            <p:grpSpPr>
              <a:xfrm>
                <a:off x="1161922" y="3467232"/>
                <a:ext cx="312273" cy="317237"/>
                <a:chOff x="1614360" y="3476757"/>
                <a:chExt cx="312273" cy="317237"/>
              </a:xfrm>
            </p:grpSpPr>
            <p:sp>
              <p:nvSpPr>
                <p:cNvPr id="545" name="Freeform: Shape 196">
                  <a:extLst>
                    <a:ext uri="{FF2B5EF4-FFF2-40B4-BE49-F238E27FC236}">
                      <a16:creationId xmlns:a16="http://schemas.microsoft.com/office/drawing/2014/main" id="{BF5F0C45-50E4-48FA-A5A2-7EA87E791B41}"/>
                    </a:ext>
                  </a:extLst>
                </p:cNvPr>
                <p:cNvSpPr/>
                <p:nvPr/>
              </p:nvSpPr>
              <p:spPr>
                <a:xfrm>
                  <a:off x="1614360" y="3476757"/>
                  <a:ext cx="312273" cy="317237"/>
                </a:xfrm>
                <a:custGeom>
                  <a:avLst/>
                  <a:gdLst>
                    <a:gd name="connsiteX0" fmla="*/ 167681 w 170577"/>
                    <a:gd name="connsiteY0" fmla="*/ 86254 h 170577"/>
                    <a:gd name="connsiteX1" fmla="*/ 86254 w 170577"/>
                    <a:gd name="connsiteY1" fmla="*/ 167681 h 170577"/>
                    <a:gd name="connsiteX2" fmla="*/ 4828 w 170577"/>
                    <a:gd name="connsiteY2" fmla="*/ 86254 h 170577"/>
                    <a:gd name="connsiteX3" fmla="*/ 86254 w 170577"/>
                    <a:gd name="connsiteY3" fmla="*/ 4828 h 170577"/>
                    <a:gd name="connsiteX4" fmla="*/ 167681 w 170577"/>
                    <a:gd name="connsiteY4" fmla="*/ 86254 h 170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0577" h="170577">
                      <a:moveTo>
                        <a:pt x="167681" y="86254"/>
                      </a:moveTo>
                      <a:cubicBezTo>
                        <a:pt x="167681" y="131225"/>
                        <a:pt x="131225" y="167681"/>
                        <a:pt x="86254" y="167681"/>
                      </a:cubicBezTo>
                      <a:cubicBezTo>
                        <a:pt x="41284" y="167681"/>
                        <a:pt x="4828" y="131225"/>
                        <a:pt x="4828" y="86254"/>
                      </a:cubicBezTo>
                      <a:cubicBezTo>
                        <a:pt x="4828" y="41284"/>
                        <a:pt x="41284" y="4828"/>
                        <a:pt x="86254" y="4828"/>
                      </a:cubicBezTo>
                      <a:cubicBezTo>
                        <a:pt x="131225" y="4828"/>
                        <a:pt x="167681" y="41284"/>
                        <a:pt x="167681" y="86254"/>
                      </a:cubicBezTo>
                      <a:close/>
                    </a:path>
                  </a:pathLst>
                </a:custGeom>
                <a:solidFill>
                  <a:srgbClr val="141414"/>
                </a:solidFill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  <p:sp>
              <p:nvSpPr>
                <p:cNvPr id="546" name="Freeform: Shape 197">
                  <a:extLst>
                    <a:ext uri="{FF2B5EF4-FFF2-40B4-BE49-F238E27FC236}">
                      <a16:creationId xmlns:a16="http://schemas.microsoft.com/office/drawing/2014/main" id="{D8F5C66E-CEC1-472C-BAD1-D95B0E44DD3A}"/>
                    </a:ext>
                  </a:extLst>
                </p:cNvPr>
                <p:cNvSpPr/>
                <p:nvPr/>
              </p:nvSpPr>
              <p:spPr>
                <a:xfrm>
                  <a:off x="1690367" y="3534219"/>
                  <a:ext cx="100164" cy="179567"/>
                </a:xfrm>
                <a:custGeom>
                  <a:avLst/>
                  <a:gdLst>
                    <a:gd name="connsiteX0" fmla="*/ 4828 w 54713"/>
                    <a:gd name="connsiteY0" fmla="*/ 94622 h 96553"/>
                    <a:gd name="connsiteX1" fmla="*/ 51173 w 54713"/>
                    <a:gd name="connsiteY1" fmla="*/ 56966 h 96553"/>
                    <a:gd name="connsiteX2" fmla="*/ 51173 w 54713"/>
                    <a:gd name="connsiteY2" fmla="*/ 4828 h 96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713" h="96553">
                      <a:moveTo>
                        <a:pt x="4828" y="94622"/>
                      </a:moveTo>
                      <a:lnTo>
                        <a:pt x="51173" y="56966"/>
                      </a:lnTo>
                      <a:lnTo>
                        <a:pt x="51173" y="4828"/>
                      </a:lnTo>
                    </a:path>
                  </a:pathLst>
                </a:custGeom>
                <a:noFill/>
                <a:ln w="15875" cap="flat">
                  <a:solidFill>
                    <a:srgbClr val="FFFFFF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defTabSz="457182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Amazon Ember Display Light" panose="020F0403020204020204" pitchFamily="34" charset="0"/>
                    <a:ea typeface="Amazon Ember Display Light" panose="020F0403020204020204" pitchFamily="34" charset="0"/>
                    <a:cs typeface="Amazon Ember Display Light" panose="020F0403020204020204" pitchFamily="34" charset="0"/>
                  </a:endParaRPr>
                </a:p>
              </p:txBody>
            </p:sp>
          </p:grpSp>
        </p:grpSp>
        <p:grpSp>
          <p:nvGrpSpPr>
            <p:cNvPr id="515" name="Graphic 5253">
              <a:extLst>
                <a:ext uri="{FF2B5EF4-FFF2-40B4-BE49-F238E27FC236}">
                  <a16:creationId xmlns:a16="http://schemas.microsoft.com/office/drawing/2014/main" id="{4AEA6B36-1ADB-4B62-8BD6-44A21E5B512C}"/>
                </a:ext>
              </a:extLst>
            </p:cNvPr>
            <p:cNvGrpSpPr/>
            <p:nvPr/>
          </p:nvGrpSpPr>
          <p:grpSpPr>
            <a:xfrm>
              <a:off x="895757" y="5218093"/>
              <a:ext cx="640080" cy="640080"/>
              <a:chOff x="14839015" y="9334500"/>
              <a:chExt cx="1905000" cy="1905000"/>
            </a:xfrm>
          </p:grpSpPr>
          <p:sp>
            <p:nvSpPr>
              <p:cNvPr id="529" name="Freeform: Shape 180">
                <a:extLst>
                  <a:ext uri="{FF2B5EF4-FFF2-40B4-BE49-F238E27FC236}">
                    <a16:creationId xmlns:a16="http://schemas.microsoft.com/office/drawing/2014/main" id="{B0BEB06A-AE10-4283-A8A4-DD125F53005A}"/>
                  </a:ext>
                </a:extLst>
              </p:cNvPr>
              <p:cNvSpPr/>
              <p:nvPr/>
            </p:nvSpPr>
            <p:spPr>
              <a:xfrm>
                <a:off x="15258114" y="9502140"/>
                <a:ext cx="389382" cy="389382"/>
              </a:xfrm>
              <a:custGeom>
                <a:avLst/>
                <a:gdLst>
                  <a:gd name="connsiteX0" fmla="*/ 0 w 389382"/>
                  <a:gd name="connsiteY0" fmla="*/ 194310 h 389382"/>
                  <a:gd name="connsiteX1" fmla="*/ 195072 w 389382"/>
                  <a:gd name="connsiteY1" fmla="*/ 0 h 389382"/>
                  <a:gd name="connsiteX2" fmla="*/ 389382 w 389382"/>
                  <a:gd name="connsiteY2" fmla="*/ 195072 h 389382"/>
                  <a:gd name="connsiteX3" fmla="*/ 194406 w 389382"/>
                  <a:gd name="connsiteY3" fmla="*/ 389382 h 389382"/>
                  <a:gd name="connsiteX4" fmla="*/ 0 w 389382"/>
                  <a:gd name="connsiteY4" fmla="*/ 194406 h 389382"/>
                  <a:gd name="connsiteX5" fmla="*/ 0 w 389382"/>
                  <a:gd name="connsiteY5" fmla="*/ 194310 h 38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382" h="389382">
                    <a:moveTo>
                      <a:pt x="0" y="194310"/>
                    </a:moveTo>
                    <a:cubicBezTo>
                      <a:pt x="211" y="86785"/>
                      <a:pt x="87548" y="-210"/>
                      <a:pt x="195072" y="0"/>
                    </a:cubicBezTo>
                    <a:cubicBezTo>
                      <a:pt x="302597" y="211"/>
                      <a:pt x="389592" y="87548"/>
                      <a:pt x="389382" y="195072"/>
                    </a:cubicBezTo>
                    <a:cubicBezTo>
                      <a:pt x="389171" y="302559"/>
                      <a:pt x="301893" y="389539"/>
                      <a:pt x="194406" y="389382"/>
                    </a:cubicBezTo>
                    <a:cubicBezTo>
                      <a:pt x="86881" y="389224"/>
                      <a:pt x="-157" y="301930"/>
                      <a:pt x="0" y="194406"/>
                    </a:cubicBezTo>
                    <a:cubicBezTo>
                      <a:pt x="0" y="194374"/>
                      <a:pt x="0" y="194342"/>
                      <a:pt x="0" y="194310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0" name="Freeform: Shape 181">
                <a:extLst>
                  <a:ext uri="{FF2B5EF4-FFF2-40B4-BE49-F238E27FC236}">
                    <a16:creationId xmlns:a16="http://schemas.microsoft.com/office/drawing/2014/main" id="{A5A39819-CAF3-457E-8AD7-CC3BC66556BA}"/>
                  </a:ext>
                </a:extLst>
              </p:cNvPr>
              <p:cNvSpPr/>
              <p:nvPr/>
            </p:nvSpPr>
            <p:spPr>
              <a:xfrm>
                <a:off x="15110191" y="9902856"/>
                <a:ext cx="564070" cy="354901"/>
              </a:xfrm>
              <a:custGeom>
                <a:avLst/>
                <a:gdLst>
                  <a:gd name="connsiteX0" fmla="*/ 564071 w 564070"/>
                  <a:gd name="connsiteY0" fmla="*/ 84582 h 354901"/>
                  <a:gd name="connsiteX1" fmla="*/ 517684 w 564070"/>
                  <a:gd name="connsiteY1" fmla="*/ 50102 h 354901"/>
                  <a:gd name="connsiteX2" fmla="*/ 342328 w 564070"/>
                  <a:gd name="connsiteY2" fmla="*/ 0 h 354901"/>
                  <a:gd name="connsiteX3" fmla="*/ 0 w 564070"/>
                  <a:gd name="connsiteY3" fmla="*/ 354902 h 354901"/>
                  <a:gd name="connsiteX4" fmla="*/ 188690 w 564070"/>
                  <a:gd name="connsiteY4" fmla="*/ 354902 h 35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070" h="354901">
                    <a:moveTo>
                      <a:pt x="564071" y="84582"/>
                    </a:moveTo>
                    <a:cubicBezTo>
                      <a:pt x="549614" y="71794"/>
                      <a:pt x="534096" y="60259"/>
                      <a:pt x="517684" y="50102"/>
                    </a:cubicBezTo>
                    <a:cubicBezTo>
                      <a:pt x="465071" y="17324"/>
                      <a:pt x="404316" y="-34"/>
                      <a:pt x="342328" y="0"/>
                    </a:cubicBezTo>
                    <a:cubicBezTo>
                      <a:pt x="153257" y="0"/>
                      <a:pt x="0" y="158877"/>
                      <a:pt x="0" y="354902"/>
                    </a:cubicBezTo>
                    <a:lnTo>
                      <a:pt x="188690" y="354902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1" name="Freeform: Shape 182">
                <a:extLst>
                  <a:ext uri="{FF2B5EF4-FFF2-40B4-BE49-F238E27FC236}">
                    <a16:creationId xmlns:a16="http://schemas.microsoft.com/office/drawing/2014/main" id="{F25BC749-B573-41E3-A134-AB909814CFDA}"/>
                  </a:ext>
                </a:extLst>
              </p:cNvPr>
              <p:cNvSpPr/>
              <p:nvPr/>
            </p:nvSpPr>
            <p:spPr>
              <a:xfrm>
                <a:off x="15781990" y="10313003"/>
                <a:ext cx="690657" cy="57054"/>
              </a:xfrm>
              <a:custGeom>
                <a:avLst/>
                <a:gdLst>
                  <a:gd name="connsiteX0" fmla="*/ 0 w 690657"/>
                  <a:gd name="connsiteY0" fmla="*/ 57055 h 57054"/>
                  <a:gd name="connsiteX1" fmla="*/ 648272 w 690657"/>
                  <a:gd name="connsiteY1" fmla="*/ 57055 h 57054"/>
                  <a:gd name="connsiteX2" fmla="*/ 685419 w 690657"/>
                  <a:gd name="connsiteY2" fmla="*/ 44005 h 57054"/>
                  <a:gd name="connsiteX3" fmla="*/ 690658 w 690657"/>
                  <a:gd name="connsiteY3" fmla="*/ 39910 h 57054"/>
                  <a:gd name="connsiteX4" fmla="*/ 690658 w 690657"/>
                  <a:gd name="connsiteY4" fmla="*/ 0 h 57054"/>
                  <a:gd name="connsiteX5" fmla="*/ 483394 w 690657"/>
                  <a:gd name="connsiteY5" fmla="*/ 0 h 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0657" h="57054">
                    <a:moveTo>
                      <a:pt x="0" y="57055"/>
                    </a:moveTo>
                    <a:lnTo>
                      <a:pt x="648272" y="57055"/>
                    </a:lnTo>
                    <a:cubicBezTo>
                      <a:pt x="661780" y="57067"/>
                      <a:pt x="674886" y="52463"/>
                      <a:pt x="685419" y="44005"/>
                    </a:cubicBezTo>
                    <a:lnTo>
                      <a:pt x="690658" y="39910"/>
                    </a:lnTo>
                    <a:lnTo>
                      <a:pt x="690658" y="0"/>
                    </a:lnTo>
                    <a:lnTo>
                      <a:pt x="483394" y="0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2" name="Freeform: Shape 183">
                <a:extLst>
                  <a:ext uri="{FF2B5EF4-FFF2-40B4-BE49-F238E27FC236}">
                    <a16:creationId xmlns:a16="http://schemas.microsoft.com/office/drawing/2014/main" id="{A653A91D-BEBC-4696-BDBF-99FCE11612A9}"/>
                  </a:ext>
                </a:extLst>
              </p:cNvPr>
              <p:cNvSpPr/>
              <p:nvPr/>
            </p:nvSpPr>
            <p:spPr>
              <a:xfrm>
                <a:off x="15813231" y="9891998"/>
                <a:ext cx="509111" cy="348043"/>
              </a:xfrm>
              <a:custGeom>
                <a:avLst/>
                <a:gdLst>
                  <a:gd name="connsiteX0" fmla="*/ 509112 w 509111"/>
                  <a:gd name="connsiteY0" fmla="*/ 333946 h 348043"/>
                  <a:gd name="connsiteX1" fmla="*/ 495015 w 509111"/>
                  <a:gd name="connsiteY1" fmla="*/ 348044 h 348043"/>
                  <a:gd name="connsiteX2" fmla="*/ 14002 w 509111"/>
                  <a:gd name="connsiteY2" fmla="*/ 348044 h 348043"/>
                  <a:gd name="connsiteX3" fmla="*/ 0 w 509111"/>
                  <a:gd name="connsiteY3" fmla="*/ 334042 h 348043"/>
                  <a:gd name="connsiteX4" fmla="*/ 0 w 509111"/>
                  <a:gd name="connsiteY4" fmla="*/ 333947 h 348043"/>
                  <a:gd name="connsiteX5" fmla="*/ 0 w 509111"/>
                  <a:gd name="connsiteY5" fmla="*/ 14002 h 348043"/>
                  <a:gd name="connsiteX6" fmla="*/ 14002 w 509111"/>
                  <a:gd name="connsiteY6" fmla="*/ 0 h 348043"/>
                  <a:gd name="connsiteX7" fmla="*/ 492633 w 509111"/>
                  <a:gd name="connsiteY7" fmla="*/ 0 h 348043"/>
                  <a:gd name="connsiteX8" fmla="*/ 506540 w 509111"/>
                  <a:gd name="connsiteY8" fmla="*/ 14002 h 348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9111" h="348043">
                    <a:moveTo>
                      <a:pt x="509112" y="333946"/>
                    </a:moveTo>
                    <a:cubicBezTo>
                      <a:pt x="509112" y="341732"/>
                      <a:pt x="502800" y="348044"/>
                      <a:pt x="495015" y="348044"/>
                    </a:cubicBezTo>
                    <a:lnTo>
                      <a:pt x="14002" y="348044"/>
                    </a:lnTo>
                    <a:cubicBezTo>
                      <a:pt x="6269" y="348044"/>
                      <a:pt x="0" y="341775"/>
                      <a:pt x="0" y="334042"/>
                    </a:cubicBezTo>
                    <a:cubicBezTo>
                      <a:pt x="0" y="334010"/>
                      <a:pt x="0" y="333978"/>
                      <a:pt x="0" y="333947"/>
                    </a:cubicBezTo>
                    <a:lnTo>
                      <a:pt x="0" y="14002"/>
                    </a:lnTo>
                    <a:cubicBezTo>
                      <a:pt x="0" y="6269"/>
                      <a:pt x="6269" y="0"/>
                      <a:pt x="14002" y="0"/>
                    </a:cubicBezTo>
                    <a:lnTo>
                      <a:pt x="492633" y="0"/>
                    </a:lnTo>
                    <a:cubicBezTo>
                      <a:pt x="500307" y="104"/>
                      <a:pt x="506489" y="6327"/>
                      <a:pt x="506540" y="14002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3" name="Freeform: Shape 184">
                <a:extLst>
                  <a:ext uri="{FF2B5EF4-FFF2-40B4-BE49-F238E27FC236}">
                    <a16:creationId xmlns:a16="http://schemas.microsoft.com/office/drawing/2014/main" id="{CC56F599-F17B-4412-9AD7-7E8C38A26A0B}"/>
                  </a:ext>
                </a:extLst>
              </p:cNvPr>
              <p:cNvSpPr/>
              <p:nvPr/>
            </p:nvSpPr>
            <p:spPr>
              <a:xfrm>
                <a:off x="15731031" y="9820275"/>
                <a:ext cx="673417" cy="492537"/>
              </a:xfrm>
              <a:custGeom>
                <a:avLst/>
                <a:gdLst>
                  <a:gd name="connsiteX0" fmla="*/ 0 w 673417"/>
                  <a:gd name="connsiteY0" fmla="*/ 370808 h 492537"/>
                  <a:gd name="connsiteX1" fmla="*/ 0 w 673417"/>
                  <a:gd name="connsiteY1" fmla="*/ 16288 h 492537"/>
                  <a:gd name="connsiteX2" fmla="*/ 16288 w 673417"/>
                  <a:gd name="connsiteY2" fmla="*/ 0 h 492537"/>
                  <a:gd name="connsiteX3" fmla="*/ 657130 w 673417"/>
                  <a:gd name="connsiteY3" fmla="*/ 0 h 492537"/>
                  <a:gd name="connsiteX4" fmla="*/ 673418 w 673417"/>
                  <a:gd name="connsiteY4" fmla="*/ 16288 h 492537"/>
                  <a:gd name="connsiteX5" fmla="*/ 673418 w 673417"/>
                  <a:gd name="connsiteY5" fmla="*/ 476250 h 492537"/>
                  <a:gd name="connsiteX6" fmla="*/ 657130 w 673417"/>
                  <a:gd name="connsiteY6" fmla="*/ 492538 h 492537"/>
                  <a:gd name="connsiteX7" fmla="*/ 64103 w 673417"/>
                  <a:gd name="connsiteY7" fmla="*/ 492538 h 49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3417" h="492537">
                    <a:moveTo>
                      <a:pt x="0" y="370808"/>
                    </a:moveTo>
                    <a:lnTo>
                      <a:pt x="0" y="16288"/>
                    </a:lnTo>
                    <a:cubicBezTo>
                      <a:pt x="0" y="7292"/>
                      <a:pt x="7292" y="0"/>
                      <a:pt x="16288" y="0"/>
                    </a:cubicBezTo>
                    <a:lnTo>
                      <a:pt x="657130" y="0"/>
                    </a:lnTo>
                    <a:cubicBezTo>
                      <a:pt x="666125" y="0"/>
                      <a:pt x="673418" y="7292"/>
                      <a:pt x="673418" y="16288"/>
                    </a:cubicBezTo>
                    <a:lnTo>
                      <a:pt x="673418" y="476250"/>
                    </a:lnTo>
                    <a:cubicBezTo>
                      <a:pt x="673366" y="485224"/>
                      <a:pt x="666104" y="492486"/>
                      <a:pt x="657130" y="492538"/>
                    </a:cubicBezTo>
                    <a:lnTo>
                      <a:pt x="64103" y="492538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4" name="Freeform: Shape 185">
                <a:extLst>
                  <a:ext uri="{FF2B5EF4-FFF2-40B4-BE49-F238E27FC236}">
                    <a16:creationId xmlns:a16="http://schemas.microsoft.com/office/drawing/2014/main" id="{A4ACED8D-EB87-48E5-A34D-771C13C10963}"/>
                  </a:ext>
                </a:extLst>
              </p:cNvPr>
              <p:cNvSpPr/>
              <p:nvPr/>
            </p:nvSpPr>
            <p:spPr>
              <a:xfrm>
                <a:off x="15342982" y="10174128"/>
                <a:ext cx="389572" cy="389572"/>
              </a:xfrm>
              <a:custGeom>
                <a:avLst/>
                <a:gdLst>
                  <a:gd name="connsiteX0" fmla="*/ 0 w 389572"/>
                  <a:gd name="connsiteY0" fmla="*/ 194882 h 389572"/>
                  <a:gd name="connsiteX1" fmla="*/ 194691 w 389572"/>
                  <a:gd name="connsiteY1" fmla="*/ 0 h 389572"/>
                  <a:gd name="connsiteX2" fmla="*/ 389573 w 389572"/>
                  <a:gd name="connsiteY2" fmla="*/ 194691 h 389572"/>
                  <a:gd name="connsiteX3" fmla="*/ 194882 w 389572"/>
                  <a:gd name="connsiteY3" fmla="*/ 389572 h 389572"/>
                  <a:gd name="connsiteX4" fmla="*/ 194786 w 389572"/>
                  <a:gd name="connsiteY4" fmla="*/ 389572 h 389572"/>
                  <a:gd name="connsiteX5" fmla="*/ 0 w 389572"/>
                  <a:gd name="connsiteY5" fmla="*/ 194881 h 389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9572" h="389572">
                    <a:moveTo>
                      <a:pt x="0" y="194882"/>
                    </a:moveTo>
                    <a:cubicBezTo>
                      <a:pt x="-53" y="87304"/>
                      <a:pt x="87114" y="53"/>
                      <a:pt x="194691" y="0"/>
                    </a:cubicBezTo>
                    <a:cubicBezTo>
                      <a:pt x="302268" y="-53"/>
                      <a:pt x="389520" y="87114"/>
                      <a:pt x="389573" y="194691"/>
                    </a:cubicBezTo>
                    <a:cubicBezTo>
                      <a:pt x="389625" y="302268"/>
                      <a:pt x="302459" y="389520"/>
                      <a:pt x="194882" y="389572"/>
                    </a:cubicBezTo>
                    <a:cubicBezTo>
                      <a:pt x="194850" y="389572"/>
                      <a:pt x="194818" y="389572"/>
                      <a:pt x="194786" y="389572"/>
                    </a:cubicBezTo>
                    <a:cubicBezTo>
                      <a:pt x="87268" y="389520"/>
                      <a:pt x="105" y="302400"/>
                      <a:pt x="0" y="194881"/>
                    </a:cubicBez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5" name="Freeform: Shape 186">
                <a:extLst>
                  <a:ext uri="{FF2B5EF4-FFF2-40B4-BE49-F238E27FC236}">
                    <a16:creationId xmlns:a16="http://schemas.microsoft.com/office/drawing/2014/main" id="{E9430CE5-8095-4477-96B6-1146E20CFB66}"/>
                  </a:ext>
                </a:extLst>
              </p:cNvPr>
              <p:cNvSpPr/>
              <p:nvPr/>
            </p:nvSpPr>
            <p:spPr>
              <a:xfrm>
                <a:off x="15195440" y="10575131"/>
                <a:ext cx="585406" cy="354806"/>
              </a:xfrm>
              <a:custGeom>
                <a:avLst/>
                <a:gdLst>
                  <a:gd name="connsiteX0" fmla="*/ 468535 w 585406"/>
                  <a:gd name="connsiteY0" fmla="*/ 24860 h 354806"/>
                  <a:gd name="connsiteX1" fmla="*/ 342329 w 585406"/>
                  <a:gd name="connsiteY1" fmla="*/ 0 h 354806"/>
                  <a:gd name="connsiteX2" fmla="*/ 0 w 585406"/>
                  <a:gd name="connsiteY2" fmla="*/ 354806 h 354806"/>
                  <a:gd name="connsiteX3" fmla="*/ 585407 w 585406"/>
                  <a:gd name="connsiteY3" fmla="*/ 354806 h 354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5406" h="354806">
                    <a:moveTo>
                      <a:pt x="468535" y="24860"/>
                    </a:moveTo>
                    <a:cubicBezTo>
                      <a:pt x="428489" y="8426"/>
                      <a:pt x="385616" y="-19"/>
                      <a:pt x="342329" y="0"/>
                    </a:cubicBezTo>
                    <a:cubicBezTo>
                      <a:pt x="153257" y="0"/>
                      <a:pt x="0" y="158877"/>
                      <a:pt x="0" y="354806"/>
                    </a:cubicBezTo>
                    <a:lnTo>
                      <a:pt x="585407" y="354806"/>
                    </a:lnTo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6" name="Freeform: Shape 187">
                <a:extLst>
                  <a:ext uri="{FF2B5EF4-FFF2-40B4-BE49-F238E27FC236}">
                    <a16:creationId xmlns:a16="http://schemas.microsoft.com/office/drawing/2014/main" id="{21F5C154-A964-4F1C-B597-5FEEE1468A92}"/>
                  </a:ext>
                </a:extLst>
              </p:cNvPr>
              <p:cNvSpPr/>
              <p:nvPr/>
            </p:nvSpPr>
            <p:spPr>
              <a:xfrm>
                <a:off x="15729031" y="10504455"/>
                <a:ext cx="279272" cy="279272"/>
              </a:xfrm>
              <a:custGeom>
                <a:avLst/>
                <a:gdLst>
                  <a:gd name="connsiteX0" fmla="*/ 279273 w 279272"/>
                  <a:gd name="connsiteY0" fmla="*/ 139637 h 279272"/>
                  <a:gd name="connsiteX1" fmla="*/ 139636 w 279272"/>
                  <a:gd name="connsiteY1" fmla="*/ 279273 h 279272"/>
                  <a:gd name="connsiteX2" fmla="*/ 0 w 279272"/>
                  <a:gd name="connsiteY2" fmla="*/ 139637 h 279272"/>
                  <a:gd name="connsiteX3" fmla="*/ 139636 w 279272"/>
                  <a:gd name="connsiteY3" fmla="*/ 0 h 279272"/>
                  <a:gd name="connsiteX4" fmla="*/ 279273 w 279272"/>
                  <a:gd name="connsiteY4" fmla="*/ 139637 h 27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9272" h="279272">
                    <a:moveTo>
                      <a:pt x="279273" y="139637"/>
                    </a:moveTo>
                    <a:cubicBezTo>
                      <a:pt x="279273" y="216756"/>
                      <a:pt x="216756" y="279273"/>
                      <a:pt x="139636" y="279273"/>
                    </a:cubicBezTo>
                    <a:cubicBezTo>
                      <a:pt x="62517" y="279273"/>
                      <a:pt x="0" y="216756"/>
                      <a:pt x="0" y="139637"/>
                    </a:cubicBezTo>
                    <a:cubicBezTo>
                      <a:pt x="0" y="62517"/>
                      <a:pt x="62517" y="0"/>
                      <a:pt x="139636" y="0"/>
                    </a:cubicBezTo>
                    <a:cubicBezTo>
                      <a:pt x="216756" y="0"/>
                      <a:pt x="279273" y="62517"/>
                      <a:pt x="279273" y="139637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7" name="Freeform: Shape 188">
                <a:extLst>
                  <a:ext uri="{FF2B5EF4-FFF2-40B4-BE49-F238E27FC236}">
                    <a16:creationId xmlns:a16="http://schemas.microsoft.com/office/drawing/2014/main" id="{9B17C223-8FB9-407A-AF47-2FC20DE61DB1}"/>
                  </a:ext>
                </a:extLst>
              </p:cNvPr>
              <p:cNvSpPr/>
              <p:nvPr/>
            </p:nvSpPr>
            <p:spPr>
              <a:xfrm>
                <a:off x="16012304" y="10639901"/>
                <a:ext cx="151923" cy="9525"/>
              </a:xfrm>
              <a:custGeom>
                <a:avLst/>
                <a:gdLst>
                  <a:gd name="connsiteX0" fmla="*/ 0 w 151923"/>
                  <a:gd name="connsiteY0" fmla="*/ 0 h 9525"/>
                  <a:gd name="connsiteX1" fmla="*/ 151924 w 151923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1923" h="9525">
                    <a:moveTo>
                      <a:pt x="0" y="0"/>
                    </a:moveTo>
                    <a:lnTo>
                      <a:pt x="151924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8" name="Freeform: Shape 189">
                <a:extLst>
                  <a:ext uri="{FF2B5EF4-FFF2-40B4-BE49-F238E27FC236}">
                    <a16:creationId xmlns:a16="http://schemas.microsoft.com/office/drawing/2014/main" id="{4F101A87-6725-4CA3-AFCC-1EEB60391C79}"/>
                  </a:ext>
                </a:extLst>
              </p:cNvPr>
              <p:cNvSpPr/>
              <p:nvPr/>
            </p:nvSpPr>
            <p:spPr>
              <a:xfrm>
                <a:off x="15868286" y="10782871"/>
                <a:ext cx="9525" cy="151923"/>
              </a:xfrm>
              <a:custGeom>
                <a:avLst/>
                <a:gdLst>
                  <a:gd name="connsiteX0" fmla="*/ 0 w 9525"/>
                  <a:gd name="connsiteY0" fmla="*/ 0 h 151923"/>
                  <a:gd name="connsiteX1" fmla="*/ 0 w 9525"/>
                  <a:gd name="connsiteY1" fmla="*/ 151924 h 151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51923">
                    <a:moveTo>
                      <a:pt x="0" y="0"/>
                    </a:moveTo>
                    <a:lnTo>
                      <a:pt x="0" y="151924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39" name="Freeform: Shape 190">
                <a:extLst>
                  <a:ext uri="{FF2B5EF4-FFF2-40B4-BE49-F238E27FC236}">
                    <a16:creationId xmlns:a16="http://schemas.microsoft.com/office/drawing/2014/main" id="{7C2045AB-1FA6-4F15-8F1D-6F3302BC8A31}"/>
                  </a:ext>
                </a:extLst>
              </p:cNvPr>
              <p:cNvSpPr/>
              <p:nvPr/>
            </p:nvSpPr>
            <p:spPr>
              <a:xfrm>
                <a:off x="15802659" y="10929080"/>
                <a:ext cx="142875" cy="142875"/>
              </a:xfrm>
              <a:custGeom>
                <a:avLst/>
                <a:gdLst>
                  <a:gd name="connsiteX0" fmla="*/ 142875 w 142875"/>
                  <a:gd name="connsiteY0" fmla="*/ 71438 h 142875"/>
                  <a:gd name="connsiteX1" fmla="*/ 71437 w 142875"/>
                  <a:gd name="connsiteY1" fmla="*/ 142875 h 142875"/>
                  <a:gd name="connsiteX2" fmla="*/ 0 w 142875"/>
                  <a:gd name="connsiteY2" fmla="*/ 71438 h 142875"/>
                  <a:gd name="connsiteX3" fmla="*/ 71437 w 142875"/>
                  <a:gd name="connsiteY3" fmla="*/ 0 h 142875"/>
                  <a:gd name="connsiteX4" fmla="*/ 142875 w 142875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7" y="142875"/>
                    </a:cubicBezTo>
                    <a:cubicBezTo>
                      <a:pt x="31984" y="142875"/>
                      <a:pt x="0" y="110891"/>
                      <a:pt x="0" y="71438"/>
                    </a:cubicBezTo>
                    <a:cubicBezTo>
                      <a:pt x="0" y="31984"/>
                      <a:pt x="31984" y="0"/>
                      <a:pt x="71437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40" name="Freeform: Shape 191">
                <a:extLst>
                  <a:ext uri="{FF2B5EF4-FFF2-40B4-BE49-F238E27FC236}">
                    <a16:creationId xmlns:a16="http://schemas.microsoft.com/office/drawing/2014/main" id="{144E811F-4AAA-4F02-A830-D2EEC0B93FE9}"/>
                  </a:ext>
                </a:extLst>
              </p:cNvPr>
              <p:cNvSpPr/>
              <p:nvPr/>
            </p:nvSpPr>
            <p:spPr>
              <a:xfrm>
                <a:off x="16153369" y="10566368"/>
                <a:ext cx="142875" cy="142875"/>
              </a:xfrm>
              <a:custGeom>
                <a:avLst/>
                <a:gdLst>
                  <a:gd name="connsiteX0" fmla="*/ 142875 w 142875"/>
                  <a:gd name="connsiteY0" fmla="*/ 71438 h 142875"/>
                  <a:gd name="connsiteX1" fmla="*/ 71438 w 142875"/>
                  <a:gd name="connsiteY1" fmla="*/ 142875 h 142875"/>
                  <a:gd name="connsiteX2" fmla="*/ 0 w 142875"/>
                  <a:gd name="connsiteY2" fmla="*/ 71438 h 142875"/>
                  <a:gd name="connsiteX3" fmla="*/ 71438 w 142875"/>
                  <a:gd name="connsiteY3" fmla="*/ 0 h 142875"/>
                  <a:gd name="connsiteX4" fmla="*/ 142875 w 142875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8" y="142875"/>
                    </a:cubicBezTo>
                    <a:cubicBezTo>
                      <a:pt x="31984" y="142875"/>
                      <a:pt x="0" y="110891"/>
                      <a:pt x="0" y="71438"/>
                    </a:cubicBezTo>
                    <a:cubicBezTo>
                      <a:pt x="0" y="31984"/>
                      <a:pt x="31984" y="0"/>
                      <a:pt x="71438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41" name="Freeform: Shape 192">
                <a:extLst>
                  <a:ext uri="{FF2B5EF4-FFF2-40B4-BE49-F238E27FC236}">
                    <a16:creationId xmlns:a16="http://schemas.microsoft.com/office/drawing/2014/main" id="{40D0C7B1-4BE3-4197-8274-6A7CC4413475}"/>
                  </a:ext>
                </a:extLst>
              </p:cNvPr>
              <p:cNvSpPr/>
              <p:nvPr/>
            </p:nvSpPr>
            <p:spPr>
              <a:xfrm>
                <a:off x="15974109" y="10729722"/>
                <a:ext cx="107441" cy="107442"/>
              </a:xfrm>
              <a:custGeom>
                <a:avLst/>
                <a:gdLst>
                  <a:gd name="connsiteX0" fmla="*/ 0 w 107441"/>
                  <a:gd name="connsiteY0" fmla="*/ 0 h 107442"/>
                  <a:gd name="connsiteX1" fmla="*/ 107442 w 107441"/>
                  <a:gd name="connsiteY1" fmla="*/ 107442 h 107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441" h="107442">
                    <a:moveTo>
                      <a:pt x="0" y="0"/>
                    </a:moveTo>
                    <a:lnTo>
                      <a:pt x="107442" y="107442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42" name="Freeform: Shape 193">
                <a:extLst>
                  <a:ext uri="{FF2B5EF4-FFF2-40B4-BE49-F238E27FC236}">
                    <a16:creationId xmlns:a16="http://schemas.microsoft.com/office/drawing/2014/main" id="{57DCE916-C499-4098-9715-3E44325240C5}"/>
                  </a:ext>
                </a:extLst>
              </p:cNvPr>
              <p:cNvSpPr/>
              <p:nvPr/>
            </p:nvSpPr>
            <p:spPr>
              <a:xfrm>
                <a:off x="16054405" y="10807065"/>
                <a:ext cx="142875" cy="142875"/>
              </a:xfrm>
              <a:custGeom>
                <a:avLst/>
                <a:gdLst>
                  <a:gd name="connsiteX0" fmla="*/ 142875 w 142875"/>
                  <a:gd name="connsiteY0" fmla="*/ 71438 h 142875"/>
                  <a:gd name="connsiteX1" fmla="*/ 71438 w 142875"/>
                  <a:gd name="connsiteY1" fmla="*/ 142875 h 142875"/>
                  <a:gd name="connsiteX2" fmla="*/ 0 w 142875"/>
                  <a:gd name="connsiteY2" fmla="*/ 71438 h 142875"/>
                  <a:gd name="connsiteX3" fmla="*/ 71438 w 142875"/>
                  <a:gd name="connsiteY3" fmla="*/ 0 h 142875"/>
                  <a:gd name="connsiteX4" fmla="*/ 142875 w 142875"/>
                  <a:gd name="connsiteY4" fmla="*/ 71438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42875" y="71438"/>
                    </a:moveTo>
                    <a:cubicBezTo>
                      <a:pt x="142875" y="110891"/>
                      <a:pt x="110891" y="142875"/>
                      <a:pt x="71438" y="142875"/>
                    </a:cubicBezTo>
                    <a:cubicBezTo>
                      <a:pt x="31984" y="142875"/>
                      <a:pt x="0" y="110891"/>
                      <a:pt x="0" y="71438"/>
                    </a:cubicBezTo>
                    <a:cubicBezTo>
                      <a:pt x="0" y="31984"/>
                      <a:pt x="31984" y="0"/>
                      <a:pt x="71438" y="0"/>
                    </a:cubicBezTo>
                    <a:cubicBezTo>
                      <a:pt x="110891" y="0"/>
                      <a:pt x="142875" y="31984"/>
                      <a:pt x="142875" y="71438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  <p:grpSp>
          <p:nvGrpSpPr>
            <p:cNvPr id="516" name="Group 515">
              <a:extLst>
                <a:ext uri="{FF2B5EF4-FFF2-40B4-BE49-F238E27FC236}">
                  <a16:creationId xmlns:a16="http://schemas.microsoft.com/office/drawing/2014/main" id="{795E5BA7-7BE8-46D4-A378-9012F36D003D}"/>
                </a:ext>
              </a:extLst>
            </p:cNvPr>
            <p:cNvGrpSpPr/>
            <p:nvPr/>
          </p:nvGrpSpPr>
          <p:grpSpPr>
            <a:xfrm>
              <a:off x="2636690" y="5263161"/>
              <a:ext cx="482564" cy="549946"/>
              <a:chOff x="2725256" y="4964888"/>
              <a:chExt cx="406835" cy="463641"/>
            </a:xfrm>
          </p:grpSpPr>
          <p:sp>
            <p:nvSpPr>
              <p:cNvPr id="517" name="Freeform: Shape 168">
                <a:extLst>
                  <a:ext uri="{FF2B5EF4-FFF2-40B4-BE49-F238E27FC236}">
                    <a16:creationId xmlns:a16="http://schemas.microsoft.com/office/drawing/2014/main" id="{A7BBF10B-6353-43BA-927E-D0F0CE625E36}"/>
                  </a:ext>
                </a:extLst>
              </p:cNvPr>
              <p:cNvSpPr/>
              <p:nvPr/>
            </p:nvSpPr>
            <p:spPr>
              <a:xfrm>
                <a:off x="2799026" y="5039649"/>
                <a:ext cx="259296" cy="298629"/>
              </a:xfrm>
              <a:custGeom>
                <a:avLst/>
                <a:gdLst>
                  <a:gd name="connsiteX0" fmla="*/ 771715 w 771715"/>
                  <a:gd name="connsiteY0" fmla="*/ 386332 h 888776"/>
                  <a:gd name="connsiteX1" fmla="*/ 386332 w 771715"/>
                  <a:gd name="connsiteY1" fmla="*/ 0 h 888776"/>
                  <a:gd name="connsiteX2" fmla="*/ 0 w 771715"/>
                  <a:gd name="connsiteY2" fmla="*/ 385383 h 888776"/>
                  <a:gd name="connsiteX3" fmla="*/ 219265 w 771715"/>
                  <a:gd name="connsiteY3" fmla="*/ 733900 h 888776"/>
                  <a:gd name="connsiteX4" fmla="*/ 219265 w 771715"/>
                  <a:gd name="connsiteY4" fmla="*/ 888776 h 888776"/>
                  <a:gd name="connsiteX5" fmla="*/ 552640 w 771715"/>
                  <a:gd name="connsiteY5" fmla="*/ 888776 h 888776"/>
                  <a:gd name="connsiteX6" fmla="*/ 552640 w 771715"/>
                  <a:gd name="connsiteY6" fmla="*/ 733900 h 888776"/>
                  <a:gd name="connsiteX7" fmla="*/ 771715 w 771715"/>
                  <a:gd name="connsiteY7" fmla="*/ 386332 h 88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715" h="888776">
                    <a:moveTo>
                      <a:pt x="771715" y="386332"/>
                    </a:moveTo>
                    <a:cubicBezTo>
                      <a:pt x="771977" y="173229"/>
                      <a:pt x="599436" y="262"/>
                      <a:pt x="386332" y="0"/>
                    </a:cubicBezTo>
                    <a:cubicBezTo>
                      <a:pt x="173229" y="-262"/>
                      <a:pt x="262" y="172280"/>
                      <a:pt x="0" y="385383"/>
                    </a:cubicBezTo>
                    <a:cubicBezTo>
                      <a:pt x="-183" y="534103"/>
                      <a:pt x="85120" y="669690"/>
                      <a:pt x="219265" y="733900"/>
                    </a:cubicBezTo>
                    <a:lnTo>
                      <a:pt x="219265" y="888776"/>
                    </a:lnTo>
                    <a:lnTo>
                      <a:pt x="552640" y="888776"/>
                    </a:lnTo>
                    <a:lnTo>
                      <a:pt x="552640" y="733900"/>
                    </a:lnTo>
                    <a:cubicBezTo>
                      <a:pt x="686466" y="669856"/>
                      <a:pt x="771660" y="534693"/>
                      <a:pt x="771715" y="386332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18" name="Freeform: Shape 169">
                <a:extLst>
                  <a:ext uri="{FF2B5EF4-FFF2-40B4-BE49-F238E27FC236}">
                    <a16:creationId xmlns:a16="http://schemas.microsoft.com/office/drawing/2014/main" id="{A35261A5-6BE6-430A-A700-BD66DAA3BC43}"/>
                  </a:ext>
                </a:extLst>
              </p:cNvPr>
              <p:cNvSpPr/>
              <p:nvPr/>
            </p:nvSpPr>
            <p:spPr>
              <a:xfrm>
                <a:off x="2928674" y="5222744"/>
                <a:ext cx="3200" cy="115534"/>
              </a:xfrm>
              <a:custGeom>
                <a:avLst/>
                <a:gdLst>
                  <a:gd name="connsiteX0" fmla="*/ 0 w 9525"/>
                  <a:gd name="connsiteY0" fmla="*/ 343852 h 343852"/>
                  <a:gd name="connsiteX1" fmla="*/ 0 w 9525"/>
                  <a:gd name="connsiteY1" fmla="*/ 0 h 343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43852">
                    <a:moveTo>
                      <a:pt x="0" y="343852"/>
                    </a:moveTo>
                    <a:lnTo>
                      <a:pt x="0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19" name="Freeform: Shape 170">
                <a:extLst>
                  <a:ext uri="{FF2B5EF4-FFF2-40B4-BE49-F238E27FC236}">
                    <a16:creationId xmlns:a16="http://schemas.microsoft.com/office/drawing/2014/main" id="{855F22FA-84B6-411A-B5C0-519F01608465}"/>
                  </a:ext>
                </a:extLst>
              </p:cNvPr>
              <p:cNvSpPr/>
              <p:nvPr/>
            </p:nvSpPr>
            <p:spPr>
              <a:xfrm>
                <a:off x="2899870" y="5221816"/>
                <a:ext cx="57607" cy="3200"/>
              </a:xfrm>
              <a:custGeom>
                <a:avLst/>
                <a:gdLst>
                  <a:gd name="connsiteX0" fmla="*/ 0 w 171450"/>
                  <a:gd name="connsiteY0" fmla="*/ 0 h 9525"/>
                  <a:gd name="connsiteX1" fmla="*/ 171450 w 1714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1450" h="9525">
                    <a:moveTo>
                      <a:pt x="0" y="0"/>
                    </a:moveTo>
                    <a:lnTo>
                      <a:pt x="171450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0" name="Freeform: Shape 171">
                <a:extLst>
                  <a:ext uri="{FF2B5EF4-FFF2-40B4-BE49-F238E27FC236}">
                    <a16:creationId xmlns:a16="http://schemas.microsoft.com/office/drawing/2014/main" id="{E57FF4EB-CE58-4C2D-B9E6-146B2A4F9AE3}"/>
                  </a:ext>
                </a:extLst>
              </p:cNvPr>
              <p:cNvSpPr/>
              <p:nvPr/>
            </p:nvSpPr>
            <p:spPr>
              <a:xfrm>
                <a:off x="2844407" y="4964888"/>
                <a:ext cx="21795" cy="52582"/>
              </a:xfrm>
              <a:custGeom>
                <a:avLst/>
                <a:gdLst>
                  <a:gd name="connsiteX0" fmla="*/ 64865 w 64865"/>
                  <a:gd name="connsiteY0" fmla="*/ 156496 h 156495"/>
                  <a:gd name="connsiteX1" fmla="*/ 0 w 64865"/>
                  <a:gd name="connsiteY1" fmla="*/ 0 h 15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865" h="156495">
                    <a:moveTo>
                      <a:pt x="64865" y="156496"/>
                    </a:moveTo>
                    <a:lnTo>
                      <a:pt x="0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1" name="Freeform: Shape 172">
                <a:extLst>
                  <a:ext uri="{FF2B5EF4-FFF2-40B4-BE49-F238E27FC236}">
                    <a16:creationId xmlns:a16="http://schemas.microsoft.com/office/drawing/2014/main" id="{96788955-A4F8-4F3D-8A98-E1B53A054ED5}"/>
                  </a:ext>
                </a:extLst>
              </p:cNvPr>
              <p:cNvSpPr/>
              <p:nvPr/>
            </p:nvSpPr>
            <p:spPr>
              <a:xfrm>
                <a:off x="2725256" y="5230681"/>
                <a:ext cx="52838" cy="21891"/>
              </a:xfrm>
              <a:custGeom>
                <a:avLst/>
                <a:gdLst>
                  <a:gd name="connsiteX0" fmla="*/ 0 w 157257"/>
                  <a:gd name="connsiteY0" fmla="*/ 65151 h 65151"/>
                  <a:gd name="connsiteX1" fmla="*/ 157258 w 157257"/>
                  <a:gd name="connsiteY1" fmla="*/ 0 h 6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257" h="65151">
                    <a:moveTo>
                      <a:pt x="0" y="65151"/>
                    </a:moveTo>
                    <a:lnTo>
                      <a:pt x="157258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2" name="Freeform: Shape 173">
                <a:extLst>
                  <a:ext uri="{FF2B5EF4-FFF2-40B4-BE49-F238E27FC236}">
                    <a16:creationId xmlns:a16="http://schemas.microsoft.com/office/drawing/2014/main" id="{8EB03E31-2935-4B96-A65E-962D7B7042E4}"/>
                  </a:ext>
                </a:extLst>
              </p:cNvPr>
              <p:cNvSpPr/>
              <p:nvPr/>
            </p:nvSpPr>
            <p:spPr>
              <a:xfrm>
                <a:off x="3079509" y="5084038"/>
                <a:ext cx="52582" cy="21795"/>
              </a:xfrm>
              <a:custGeom>
                <a:avLst/>
                <a:gdLst>
                  <a:gd name="connsiteX0" fmla="*/ 0 w 156495"/>
                  <a:gd name="connsiteY0" fmla="*/ 64865 h 64865"/>
                  <a:gd name="connsiteX1" fmla="*/ 156496 w 156495"/>
                  <a:gd name="connsiteY1" fmla="*/ 0 h 6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495" h="64865">
                    <a:moveTo>
                      <a:pt x="0" y="64865"/>
                    </a:moveTo>
                    <a:lnTo>
                      <a:pt x="156496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3" name="Freeform: Shape 174">
                <a:extLst>
                  <a:ext uri="{FF2B5EF4-FFF2-40B4-BE49-F238E27FC236}">
                    <a16:creationId xmlns:a16="http://schemas.microsoft.com/office/drawing/2014/main" id="{B7E3BA35-41C9-4C27-96AF-4F0FA2C00295}"/>
                  </a:ext>
                </a:extLst>
              </p:cNvPr>
              <p:cNvSpPr/>
              <p:nvPr/>
            </p:nvSpPr>
            <p:spPr>
              <a:xfrm>
                <a:off x="2725256" y="5084038"/>
                <a:ext cx="52838" cy="21890"/>
              </a:xfrm>
              <a:custGeom>
                <a:avLst/>
                <a:gdLst>
                  <a:gd name="connsiteX0" fmla="*/ 0 w 157257"/>
                  <a:gd name="connsiteY0" fmla="*/ 0 h 65150"/>
                  <a:gd name="connsiteX1" fmla="*/ 157258 w 157257"/>
                  <a:gd name="connsiteY1" fmla="*/ 65151 h 6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257" h="65150">
                    <a:moveTo>
                      <a:pt x="0" y="0"/>
                    </a:moveTo>
                    <a:lnTo>
                      <a:pt x="157258" y="65151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4" name="Freeform: Shape 175">
                <a:extLst>
                  <a:ext uri="{FF2B5EF4-FFF2-40B4-BE49-F238E27FC236}">
                    <a16:creationId xmlns:a16="http://schemas.microsoft.com/office/drawing/2014/main" id="{11A42638-A7B6-4FF9-AA6B-2CE7905EA150}"/>
                  </a:ext>
                </a:extLst>
              </p:cNvPr>
              <p:cNvSpPr/>
              <p:nvPr/>
            </p:nvSpPr>
            <p:spPr>
              <a:xfrm>
                <a:off x="3079509" y="5230777"/>
                <a:ext cx="52582" cy="21795"/>
              </a:xfrm>
              <a:custGeom>
                <a:avLst/>
                <a:gdLst>
                  <a:gd name="connsiteX0" fmla="*/ 0 w 156495"/>
                  <a:gd name="connsiteY0" fmla="*/ 0 h 64865"/>
                  <a:gd name="connsiteX1" fmla="*/ 156496 w 156495"/>
                  <a:gd name="connsiteY1" fmla="*/ 64865 h 6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495" h="64865">
                    <a:moveTo>
                      <a:pt x="0" y="0"/>
                    </a:moveTo>
                    <a:lnTo>
                      <a:pt x="156496" y="64865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5" name="Freeform: Shape 176">
                <a:extLst>
                  <a:ext uri="{FF2B5EF4-FFF2-40B4-BE49-F238E27FC236}">
                    <a16:creationId xmlns:a16="http://schemas.microsoft.com/office/drawing/2014/main" id="{6DF02C8C-67AB-43F6-9F2D-51FC882F0E9C}"/>
                  </a:ext>
                </a:extLst>
              </p:cNvPr>
              <p:cNvSpPr/>
              <p:nvPr/>
            </p:nvSpPr>
            <p:spPr>
              <a:xfrm>
                <a:off x="2991146" y="4964888"/>
                <a:ext cx="21795" cy="52582"/>
              </a:xfrm>
              <a:custGeom>
                <a:avLst/>
                <a:gdLst>
                  <a:gd name="connsiteX0" fmla="*/ 0 w 64865"/>
                  <a:gd name="connsiteY0" fmla="*/ 156496 h 156495"/>
                  <a:gd name="connsiteX1" fmla="*/ 64865 w 64865"/>
                  <a:gd name="connsiteY1" fmla="*/ 0 h 15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4865" h="156495">
                    <a:moveTo>
                      <a:pt x="0" y="156496"/>
                    </a:moveTo>
                    <a:lnTo>
                      <a:pt x="64865" y="0"/>
                    </a:lnTo>
                  </a:path>
                </a:pathLst>
              </a:custGeom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6" name="Freeform: Shape 177">
                <a:extLst>
                  <a:ext uri="{FF2B5EF4-FFF2-40B4-BE49-F238E27FC236}">
                    <a16:creationId xmlns:a16="http://schemas.microsoft.com/office/drawing/2014/main" id="{FBEDA9DD-68B0-4837-A67F-D480F57B464C}"/>
                  </a:ext>
                </a:extLst>
              </p:cNvPr>
              <p:cNvSpPr/>
              <p:nvPr/>
            </p:nvSpPr>
            <p:spPr>
              <a:xfrm>
                <a:off x="2872731" y="5351464"/>
                <a:ext cx="111918" cy="16898"/>
              </a:xfrm>
              <a:custGeom>
                <a:avLst/>
                <a:gdLst>
                  <a:gd name="connsiteX0" fmla="*/ 314801 w 333089"/>
                  <a:gd name="connsiteY0" fmla="*/ 0 h 50292"/>
                  <a:gd name="connsiteX1" fmla="*/ 333089 w 333089"/>
                  <a:gd name="connsiteY1" fmla="*/ 0 h 50292"/>
                  <a:gd name="connsiteX2" fmla="*/ 333089 w 333089"/>
                  <a:gd name="connsiteY2" fmla="*/ 50292 h 50292"/>
                  <a:gd name="connsiteX3" fmla="*/ 314801 w 333089"/>
                  <a:gd name="connsiteY3" fmla="*/ 50292 h 50292"/>
                  <a:gd name="connsiteX4" fmla="*/ 18288 w 333089"/>
                  <a:gd name="connsiteY4" fmla="*/ 50292 h 50292"/>
                  <a:gd name="connsiteX5" fmla="*/ 18288 w 333089"/>
                  <a:gd name="connsiteY5" fmla="*/ 0 h 50292"/>
                  <a:gd name="connsiteX6" fmla="*/ 0 w 333089"/>
                  <a:gd name="connsiteY6" fmla="*/ 0 h 50292"/>
                  <a:gd name="connsiteX7" fmla="*/ 18288 w 333089"/>
                  <a:gd name="connsiteY7" fmla="*/ 0 h 50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089" h="50292">
                    <a:moveTo>
                      <a:pt x="314801" y="0"/>
                    </a:moveTo>
                    <a:cubicBezTo>
                      <a:pt x="324901" y="0"/>
                      <a:pt x="333089" y="0"/>
                      <a:pt x="333089" y="0"/>
                    </a:cubicBezTo>
                    <a:lnTo>
                      <a:pt x="333089" y="50292"/>
                    </a:lnTo>
                    <a:cubicBezTo>
                      <a:pt x="333089" y="50292"/>
                      <a:pt x="324901" y="50292"/>
                      <a:pt x="314801" y="50292"/>
                    </a:cubicBezTo>
                    <a:lnTo>
                      <a:pt x="18288" y="50292"/>
                    </a:lnTo>
                    <a:lnTo>
                      <a:pt x="18288" y="0"/>
                    </a:lnTo>
                    <a:cubicBezTo>
                      <a:pt x="8188" y="0"/>
                      <a:pt x="0" y="0"/>
                      <a:pt x="0" y="0"/>
                    </a:cubicBezTo>
                    <a:cubicBezTo>
                      <a:pt x="0" y="0"/>
                      <a:pt x="8188" y="0"/>
                      <a:pt x="18288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7" name="Freeform: Shape 178">
                <a:extLst>
                  <a:ext uri="{FF2B5EF4-FFF2-40B4-BE49-F238E27FC236}">
                    <a16:creationId xmlns:a16="http://schemas.microsoft.com/office/drawing/2014/main" id="{69892856-5DEA-43F5-ABCF-2A73DE559C13}"/>
                  </a:ext>
                </a:extLst>
              </p:cNvPr>
              <p:cNvSpPr/>
              <p:nvPr/>
            </p:nvSpPr>
            <p:spPr>
              <a:xfrm>
                <a:off x="2872731" y="5381548"/>
                <a:ext cx="111918" cy="16898"/>
              </a:xfrm>
              <a:custGeom>
                <a:avLst/>
                <a:gdLst>
                  <a:gd name="connsiteX0" fmla="*/ 314801 w 333089"/>
                  <a:gd name="connsiteY0" fmla="*/ 0 h 50292"/>
                  <a:gd name="connsiteX1" fmla="*/ 333089 w 333089"/>
                  <a:gd name="connsiteY1" fmla="*/ 0 h 50292"/>
                  <a:gd name="connsiteX2" fmla="*/ 333089 w 333089"/>
                  <a:gd name="connsiteY2" fmla="*/ 50292 h 50292"/>
                  <a:gd name="connsiteX3" fmla="*/ 314801 w 333089"/>
                  <a:gd name="connsiteY3" fmla="*/ 50292 h 50292"/>
                  <a:gd name="connsiteX4" fmla="*/ 18288 w 333089"/>
                  <a:gd name="connsiteY4" fmla="*/ 50292 h 50292"/>
                  <a:gd name="connsiteX5" fmla="*/ 18288 w 333089"/>
                  <a:gd name="connsiteY5" fmla="*/ 0 h 50292"/>
                  <a:gd name="connsiteX6" fmla="*/ 0 w 333089"/>
                  <a:gd name="connsiteY6" fmla="*/ 0 h 50292"/>
                  <a:gd name="connsiteX7" fmla="*/ 18288 w 333089"/>
                  <a:gd name="connsiteY7" fmla="*/ 0 h 50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3089" h="50292">
                    <a:moveTo>
                      <a:pt x="314801" y="0"/>
                    </a:moveTo>
                    <a:cubicBezTo>
                      <a:pt x="324901" y="0"/>
                      <a:pt x="333089" y="0"/>
                      <a:pt x="333089" y="0"/>
                    </a:cubicBezTo>
                    <a:lnTo>
                      <a:pt x="333089" y="50292"/>
                    </a:lnTo>
                    <a:cubicBezTo>
                      <a:pt x="333089" y="50292"/>
                      <a:pt x="324901" y="50292"/>
                      <a:pt x="314801" y="50292"/>
                    </a:cubicBezTo>
                    <a:lnTo>
                      <a:pt x="18288" y="50292"/>
                    </a:lnTo>
                    <a:lnTo>
                      <a:pt x="18288" y="0"/>
                    </a:lnTo>
                    <a:cubicBezTo>
                      <a:pt x="8188" y="0"/>
                      <a:pt x="0" y="0"/>
                      <a:pt x="0" y="0"/>
                    </a:cubicBezTo>
                    <a:cubicBezTo>
                      <a:pt x="0" y="0"/>
                      <a:pt x="8188" y="0"/>
                      <a:pt x="18288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28" name="Freeform: Shape 179">
                <a:extLst>
                  <a:ext uri="{FF2B5EF4-FFF2-40B4-BE49-F238E27FC236}">
                    <a16:creationId xmlns:a16="http://schemas.microsoft.com/office/drawing/2014/main" id="{29817758-8F6C-4EFD-AB9B-8260C48D23E6}"/>
                  </a:ext>
                </a:extLst>
              </p:cNvPr>
              <p:cNvSpPr/>
              <p:nvPr/>
            </p:nvSpPr>
            <p:spPr>
              <a:xfrm>
                <a:off x="2902238" y="5411631"/>
                <a:ext cx="52871" cy="16898"/>
              </a:xfrm>
              <a:custGeom>
                <a:avLst/>
                <a:gdLst>
                  <a:gd name="connsiteX0" fmla="*/ 131254 w 157353"/>
                  <a:gd name="connsiteY0" fmla="*/ 50292 h 50291"/>
                  <a:gd name="connsiteX1" fmla="*/ 26099 w 157353"/>
                  <a:gd name="connsiteY1" fmla="*/ 50292 h 50291"/>
                  <a:gd name="connsiteX2" fmla="*/ 0 w 157353"/>
                  <a:gd name="connsiteY2" fmla="*/ 0 h 50291"/>
                  <a:gd name="connsiteX3" fmla="*/ 157353 w 157353"/>
                  <a:gd name="connsiteY3" fmla="*/ 0 h 50291"/>
                  <a:gd name="connsiteX4" fmla="*/ 131254 w 157353"/>
                  <a:gd name="connsiteY4" fmla="*/ 50292 h 50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353" h="50291">
                    <a:moveTo>
                      <a:pt x="131254" y="50292"/>
                    </a:moveTo>
                    <a:lnTo>
                      <a:pt x="26099" y="50292"/>
                    </a:lnTo>
                    <a:lnTo>
                      <a:pt x="0" y="0"/>
                    </a:lnTo>
                    <a:lnTo>
                      <a:pt x="157353" y="0"/>
                    </a:lnTo>
                    <a:lnTo>
                      <a:pt x="131254" y="50292"/>
                    </a:lnTo>
                    <a:close/>
                  </a:path>
                </a:pathLst>
              </a:custGeom>
              <a:noFill/>
              <a:ln w="15875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</p:grpSp>
      <p:cxnSp>
        <p:nvCxnSpPr>
          <p:cNvPr id="568" name="Straight Arrow Connector 567">
            <a:extLst>
              <a:ext uri="{FF2B5EF4-FFF2-40B4-BE49-F238E27FC236}">
                <a16:creationId xmlns:a16="http://schemas.microsoft.com/office/drawing/2014/main" id="{88CA026E-0D8D-4F1B-B6BE-D125BA76F8BC}"/>
              </a:ext>
            </a:extLst>
          </p:cNvPr>
          <p:cNvCxnSpPr>
            <a:cxnSpLocks/>
          </p:cNvCxnSpPr>
          <p:nvPr/>
        </p:nvCxnSpPr>
        <p:spPr>
          <a:xfrm>
            <a:off x="4331358" y="4166444"/>
            <a:ext cx="0" cy="157907"/>
          </a:xfrm>
          <a:prstGeom prst="straightConnector1">
            <a:avLst/>
          </a:prstGeom>
          <a:noFill/>
          <a:ln w="25400" cap="flat" cmpd="sng" algn="ctr">
            <a:solidFill>
              <a:srgbClr val="ED63B8"/>
            </a:solidFill>
            <a:prstDash val="solid"/>
            <a:headEnd type="none"/>
            <a:tailEnd type="arrow" w="lg" len="med"/>
          </a:ln>
          <a:effectLst/>
        </p:spPr>
      </p:cxnSp>
      <p:sp>
        <p:nvSpPr>
          <p:cNvPr id="569" name="TextBox 568">
            <a:extLst>
              <a:ext uri="{FF2B5EF4-FFF2-40B4-BE49-F238E27FC236}">
                <a16:creationId xmlns:a16="http://schemas.microsoft.com/office/drawing/2014/main" id="{ED4D08C9-555B-437B-93E3-2549FA751E96}"/>
              </a:ext>
            </a:extLst>
          </p:cNvPr>
          <p:cNvSpPr txBox="1"/>
          <p:nvPr/>
        </p:nvSpPr>
        <p:spPr>
          <a:xfrm>
            <a:off x="2436957" y="4326943"/>
            <a:ext cx="3800646" cy="1962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marR="0" lvl="0" indent="0" algn="ctr" latinLnBrk="0">
              <a:lnSpc>
                <a:spcPct val="90000"/>
              </a:lnSpc>
              <a:buClrTx/>
              <a:buSzTx/>
              <a:buFontTx/>
              <a:buNone/>
              <a:tabLst/>
              <a:defRPr sz="1600" b="1" cap="all" spc="15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defTabSz="457182">
              <a:defRPr/>
            </a:pPr>
            <a:r>
              <a:rPr lang="en-US" sz="1000" kern="0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Mobilization through experiences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60D1F05A-D692-4969-85FC-721755822930}"/>
              </a:ext>
            </a:extLst>
          </p:cNvPr>
          <p:cNvSpPr txBox="1"/>
          <p:nvPr/>
        </p:nvSpPr>
        <p:spPr>
          <a:xfrm>
            <a:off x="6283323" y="4336430"/>
            <a:ext cx="2682562" cy="1962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en-US"/>
            </a:defPPr>
            <a:lvl1pPr marL="0" marR="0" lvl="0" indent="0" algn="ctr" latinLnBrk="0">
              <a:lnSpc>
                <a:spcPct val="90000"/>
              </a:lnSpc>
              <a:buClrTx/>
              <a:buSzTx/>
              <a:buFontTx/>
              <a:buNone/>
              <a:tabLst/>
              <a:defRPr sz="1600" b="1" cap="all" spc="150"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defTabSz="457182">
              <a:defRPr/>
            </a:pPr>
            <a:r>
              <a:rPr lang="en-US" sz="1000" kern="0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Accelerate migration at scale</a:t>
            </a:r>
          </a:p>
        </p:txBody>
      </p:sp>
      <p:cxnSp>
        <p:nvCxnSpPr>
          <p:cNvPr id="571" name="Straight Arrow Connector 570">
            <a:extLst>
              <a:ext uri="{FF2B5EF4-FFF2-40B4-BE49-F238E27FC236}">
                <a16:creationId xmlns:a16="http://schemas.microsoft.com/office/drawing/2014/main" id="{9062CA28-87AB-4D29-A79D-5883B362BAD9}"/>
              </a:ext>
            </a:extLst>
          </p:cNvPr>
          <p:cNvCxnSpPr>
            <a:cxnSpLocks/>
          </p:cNvCxnSpPr>
          <p:nvPr/>
        </p:nvCxnSpPr>
        <p:spPr>
          <a:xfrm>
            <a:off x="1279208" y="4166443"/>
            <a:ext cx="0" cy="157907"/>
          </a:xfrm>
          <a:prstGeom prst="straightConnector1">
            <a:avLst/>
          </a:prstGeom>
          <a:noFill/>
          <a:ln w="25400" cap="flat" cmpd="sng" algn="ctr">
            <a:solidFill>
              <a:srgbClr val="A93DFA"/>
            </a:solidFill>
            <a:prstDash val="solid"/>
            <a:headEnd type="none"/>
            <a:tailEnd type="arrow" w="lg" len="med"/>
          </a:ln>
          <a:effectLst/>
        </p:spPr>
      </p:cxnSp>
      <p:sp>
        <p:nvSpPr>
          <p:cNvPr id="572" name="TextBox 571">
            <a:extLst>
              <a:ext uri="{FF2B5EF4-FFF2-40B4-BE49-F238E27FC236}">
                <a16:creationId xmlns:a16="http://schemas.microsoft.com/office/drawing/2014/main" id="{BB6C1532-E7BA-4AE4-A7DB-91193BF4A8D9}"/>
              </a:ext>
            </a:extLst>
          </p:cNvPr>
          <p:cNvSpPr txBox="1"/>
          <p:nvPr/>
        </p:nvSpPr>
        <p:spPr>
          <a:xfrm>
            <a:off x="190500" y="4325295"/>
            <a:ext cx="2163188" cy="19620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 defTabSz="457182">
              <a:lnSpc>
                <a:spcPct val="90000"/>
              </a:lnSpc>
              <a:defRPr/>
            </a:pPr>
            <a:r>
              <a:rPr lang="en-US" sz="1000" b="1" cap="all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Create a case for change</a:t>
            </a:r>
          </a:p>
        </p:txBody>
      </p:sp>
      <p:sp>
        <p:nvSpPr>
          <p:cNvPr id="573" name="3">
            <a:extLst>
              <a:ext uri="{FF2B5EF4-FFF2-40B4-BE49-F238E27FC236}">
                <a16:creationId xmlns:a16="http://schemas.microsoft.com/office/drawing/2014/main" id="{35C32B9A-F678-4B3D-A21F-E3275A5CFA7C}"/>
              </a:ext>
            </a:extLst>
          </p:cNvPr>
          <p:cNvSpPr/>
          <p:nvPr/>
        </p:nvSpPr>
        <p:spPr bwMode="auto">
          <a:xfrm rot="16200000">
            <a:off x="7211210" y="-73406"/>
            <a:ext cx="834241" cy="2666352"/>
          </a:xfrm>
          <a:prstGeom prst="rect">
            <a:avLst/>
          </a:prstGeom>
          <a:solidFill>
            <a:srgbClr val="92D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>
              <a:lnSpc>
                <a:spcPct val="90000"/>
              </a:lnSpc>
              <a:defRPr/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sp>
        <p:nvSpPr>
          <p:cNvPr id="574" name="2">
            <a:extLst>
              <a:ext uri="{FF2B5EF4-FFF2-40B4-BE49-F238E27FC236}">
                <a16:creationId xmlns:a16="http://schemas.microsoft.com/office/drawing/2014/main" id="{177070DE-830E-4D25-B3C3-963215A70A98}"/>
              </a:ext>
            </a:extLst>
          </p:cNvPr>
          <p:cNvSpPr/>
          <p:nvPr/>
        </p:nvSpPr>
        <p:spPr bwMode="auto">
          <a:xfrm flipV="1">
            <a:off x="2435383" y="842651"/>
            <a:ext cx="3792496" cy="834241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</a:endParaRPr>
          </a:p>
        </p:txBody>
      </p:sp>
      <p:sp>
        <p:nvSpPr>
          <p:cNvPr id="575" name="1">
            <a:extLst>
              <a:ext uri="{FF2B5EF4-FFF2-40B4-BE49-F238E27FC236}">
                <a16:creationId xmlns:a16="http://schemas.microsoft.com/office/drawing/2014/main" id="{51AB8741-AC14-4C31-A0D9-C5BC62E2CE63}"/>
              </a:ext>
            </a:extLst>
          </p:cNvPr>
          <p:cNvSpPr/>
          <p:nvPr/>
        </p:nvSpPr>
        <p:spPr bwMode="auto">
          <a:xfrm rot="5400000" flipV="1">
            <a:off x="862185" y="170969"/>
            <a:ext cx="834241" cy="217760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>
              <a:lnSpc>
                <a:spcPct val="90000"/>
              </a:lnSpc>
              <a:defRPr/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sp>
        <p:nvSpPr>
          <p:cNvPr id="576" name="Rectangle 575">
            <a:extLst>
              <a:ext uri="{FF2B5EF4-FFF2-40B4-BE49-F238E27FC236}">
                <a16:creationId xmlns:a16="http://schemas.microsoft.com/office/drawing/2014/main" id="{548DECEB-5BD0-45D8-A38D-565074F57182}"/>
              </a:ext>
            </a:extLst>
          </p:cNvPr>
          <p:cNvSpPr/>
          <p:nvPr/>
        </p:nvSpPr>
        <p:spPr bwMode="auto">
          <a:xfrm>
            <a:off x="302438" y="945824"/>
            <a:ext cx="1953733" cy="634587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sp>
        <p:nvSpPr>
          <p:cNvPr id="577" name="Pentagon 4">
            <a:extLst>
              <a:ext uri="{FF2B5EF4-FFF2-40B4-BE49-F238E27FC236}">
                <a16:creationId xmlns:a16="http://schemas.microsoft.com/office/drawing/2014/main" id="{34A5C584-AD73-4313-B7D4-68462A9111EC}"/>
              </a:ext>
            </a:extLst>
          </p:cNvPr>
          <p:cNvSpPr/>
          <p:nvPr/>
        </p:nvSpPr>
        <p:spPr>
          <a:xfrm>
            <a:off x="170668" y="1077439"/>
            <a:ext cx="2177606" cy="3713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 defTabSz="457182">
              <a:lnSpc>
                <a:spcPct val="90000"/>
              </a:lnSpc>
              <a:defRPr/>
            </a:pPr>
            <a:r>
              <a:rPr lang="en-US" sz="1250" kern="0" cap="all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ASSESS</a:t>
            </a:r>
          </a:p>
        </p:txBody>
      </p:sp>
      <p:sp>
        <p:nvSpPr>
          <p:cNvPr id="578" name="Chevron 5">
            <a:extLst>
              <a:ext uri="{FF2B5EF4-FFF2-40B4-BE49-F238E27FC236}">
                <a16:creationId xmlns:a16="http://schemas.microsoft.com/office/drawing/2014/main" id="{BF342563-C49C-4878-8A28-E32C49F6B7E7}"/>
              </a:ext>
            </a:extLst>
          </p:cNvPr>
          <p:cNvSpPr/>
          <p:nvPr/>
        </p:nvSpPr>
        <p:spPr>
          <a:xfrm>
            <a:off x="2435383" y="1076709"/>
            <a:ext cx="3792496" cy="37259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 defTabSz="457182">
              <a:lnSpc>
                <a:spcPct val="90000"/>
              </a:lnSpc>
              <a:defRPr/>
            </a:pPr>
            <a:r>
              <a:rPr lang="en-US" sz="1250" kern="0" cap="all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MOBILIZE</a:t>
            </a:r>
          </a:p>
        </p:txBody>
      </p:sp>
      <p:sp>
        <p:nvSpPr>
          <p:cNvPr id="579" name="Rectangle 578">
            <a:extLst>
              <a:ext uri="{FF2B5EF4-FFF2-40B4-BE49-F238E27FC236}">
                <a16:creationId xmlns:a16="http://schemas.microsoft.com/office/drawing/2014/main" id="{E3E64119-C606-48D7-98E0-5C0267D58D35}"/>
              </a:ext>
            </a:extLst>
          </p:cNvPr>
          <p:cNvSpPr/>
          <p:nvPr/>
        </p:nvSpPr>
        <p:spPr bwMode="auto">
          <a:xfrm>
            <a:off x="6410181" y="945934"/>
            <a:ext cx="2431382" cy="634365"/>
          </a:xfrm>
          <a:prstGeom prst="rect">
            <a:avLst/>
          </a:prstGeom>
          <a:solidFill>
            <a:srgbClr val="232F3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82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FFFFFF"/>
              </a:solidFill>
              <a:latin typeface="Amazon Ember Display Light" panose="020F0403020204020204" pitchFamily="34" charset="0"/>
              <a:ea typeface="Amazon Ember Display Light" panose="020F0403020204020204" pitchFamily="34" charset="0"/>
              <a:cs typeface="Amazon Ember Display Light" panose="020F0403020204020204" pitchFamily="34" charset="0"/>
            </a:endParaRPr>
          </a:p>
        </p:txBody>
      </p:sp>
      <p:sp>
        <p:nvSpPr>
          <p:cNvPr id="580" name="Chevron 6">
            <a:extLst>
              <a:ext uri="{FF2B5EF4-FFF2-40B4-BE49-F238E27FC236}">
                <a16:creationId xmlns:a16="http://schemas.microsoft.com/office/drawing/2014/main" id="{30BA5F72-D97E-430E-AD47-AF2FC7C7B26A}"/>
              </a:ext>
            </a:extLst>
          </p:cNvPr>
          <p:cNvSpPr/>
          <p:nvPr/>
        </p:nvSpPr>
        <p:spPr>
          <a:xfrm>
            <a:off x="6303161" y="1077329"/>
            <a:ext cx="2638513" cy="37135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 defTabSz="457182">
              <a:lnSpc>
                <a:spcPct val="90000"/>
              </a:lnSpc>
              <a:defRPr/>
            </a:pPr>
            <a:r>
              <a:rPr lang="en-US" sz="1250" kern="0" cap="all" spc="94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MIGRATE &amp; MODERNIZE</a:t>
            </a:r>
          </a:p>
        </p:txBody>
      </p:sp>
      <p:grpSp>
        <p:nvGrpSpPr>
          <p:cNvPr id="581" name="Group 580">
            <a:extLst>
              <a:ext uri="{FF2B5EF4-FFF2-40B4-BE49-F238E27FC236}">
                <a16:creationId xmlns:a16="http://schemas.microsoft.com/office/drawing/2014/main" id="{2588A244-45F0-468F-B54C-DA3FF55638D2}"/>
              </a:ext>
            </a:extLst>
          </p:cNvPr>
          <p:cNvGrpSpPr>
            <a:grpSpLocks noChangeAspect="1"/>
          </p:cNvGrpSpPr>
          <p:nvPr/>
        </p:nvGrpSpPr>
        <p:grpSpPr>
          <a:xfrm>
            <a:off x="2149270" y="1033617"/>
            <a:ext cx="457200" cy="457200"/>
            <a:chOff x="3304557" y="4070051"/>
            <a:chExt cx="1076469" cy="1076469"/>
          </a:xfrm>
        </p:grpSpPr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2CEA2E80-B17A-4BB1-A3DB-3543B67B06AF}"/>
                </a:ext>
              </a:extLst>
            </p:cNvPr>
            <p:cNvSpPr/>
            <p:nvPr/>
          </p:nvSpPr>
          <p:spPr bwMode="auto">
            <a:xfrm>
              <a:off x="3304557" y="4070051"/>
              <a:ext cx="1076469" cy="1076469"/>
            </a:xfrm>
            <a:prstGeom prst="ellipse">
              <a:avLst/>
            </a:prstGeom>
            <a:gradFill flip="none" rotWithShape="1">
              <a:gsLst>
                <a:gs pos="87000">
                  <a:srgbClr val="FF9900"/>
                </a:gs>
                <a:gs pos="8000">
                  <a:srgbClr val="8C33F3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8A83E6B9-1405-4046-9011-9C471005A0F4}"/>
                </a:ext>
              </a:extLst>
            </p:cNvPr>
            <p:cNvSpPr/>
            <p:nvPr/>
          </p:nvSpPr>
          <p:spPr bwMode="auto">
            <a:xfrm>
              <a:off x="3383808" y="4149302"/>
              <a:ext cx="917966" cy="917966"/>
            </a:xfrm>
            <a:prstGeom prst="ellipse">
              <a:avLst/>
            </a:prstGeom>
            <a:solidFill>
              <a:srgbClr val="002D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86B88AE7-4526-4BD5-9C9D-5A6105B220E1}"/>
                </a:ext>
              </a:extLst>
            </p:cNvPr>
            <p:cNvGrpSpPr/>
            <p:nvPr/>
          </p:nvGrpSpPr>
          <p:grpSpPr>
            <a:xfrm>
              <a:off x="3620309" y="4435504"/>
              <a:ext cx="444964" cy="345562"/>
              <a:chOff x="3690198" y="4558607"/>
              <a:chExt cx="198954" cy="154509"/>
            </a:xfrm>
          </p:grpSpPr>
          <p:sp>
            <p:nvSpPr>
              <p:cNvPr id="585" name="Freeform: Shape 848">
                <a:extLst>
                  <a:ext uri="{FF2B5EF4-FFF2-40B4-BE49-F238E27FC236}">
                    <a16:creationId xmlns:a16="http://schemas.microsoft.com/office/drawing/2014/main" id="{44F9A7FB-D830-4725-BB5E-8CC2FCEC13E1}"/>
                  </a:ext>
                </a:extLst>
              </p:cNvPr>
              <p:cNvSpPr/>
              <p:nvPr/>
            </p:nvSpPr>
            <p:spPr>
              <a:xfrm>
                <a:off x="3690198" y="4628454"/>
                <a:ext cx="197543" cy="84662"/>
              </a:xfrm>
              <a:custGeom>
                <a:avLst/>
                <a:gdLst>
                  <a:gd name="connsiteX0" fmla="*/ 112324 w 180232"/>
                  <a:gd name="connsiteY0" fmla="*/ 74668 h 77242"/>
                  <a:gd name="connsiteX1" fmla="*/ 177980 w 180232"/>
                  <a:gd name="connsiteY1" fmla="*/ 4828 h 77242"/>
                  <a:gd name="connsiteX2" fmla="*/ 4828 w 180232"/>
                  <a:gd name="connsiteY2" fmla="*/ 4828 h 7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232" h="77242">
                    <a:moveTo>
                      <a:pt x="112324" y="74668"/>
                    </a:moveTo>
                    <a:lnTo>
                      <a:pt x="177980" y="4828"/>
                    </a:lnTo>
                    <a:lnTo>
                      <a:pt x="4828" y="4828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86" name="Freeform: Shape 849">
                <a:extLst>
                  <a:ext uri="{FF2B5EF4-FFF2-40B4-BE49-F238E27FC236}">
                    <a16:creationId xmlns:a16="http://schemas.microsoft.com/office/drawing/2014/main" id="{50E2DD4E-907B-4AA9-941C-3AE82BE374E4}"/>
                  </a:ext>
                </a:extLst>
              </p:cNvPr>
              <p:cNvSpPr/>
              <p:nvPr/>
            </p:nvSpPr>
            <p:spPr>
              <a:xfrm>
                <a:off x="3808018" y="4558607"/>
                <a:ext cx="81134" cy="77607"/>
              </a:xfrm>
              <a:custGeom>
                <a:avLst/>
                <a:gdLst>
                  <a:gd name="connsiteX0" fmla="*/ 4828 w 74024"/>
                  <a:gd name="connsiteY0" fmla="*/ 4828 h 70805"/>
                  <a:gd name="connsiteX1" fmla="*/ 70484 w 74024"/>
                  <a:gd name="connsiteY1" fmla="*/ 68553 h 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24" h="70805">
                    <a:moveTo>
                      <a:pt x="4828" y="4828"/>
                    </a:moveTo>
                    <a:lnTo>
                      <a:pt x="70484" y="68553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305D66DD-42AF-463C-8FA6-FBA8522FFA05}"/>
              </a:ext>
            </a:extLst>
          </p:cNvPr>
          <p:cNvGrpSpPr>
            <a:grpSpLocks noChangeAspect="1"/>
          </p:cNvGrpSpPr>
          <p:nvPr/>
        </p:nvGrpSpPr>
        <p:grpSpPr>
          <a:xfrm>
            <a:off x="6032916" y="1033617"/>
            <a:ext cx="457200" cy="457200"/>
            <a:chOff x="3304557" y="4070051"/>
            <a:chExt cx="1076469" cy="1076469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BA819FB5-2641-471F-885A-BEE8C3010EF2}"/>
                </a:ext>
              </a:extLst>
            </p:cNvPr>
            <p:cNvSpPr/>
            <p:nvPr/>
          </p:nvSpPr>
          <p:spPr bwMode="auto">
            <a:xfrm>
              <a:off x="3304557" y="4070051"/>
              <a:ext cx="1076469" cy="1076469"/>
            </a:xfrm>
            <a:prstGeom prst="ellipse">
              <a:avLst/>
            </a:prstGeom>
            <a:gradFill flip="none" rotWithShape="1">
              <a:gsLst>
                <a:gs pos="87000">
                  <a:srgbClr val="A166FF"/>
                </a:gs>
                <a:gs pos="8000">
                  <a:srgbClr val="F06928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345A338-7308-4BBE-B556-9D9C3104E487}"/>
                </a:ext>
              </a:extLst>
            </p:cNvPr>
            <p:cNvSpPr/>
            <p:nvPr/>
          </p:nvSpPr>
          <p:spPr bwMode="auto">
            <a:xfrm>
              <a:off x="3383808" y="4149302"/>
              <a:ext cx="917966" cy="917966"/>
            </a:xfrm>
            <a:prstGeom prst="ellipse">
              <a:avLst/>
            </a:prstGeom>
            <a:solidFill>
              <a:srgbClr val="002D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4300" tIns="91440" rIns="1143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5827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dirty="0">
                <a:solidFill>
                  <a:srgbClr val="FFFFFF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endParaRPr>
            </a:p>
          </p:txBody>
        </p:sp>
        <p:grpSp>
          <p:nvGrpSpPr>
            <p:cNvPr id="590" name="Group 589">
              <a:extLst>
                <a:ext uri="{FF2B5EF4-FFF2-40B4-BE49-F238E27FC236}">
                  <a16:creationId xmlns:a16="http://schemas.microsoft.com/office/drawing/2014/main" id="{279811DD-9393-4D01-8229-81BE77BF0AE7}"/>
                </a:ext>
              </a:extLst>
            </p:cNvPr>
            <p:cNvGrpSpPr/>
            <p:nvPr/>
          </p:nvGrpSpPr>
          <p:grpSpPr>
            <a:xfrm>
              <a:off x="3620309" y="4435504"/>
              <a:ext cx="444964" cy="345562"/>
              <a:chOff x="3690198" y="4558607"/>
              <a:chExt cx="198954" cy="154509"/>
            </a:xfrm>
          </p:grpSpPr>
          <p:sp>
            <p:nvSpPr>
              <p:cNvPr id="591" name="Freeform: Shape 854">
                <a:extLst>
                  <a:ext uri="{FF2B5EF4-FFF2-40B4-BE49-F238E27FC236}">
                    <a16:creationId xmlns:a16="http://schemas.microsoft.com/office/drawing/2014/main" id="{1D4570EF-C270-4D57-BB66-D68ABC6F7FF0}"/>
                  </a:ext>
                </a:extLst>
              </p:cNvPr>
              <p:cNvSpPr/>
              <p:nvPr/>
            </p:nvSpPr>
            <p:spPr>
              <a:xfrm>
                <a:off x="3690198" y="4628454"/>
                <a:ext cx="197543" cy="84662"/>
              </a:xfrm>
              <a:custGeom>
                <a:avLst/>
                <a:gdLst>
                  <a:gd name="connsiteX0" fmla="*/ 112324 w 180232"/>
                  <a:gd name="connsiteY0" fmla="*/ 74668 h 77242"/>
                  <a:gd name="connsiteX1" fmla="*/ 177980 w 180232"/>
                  <a:gd name="connsiteY1" fmla="*/ 4828 h 77242"/>
                  <a:gd name="connsiteX2" fmla="*/ 4828 w 180232"/>
                  <a:gd name="connsiteY2" fmla="*/ 4828 h 77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0232" h="77242">
                    <a:moveTo>
                      <a:pt x="112324" y="74668"/>
                    </a:moveTo>
                    <a:lnTo>
                      <a:pt x="177980" y="4828"/>
                    </a:lnTo>
                    <a:lnTo>
                      <a:pt x="4828" y="4828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  <p:sp>
            <p:nvSpPr>
              <p:cNvPr id="592" name="Freeform: Shape 855">
                <a:extLst>
                  <a:ext uri="{FF2B5EF4-FFF2-40B4-BE49-F238E27FC236}">
                    <a16:creationId xmlns:a16="http://schemas.microsoft.com/office/drawing/2014/main" id="{39C1C281-EF62-4E5B-A660-851935C24375}"/>
                  </a:ext>
                </a:extLst>
              </p:cNvPr>
              <p:cNvSpPr/>
              <p:nvPr/>
            </p:nvSpPr>
            <p:spPr>
              <a:xfrm>
                <a:off x="3808018" y="4558607"/>
                <a:ext cx="81134" cy="77607"/>
              </a:xfrm>
              <a:custGeom>
                <a:avLst/>
                <a:gdLst>
                  <a:gd name="connsiteX0" fmla="*/ 4828 w 74024"/>
                  <a:gd name="connsiteY0" fmla="*/ 4828 h 70805"/>
                  <a:gd name="connsiteX1" fmla="*/ 70484 w 74024"/>
                  <a:gd name="connsiteY1" fmla="*/ 68553 h 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24" h="70805">
                    <a:moveTo>
                      <a:pt x="4828" y="4828"/>
                    </a:moveTo>
                    <a:lnTo>
                      <a:pt x="70484" y="68553"/>
                    </a:lnTo>
                  </a:path>
                </a:pathLst>
              </a:custGeom>
              <a:noFill/>
              <a:ln w="1905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457182">
                  <a:defRPr/>
                </a:pPr>
                <a:endParaRPr lang="en-US" kern="0" dirty="0">
                  <a:solidFill>
                    <a:srgbClr val="FFFFFF"/>
                  </a:solidFill>
                  <a:latin typeface="Amazon Ember Display Light" panose="020F0403020204020204" pitchFamily="34" charset="0"/>
                  <a:ea typeface="Amazon Ember Display Light" panose="020F0403020204020204" pitchFamily="34" charset="0"/>
                  <a:cs typeface="Amazon Ember Display Light" panose="020F04030202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44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.04495 L 1.11111E-6 -2.28395E-6 " pathEditMode="relative" rAng="0" ptsTypes="AA">
                                      <p:cBhvr>
                                        <p:cTn id="22" dur="6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77083E-6 0.04495 L -1.77083E-6 -2.28395E-6 " pathEditMode="relative" rAng="0" ptsTypes="AA">
                                      <p:cBhvr>
                                        <p:cTn id="30" dur="6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0.04495 L -3.33333E-6 -2.28395E-6 " pathEditMode="relative" rAng="0" ptsTypes="AA">
                                      <p:cBhvr>
                                        <p:cTn id="38" dur="6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0"/>
      <p:bldP spid="569" grpId="1"/>
      <p:bldP spid="570" grpId="0"/>
      <p:bldP spid="570" grpId="1"/>
      <p:bldP spid="572" grpId="0"/>
      <p:bldP spid="57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0AB152-F1FE-8DB2-FBF1-9FB45CBB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T&amp;H Top Modernization Trends on AWS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A1F23-3F42-4BF0-FA90-5502A4C37BA0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8EC551-F750-40D5-FDDA-60377A15716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6A6C0-5240-EC54-3CAE-1D863ABC7479}"/>
              </a:ext>
            </a:extLst>
          </p:cNvPr>
          <p:cNvSpPr txBox="1"/>
          <p:nvPr/>
        </p:nvSpPr>
        <p:spPr>
          <a:xfrm>
            <a:off x="606972" y="952380"/>
            <a:ext cx="6231434" cy="362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</a:rPr>
              <a:t>Personalization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True personalization with accurate customer data, third party data can be obtained through AWS Data Exchange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Recommendation Engine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</a:rPr>
              <a:t>Customer Experience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Wynn Las Vegas is using Alexa Smart Properties for Hospitality to empower guests to control lights, curtains, temperature, room service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Text to Order is picking up with Gen Z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</a:rPr>
              <a:t>Customer Contact Center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Many Hotel Owners investing in Customer Contact Center leveraging AWS Services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Amazon Connect and Amazon Lex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Best Western 40% Cost Savings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Hilton Hotels and Resorts Lex Chatbots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>
                <a:solidFill>
                  <a:schemeClr val="bg1"/>
                </a:solidFill>
              </a:rPr>
              <a:t>Computer Vision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/>
                </a:solidFill>
              </a:rPr>
              <a:t>Automatic recognition and description of images and video</a:t>
            </a:r>
          </a:p>
        </p:txBody>
      </p:sp>
    </p:spTree>
    <p:extLst>
      <p:ext uri="{BB962C8B-B14F-4D97-AF65-F5344CB8AC3E}">
        <p14:creationId xmlns:p14="http://schemas.microsoft.com/office/powerpoint/2010/main" val="131716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181">
            <a:extLst>
              <a:ext uri="{FF2B5EF4-FFF2-40B4-BE49-F238E27FC236}">
                <a16:creationId xmlns:a16="http://schemas.microsoft.com/office/drawing/2014/main" id="{918BFA77-851A-4A37-9BEF-BF9579E224A0}"/>
              </a:ext>
            </a:extLst>
          </p:cNvPr>
          <p:cNvSpPr/>
          <p:nvPr/>
        </p:nvSpPr>
        <p:spPr>
          <a:xfrm>
            <a:off x="0" y="3492886"/>
            <a:ext cx="9128202" cy="27984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85EAB-234B-4EDC-A662-D5F89874F684}"/>
              </a:ext>
            </a:extLst>
          </p:cNvPr>
          <p:cNvSpPr/>
          <p:nvPr/>
        </p:nvSpPr>
        <p:spPr>
          <a:xfrm>
            <a:off x="6151400" y="4210523"/>
            <a:ext cx="2976802" cy="50317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3FB4565-4AB5-4FD4-8CE5-59A469D7FAF2}"/>
              </a:ext>
            </a:extLst>
          </p:cNvPr>
          <p:cNvSpPr/>
          <p:nvPr/>
        </p:nvSpPr>
        <p:spPr>
          <a:xfrm>
            <a:off x="3059712" y="4210523"/>
            <a:ext cx="3091688" cy="50317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90E5520-B2F2-4378-9C5D-FD10675346C8}"/>
              </a:ext>
            </a:extLst>
          </p:cNvPr>
          <p:cNvSpPr/>
          <p:nvPr/>
        </p:nvSpPr>
        <p:spPr>
          <a:xfrm>
            <a:off x="0" y="4210523"/>
            <a:ext cx="3059711" cy="50317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E6FD6F3-0D9B-4E97-83D9-CACD3676B616}"/>
              </a:ext>
            </a:extLst>
          </p:cNvPr>
          <p:cNvSpPr/>
          <p:nvPr/>
        </p:nvSpPr>
        <p:spPr>
          <a:xfrm>
            <a:off x="6151400" y="3778934"/>
            <a:ext cx="2976802" cy="25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CC78D3A-EC3B-4D58-8076-9DCAC664A0D6}"/>
              </a:ext>
            </a:extLst>
          </p:cNvPr>
          <p:cNvSpPr/>
          <p:nvPr/>
        </p:nvSpPr>
        <p:spPr>
          <a:xfrm>
            <a:off x="3050830" y="3778934"/>
            <a:ext cx="3100569" cy="25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8C90D55-F117-4B75-BDB9-FDA68E50E5C5}"/>
              </a:ext>
            </a:extLst>
          </p:cNvPr>
          <p:cNvSpPr/>
          <p:nvPr/>
        </p:nvSpPr>
        <p:spPr>
          <a:xfrm>
            <a:off x="0" y="3778934"/>
            <a:ext cx="3059711" cy="25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6211411-09F9-491F-8800-CF1A895C5AC5}"/>
              </a:ext>
            </a:extLst>
          </p:cNvPr>
          <p:cNvSpPr/>
          <p:nvPr/>
        </p:nvSpPr>
        <p:spPr>
          <a:xfrm>
            <a:off x="6151400" y="2140857"/>
            <a:ext cx="2976802" cy="133240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F0E15AE-54D5-49D3-B225-9B53928DEB74}"/>
              </a:ext>
            </a:extLst>
          </p:cNvPr>
          <p:cNvSpPr/>
          <p:nvPr/>
        </p:nvSpPr>
        <p:spPr>
          <a:xfrm>
            <a:off x="3059712" y="2140857"/>
            <a:ext cx="3091688" cy="133240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6F62791-10A6-4E56-8E7A-0A9986767C4B}"/>
              </a:ext>
            </a:extLst>
          </p:cNvPr>
          <p:cNvSpPr/>
          <p:nvPr/>
        </p:nvSpPr>
        <p:spPr>
          <a:xfrm>
            <a:off x="0" y="2140857"/>
            <a:ext cx="3059711" cy="1332403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220E8BA-52F2-4422-8135-916E4E93B1F2}"/>
              </a:ext>
            </a:extLst>
          </p:cNvPr>
          <p:cNvSpPr/>
          <p:nvPr/>
        </p:nvSpPr>
        <p:spPr>
          <a:xfrm>
            <a:off x="6151400" y="1547649"/>
            <a:ext cx="2976802" cy="5981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99CC2B0-32B3-4792-84FF-600D11977619}"/>
              </a:ext>
            </a:extLst>
          </p:cNvPr>
          <p:cNvSpPr/>
          <p:nvPr/>
        </p:nvSpPr>
        <p:spPr>
          <a:xfrm>
            <a:off x="3059708" y="1547649"/>
            <a:ext cx="3091688" cy="5981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A29E313-B2F8-4783-9DC8-7A74C4877A11}"/>
              </a:ext>
            </a:extLst>
          </p:cNvPr>
          <p:cNvSpPr/>
          <p:nvPr/>
        </p:nvSpPr>
        <p:spPr>
          <a:xfrm>
            <a:off x="0" y="1547649"/>
            <a:ext cx="3059711" cy="5981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A0D6B93-CE79-4088-9EA6-938915E2F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Enterprise Engineering | Integrated offering model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1E77C3-D8B4-4C79-BBE4-056C91CEFE33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pPr lvl="0"/>
            <a:r>
              <a:rPr lang="en-US" noProof="0"/>
              <a:t>© 2021 Cognizant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57B3A7-36BF-4F0B-90BE-9534ADFC84E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lvl="0"/>
            <a:fld id="{2EFEF571-C9B4-4D92-A7F7-315B894862A8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5E5307-0543-40B9-9EC7-A891E34BFA62}"/>
              </a:ext>
            </a:extLst>
          </p:cNvPr>
          <p:cNvSpPr/>
          <p:nvPr/>
        </p:nvSpPr>
        <p:spPr>
          <a:xfrm>
            <a:off x="380999" y="612789"/>
            <a:ext cx="854572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812740">
              <a:defRPr/>
            </a:pPr>
            <a:r>
              <a:rPr lang="en-US" sz="1200" b="1" i="1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Our model focuses on enabling customers to modernize, build, and manage their Application Estate at Scale </a:t>
            </a:r>
            <a:endParaRPr lang="en-IN" sz="1200" b="1" i="1" dirty="0">
              <a:solidFill>
                <a:schemeClr val="accent4"/>
              </a:solidFill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83A3BE-7374-41AC-A601-3FB0E3BA3371}"/>
              </a:ext>
            </a:extLst>
          </p:cNvPr>
          <p:cNvGrpSpPr/>
          <p:nvPr/>
        </p:nvGrpSpPr>
        <p:grpSpPr>
          <a:xfrm>
            <a:off x="0" y="867119"/>
            <a:ext cx="9274408" cy="3158164"/>
            <a:chOff x="0" y="1564824"/>
            <a:chExt cx="9274408" cy="3158164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D566E52-7C91-4CF6-BEDA-C837EAEC1185}"/>
                </a:ext>
              </a:extLst>
            </p:cNvPr>
            <p:cNvSpPr txBox="1"/>
            <p:nvPr/>
          </p:nvSpPr>
          <p:spPr>
            <a:xfrm>
              <a:off x="643500" y="2343099"/>
              <a:ext cx="2101810" cy="1692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1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Application Modernization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6DF6029-4C23-493D-B503-5B2067AE6118}"/>
                </a:ext>
              </a:extLst>
            </p:cNvPr>
            <p:cNvSpPr txBox="1"/>
            <p:nvPr/>
          </p:nvSpPr>
          <p:spPr>
            <a:xfrm>
              <a:off x="6728550" y="2343099"/>
              <a:ext cx="2034113" cy="1692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1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Application Management</a:t>
              </a:r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7927797F-0A68-4A3A-924D-D3EE097D4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20000" contrast="-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939" y="2383932"/>
              <a:ext cx="393860" cy="40011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05712777-1F2D-43A6-98CF-DFA39EF19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6327317" y="2396707"/>
              <a:ext cx="321392" cy="328199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FCBB9CA-4505-4729-A303-66D90F6CB142}"/>
                </a:ext>
              </a:extLst>
            </p:cNvPr>
            <p:cNvSpPr txBox="1"/>
            <p:nvPr/>
          </p:nvSpPr>
          <p:spPr>
            <a:xfrm>
              <a:off x="384463" y="4528398"/>
              <a:ext cx="2346878" cy="1615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 defTabSz="685800"/>
              <a:r>
                <a:rPr lang="en-US" sz="1050" b="1" dirty="0">
                  <a:solidFill>
                    <a:schemeClr val="bg1"/>
                  </a:solidFill>
                  <a:latin typeface="+mj-lt"/>
                  <a:cs typeface="Calibri"/>
                </a:rPr>
                <a:t>Modernize</a:t>
              </a:r>
              <a:r>
                <a:rPr lang="en-US" sz="1050" b="1" baseline="30000" dirty="0">
                  <a:solidFill>
                    <a:schemeClr val="bg1"/>
                  </a:solidFill>
                  <a:latin typeface="+mj-lt"/>
                  <a:cs typeface="Calibri"/>
                </a:rPr>
                <a:t>+ </a:t>
              </a:r>
              <a:r>
                <a:rPr lang="en-US" sz="800" dirty="0">
                  <a:solidFill>
                    <a:schemeClr val="bg1"/>
                  </a:solidFill>
                  <a:latin typeface="+mj-lt"/>
                  <a:cs typeface="Calibri"/>
                </a:rPr>
                <a:t>- C-MAP | C-CAP</a:t>
              </a:r>
              <a:endParaRPr lang="en-US" sz="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2938494-1061-420B-B50A-410EC58773E5}"/>
                </a:ext>
              </a:extLst>
            </p:cNvPr>
            <p:cNvSpPr txBox="1"/>
            <p:nvPr/>
          </p:nvSpPr>
          <p:spPr>
            <a:xfrm>
              <a:off x="3980834" y="4528397"/>
              <a:ext cx="1878509" cy="16158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105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 Build</a:t>
              </a:r>
              <a:r>
                <a:rPr lang="en-US" sz="1050" b="1" baseline="300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+</a:t>
              </a:r>
              <a:r>
                <a:rPr lang="en-US" sz="105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800" i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- </a:t>
              </a: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LEAP | </a:t>
              </a:r>
              <a:r>
                <a:rPr lang="en-US" sz="800" dirty="0" err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OneDevOps</a:t>
              </a:r>
              <a:endParaRPr lang="en-US" sz="8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A899435-1933-489D-9B4F-78CA0B13EAEB}"/>
                </a:ext>
              </a:extLst>
            </p:cNvPr>
            <p:cNvSpPr txBox="1"/>
            <p:nvPr/>
          </p:nvSpPr>
          <p:spPr>
            <a:xfrm>
              <a:off x="3263771" y="2343099"/>
              <a:ext cx="2829095" cy="1692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1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Enterprise Application Development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64F7D658-584B-45C4-99BF-39B5B7ADA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3133363" y="2456628"/>
              <a:ext cx="321890" cy="329596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DA5C8F3C-1F76-40C8-99BC-2CBE19BA954B}"/>
                </a:ext>
              </a:extLst>
            </p:cNvPr>
            <p:cNvSpPr/>
            <p:nvPr/>
          </p:nvSpPr>
          <p:spPr>
            <a:xfrm>
              <a:off x="675445" y="2522310"/>
              <a:ext cx="19395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/>
              <a:r>
                <a:rPr lang="en-US" sz="800" i="1" kern="0" noProof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Enable digital transformation with predictable outcomes 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27C943-BFC0-4CE3-80ED-2469928A6F35}"/>
                </a:ext>
              </a:extLst>
            </p:cNvPr>
            <p:cNvSpPr/>
            <p:nvPr/>
          </p:nvSpPr>
          <p:spPr>
            <a:xfrm>
              <a:off x="3450000" y="2522310"/>
              <a:ext cx="24710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/>
              <a:r>
                <a:rPr lang="en-US" sz="800" i="1" kern="0" noProof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Smart DevOps driven Rapid Application development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86482D0-F70D-4191-A8AA-868E8106BFB8}"/>
                </a:ext>
              </a:extLst>
            </p:cNvPr>
            <p:cNvSpPr/>
            <p:nvPr/>
          </p:nvSpPr>
          <p:spPr>
            <a:xfrm>
              <a:off x="6779019" y="2522310"/>
              <a:ext cx="197178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178"/>
              <a:r>
                <a:rPr lang="en-US" sz="800" i="1" kern="0" noProof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Industrialization at Scale to design &amp; deliver for Zero Maintenance 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46A3B64-7B7C-4B70-AE6A-84A0C434BBF3}"/>
                </a:ext>
              </a:extLst>
            </p:cNvPr>
            <p:cNvSpPr/>
            <p:nvPr/>
          </p:nvSpPr>
          <p:spPr>
            <a:xfrm>
              <a:off x="0" y="1564824"/>
              <a:ext cx="9131677" cy="68053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/>
              <a:endParaRPr lang="en-US" sz="12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42AB22F-5454-4AF3-AA06-AD850770C69B}"/>
                </a:ext>
              </a:extLst>
            </p:cNvPr>
            <p:cNvSpPr txBox="1"/>
            <p:nvPr/>
          </p:nvSpPr>
          <p:spPr>
            <a:xfrm>
              <a:off x="1659919" y="1689111"/>
              <a:ext cx="2695709" cy="18466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 defTabSz="685800"/>
              <a:r>
                <a:rPr lang="en-US" sz="12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Enterprise Modernization Strategy</a:t>
              </a: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9056CAC-AC1B-4B4B-98A0-EDBE3F95F71B}"/>
                </a:ext>
              </a:extLst>
            </p:cNvPr>
            <p:cNvSpPr/>
            <p:nvPr/>
          </p:nvSpPr>
          <p:spPr>
            <a:xfrm>
              <a:off x="1729667" y="1877297"/>
              <a:ext cx="25277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78"/>
              <a:r>
                <a:rPr lang="en-US" sz="900" i="1" kern="0" noProof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Drive Digital Strategy and Business Relevance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5F54F23-B704-4D06-A945-3AEB402378E8}"/>
                </a:ext>
              </a:extLst>
            </p:cNvPr>
            <p:cNvGrpSpPr/>
            <p:nvPr/>
          </p:nvGrpSpPr>
          <p:grpSpPr>
            <a:xfrm>
              <a:off x="948986" y="1630682"/>
              <a:ext cx="560656" cy="477343"/>
              <a:chOff x="14288" y="11113"/>
              <a:chExt cx="527050" cy="523876"/>
            </a:xfrm>
          </p:grpSpPr>
          <p:sp>
            <p:nvSpPr>
              <p:cNvPr id="123" name="Freeform 431">
                <a:extLst>
                  <a:ext uri="{FF2B5EF4-FFF2-40B4-BE49-F238E27FC236}">
                    <a16:creationId xmlns:a16="http://schemas.microsoft.com/office/drawing/2014/main" id="{AD3F7085-6FEF-47B3-ADEC-6A3C9F22C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950" y="104776"/>
                <a:ext cx="338137" cy="336550"/>
              </a:xfrm>
              <a:custGeom>
                <a:avLst/>
                <a:gdLst>
                  <a:gd name="T0" fmla="*/ 112 w 112"/>
                  <a:gd name="T1" fmla="*/ 105 h 112"/>
                  <a:gd name="T2" fmla="*/ 105 w 112"/>
                  <a:gd name="T3" fmla="*/ 112 h 112"/>
                  <a:gd name="T4" fmla="*/ 7 w 112"/>
                  <a:gd name="T5" fmla="*/ 112 h 112"/>
                  <a:gd name="T6" fmla="*/ 0 w 112"/>
                  <a:gd name="T7" fmla="*/ 105 h 112"/>
                  <a:gd name="T8" fmla="*/ 0 w 112"/>
                  <a:gd name="T9" fmla="*/ 7 h 112"/>
                  <a:gd name="T10" fmla="*/ 7 w 112"/>
                  <a:gd name="T11" fmla="*/ 0 h 112"/>
                  <a:gd name="T12" fmla="*/ 105 w 112"/>
                  <a:gd name="T13" fmla="*/ 0 h 112"/>
                  <a:gd name="T14" fmla="*/ 112 w 112"/>
                  <a:gd name="T15" fmla="*/ 7 h 112"/>
                  <a:gd name="T16" fmla="*/ 112 w 112"/>
                  <a:gd name="T17" fmla="*/ 105 h 112"/>
                  <a:gd name="T18" fmla="*/ 112 w 112"/>
                  <a:gd name="T19" fmla="*/ 10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112">
                    <a:moveTo>
                      <a:pt x="112" y="105"/>
                    </a:moveTo>
                    <a:cubicBezTo>
                      <a:pt x="112" y="108"/>
                      <a:pt x="108" y="112"/>
                      <a:pt x="105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3" y="112"/>
                      <a:pt x="0" y="108"/>
                      <a:pt x="0" y="10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08" y="0"/>
                      <a:pt x="112" y="4"/>
                      <a:pt x="112" y="7"/>
                    </a:cubicBezTo>
                    <a:cubicBezTo>
                      <a:pt x="112" y="105"/>
                      <a:pt x="112" y="105"/>
                      <a:pt x="112" y="105"/>
                    </a:cubicBezTo>
                    <a:cubicBezTo>
                      <a:pt x="112" y="105"/>
                      <a:pt x="112" y="105"/>
                      <a:pt x="112" y="105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Line 432">
                <a:extLst>
                  <a:ext uri="{FF2B5EF4-FFF2-40B4-BE49-F238E27FC236}">
                    <a16:creationId xmlns:a16="http://schemas.microsoft.com/office/drawing/2014/main" id="{19B5D1A1-6568-44B5-83D5-9701E83257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8288" y="11113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Line 433">
                <a:extLst>
                  <a:ext uri="{FF2B5EF4-FFF2-40B4-BE49-F238E27FC236}">
                    <a16:creationId xmlns:a16="http://schemas.microsoft.com/office/drawing/2014/main" id="{6BC6BF78-3AAF-45A2-BE02-7580350FD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625" y="11113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6" name="Line 434">
                <a:extLst>
                  <a:ext uri="{FF2B5EF4-FFF2-40B4-BE49-F238E27FC236}">
                    <a16:creationId xmlns:a16="http://schemas.microsoft.com/office/drawing/2014/main" id="{D75755C3-9307-4213-88D2-05F0E1E3E3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413" y="11113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Line 435">
                <a:extLst>
                  <a:ext uri="{FF2B5EF4-FFF2-40B4-BE49-F238E27FC236}">
                    <a16:creationId xmlns:a16="http://schemas.microsoft.com/office/drawing/2014/main" id="{AF6CDEDE-2137-4522-A84D-3B0601D1C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8" y="282576"/>
                <a:ext cx="9366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Line 436">
                <a:extLst>
                  <a:ext uri="{FF2B5EF4-FFF2-40B4-BE49-F238E27FC236}">
                    <a16:creationId xmlns:a16="http://schemas.microsoft.com/office/drawing/2014/main" id="{CC566E7F-5571-45D9-B44D-FB35F933DA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8" y="376238"/>
                <a:ext cx="9366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Line 437">
                <a:extLst>
                  <a:ext uri="{FF2B5EF4-FFF2-40B4-BE49-F238E27FC236}">
                    <a16:creationId xmlns:a16="http://schemas.microsoft.com/office/drawing/2014/main" id="{AFF6BFE1-04E0-43E4-BEA3-17AFDF27F8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8" y="169863"/>
                <a:ext cx="9366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Line 438">
                <a:extLst>
                  <a:ext uri="{FF2B5EF4-FFF2-40B4-BE49-F238E27FC236}">
                    <a16:creationId xmlns:a16="http://schemas.microsoft.com/office/drawing/2014/main" id="{479BE2FE-817B-44B5-8CA9-EB016DEBA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5275" y="441326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Line 439">
                <a:extLst>
                  <a:ext uri="{FF2B5EF4-FFF2-40B4-BE49-F238E27FC236}">
                    <a16:creationId xmlns:a16="http://schemas.microsoft.com/office/drawing/2014/main" id="{6672751A-9065-4FB1-BD55-F316A04BB9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9413" y="441326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Line 440">
                <a:extLst>
                  <a:ext uri="{FF2B5EF4-FFF2-40B4-BE49-F238E27FC236}">
                    <a16:creationId xmlns:a16="http://schemas.microsoft.com/office/drawing/2014/main" id="{A6743379-A4E7-403D-B600-96E32580C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4625" y="441326"/>
                <a:ext cx="0" cy="93663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Line 441">
                <a:extLst>
                  <a:ext uri="{FF2B5EF4-FFF2-40B4-BE49-F238E27FC236}">
                    <a16:creationId xmlns:a16="http://schemas.microsoft.com/office/drawing/2014/main" id="{492AC0B6-5298-4883-ACC3-610B5E57F7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088" y="263526"/>
                <a:ext cx="9525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Line 442">
                <a:extLst>
                  <a:ext uri="{FF2B5EF4-FFF2-40B4-BE49-F238E27FC236}">
                    <a16:creationId xmlns:a16="http://schemas.microsoft.com/office/drawing/2014/main" id="{DEFAE692-CBDD-4FD2-AAB7-96B3E9609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088" y="169863"/>
                <a:ext cx="9525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Line 443">
                <a:extLst>
                  <a:ext uri="{FF2B5EF4-FFF2-40B4-BE49-F238E27FC236}">
                    <a16:creationId xmlns:a16="http://schemas.microsoft.com/office/drawing/2014/main" id="{E3447BD6-F32F-44F7-82E3-DF572DDF3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46088" y="376238"/>
                <a:ext cx="95250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Freeform 444">
                <a:extLst>
                  <a:ext uri="{FF2B5EF4-FFF2-40B4-BE49-F238E27FC236}">
                    <a16:creationId xmlns:a16="http://schemas.microsoft.com/office/drawing/2014/main" id="{F151BCC3-F1C2-4ADA-BCB9-93FFCA3D3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225" y="146051"/>
                <a:ext cx="255587" cy="254000"/>
              </a:xfrm>
              <a:custGeom>
                <a:avLst/>
                <a:gdLst>
                  <a:gd name="T0" fmla="*/ 84 w 84"/>
                  <a:gd name="T1" fmla="*/ 69 h 84"/>
                  <a:gd name="T2" fmla="*/ 69 w 84"/>
                  <a:gd name="T3" fmla="*/ 84 h 84"/>
                  <a:gd name="T4" fmla="*/ 15 w 84"/>
                  <a:gd name="T5" fmla="*/ 84 h 84"/>
                  <a:gd name="T6" fmla="*/ 0 w 84"/>
                  <a:gd name="T7" fmla="*/ 69 h 84"/>
                  <a:gd name="T8" fmla="*/ 0 w 84"/>
                  <a:gd name="T9" fmla="*/ 15 h 84"/>
                  <a:gd name="T10" fmla="*/ 15 w 84"/>
                  <a:gd name="T11" fmla="*/ 0 h 84"/>
                  <a:gd name="T12" fmla="*/ 69 w 84"/>
                  <a:gd name="T13" fmla="*/ 0 h 84"/>
                  <a:gd name="T14" fmla="*/ 84 w 84"/>
                  <a:gd name="T15" fmla="*/ 15 h 84"/>
                  <a:gd name="T16" fmla="*/ 84 w 84"/>
                  <a:gd name="T17" fmla="*/ 69 h 84"/>
                  <a:gd name="T18" fmla="*/ 84 w 84"/>
                  <a:gd name="T19" fmla="*/ 6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4" h="84">
                    <a:moveTo>
                      <a:pt x="84" y="69"/>
                    </a:moveTo>
                    <a:cubicBezTo>
                      <a:pt x="84" y="76"/>
                      <a:pt x="76" y="84"/>
                      <a:pt x="69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7" y="84"/>
                      <a:pt x="0" y="76"/>
                      <a:pt x="0" y="6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8"/>
                      <a:pt x="7" y="0"/>
                      <a:pt x="15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6" y="0"/>
                      <a:pt x="84" y="8"/>
                      <a:pt x="84" y="15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84" y="69"/>
                      <a:pt x="84" y="69"/>
                      <a:pt x="84" y="69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Line 445">
                <a:extLst>
                  <a:ext uri="{FF2B5EF4-FFF2-40B4-BE49-F238E27FC236}">
                    <a16:creationId xmlns:a16="http://schemas.microsoft.com/office/drawing/2014/main" id="{8CF554F3-5042-4E03-B343-801DFFB8E7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425" y="212726"/>
                <a:ext cx="85725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Line 446">
                <a:extLst>
                  <a:ext uri="{FF2B5EF4-FFF2-40B4-BE49-F238E27FC236}">
                    <a16:creationId xmlns:a16="http://schemas.microsoft.com/office/drawing/2014/main" id="{3586523C-DAA0-486A-96DD-DA933043A4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425" y="263526"/>
                <a:ext cx="4286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Line 447">
                <a:extLst>
                  <a:ext uri="{FF2B5EF4-FFF2-40B4-BE49-F238E27FC236}">
                    <a16:creationId xmlns:a16="http://schemas.microsoft.com/office/drawing/2014/main" id="{2E550D34-3B11-40A1-A676-3EB826F9F0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275" y="333376"/>
                <a:ext cx="42862" cy="0"/>
              </a:xfrm>
              <a:prstGeom prst="line">
                <a:avLst/>
              </a:prstGeom>
              <a:noFill/>
              <a:ln w="12700" cap="rnd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latin typeface="+mj-lt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6825C87-AAEE-40BA-9DA1-D0EF312C48C1}"/>
                </a:ext>
              </a:extLst>
            </p:cNvPr>
            <p:cNvSpPr/>
            <p:nvPr/>
          </p:nvSpPr>
          <p:spPr>
            <a:xfrm>
              <a:off x="4590485" y="1695671"/>
              <a:ext cx="1635488" cy="369332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257175">
                <a:defRPr/>
              </a:pPr>
              <a:r>
                <a:rPr lang="en-US" sz="800" i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Customer Themes</a:t>
              </a:r>
            </a:p>
            <a:p>
              <a:pPr marL="128588" indent="-128588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Enterprise Mod Strategy</a:t>
              </a:r>
            </a:p>
            <a:p>
              <a:pPr marL="128588" indent="-128588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Cloud Migration Strategy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713660F-A8BB-4B9D-A2DD-DEA0B14BC29D}"/>
                </a:ext>
              </a:extLst>
            </p:cNvPr>
            <p:cNvSpPr/>
            <p:nvPr/>
          </p:nvSpPr>
          <p:spPr>
            <a:xfrm>
              <a:off x="6219862" y="1786559"/>
              <a:ext cx="203897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IT Cost Optimization/Automation</a:t>
              </a:r>
            </a:p>
            <a:p>
              <a:pPr marL="128588" indent="-128588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Business Outcome Modeling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3397A90F-1C82-4BC2-961A-60FD15FD9102}"/>
                </a:ext>
              </a:extLst>
            </p:cNvPr>
            <p:cNvSpPr txBox="1"/>
            <p:nvPr/>
          </p:nvSpPr>
          <p:spPr>
            <a:xfrm>
              <a:off x="95901" y="3454590"/>
              <a:ext cx="278533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Outcomes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Increased revenue / Modernize margins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N</a:t>
              </a: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ew business products / </a:t>
              </a:r>
              <a:r>
                <a:rPr lang="en-US" sz="800" dirty="0">
                  <a:solidFill>
                    <a:schemeClr val="tx2"/>
                  </a:solidFill>
                  <a:latin typeface="+mj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New business models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Insight driven business 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ea typeface="Fira Sans Extra Condensed Medium"/>
                  <a:cs typeface="Calibri" panose="020F0502020204030204" pitchFamily="34" charset="0"/>
                  <a:sym typeface="Fira Sans Extra Condensed Medium"/>
                </a:rPr>
                <a:t>Modern enterprise technology stack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010641F-8F88-42B9-8AB8-94E5B31E4907}"/>
                </a:ext>
              </a:extLst>
            </p:cNvPr>
            <p:cNvSpPr txBox="1"/>
            <p:nvPr/>
          </p:nvSpPr>
          <p:spPr>
            <a:xfrm>
              <a:off x="3198813" y="3452528"/>
              <a:ext cx="280182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Outcomes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Product mindset 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Accelerated digital strategy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2-3x improvement in Time to Market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Enable new WFA - modern team, processes, and tools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0EB97BF-5BD6-4735-81FD-DD67F3B2AF5B}"/>
                </a:ext>
              </a:extLst>
            </p:cNvPr>
            <p:cNvSpPr txBox="1"/>
            <p:nvPr/>
          </p:nvSpPr>
          <p:spPr>
            <a:xfrm>
              <a:off x="6284480" y="3450710"/>
              <a:ext cx="2766778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/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Outcomes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 err="1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  <a:sym typeface="Fira Sans Extra Condensed Medium"/>
                </a:rPr>
                <a:t>Opex</a:t>
              </a: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  <a:sym typeface="Fira Sans Extra Condensed Medium"/>
                </a:rPr>
                <a:t> optimization and IT landscape simplification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  <a:sym typeface="Fira Sans Extra Condensed Medium"/>
                </a:rPr>
                <a:t>Self-fund modernization capex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Improvement in customer / end user experience</a:t>
              </a:r>
            </a:p>
            <a:p>
              <a:pPr marL="112713" indent="-112713" defTabSz="685800">
                <a:buFont typeface="Arial" panose="020B0604020202020204" pitchFamily="34" charset="0"/>
                <a:buChar char="•"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Secure and reliable digital landscape</a:t>
              </a: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8571E6-9A44-4A34-A649-B65F9646F2BC}"/>
                </a:ext>
              </a:extLst>
            </p:cNvPr>
            <p:cNvCxnSpPr/>
            <p:nvPr/>
          </p:nvCxnSpPr>
          <p:spPr>
            <a:xfrm>
              <a:off x="6135412" y="1626410"/>
              <a:ext cx="0" cy="535605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3548775C-949E-44CF-8C6A-AA2E3E967E99}"/>
                </a:ext>
              </a:extLst>
            </p:cNvPr>
            <p:cNvSpPr/>
            <p:nvPr/>
          </p:nvSpPr>
          <p:spPr>
            <a:xfrm>
              <a:off x="6326795" y="4469072"/>
              <a:ext cx="294761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685800"/>
              <a:r>
                <a:rPr lang="en-US" sz="1050" b="1" dirty="0">
                  <a:solidFill>
                    <a:srgbClr val="FFFFFF"/>
                  </a:solidFill>
                  <a:latin typeface="+mj-lt"/>
                  <a:cs typeface="Calibri" panose="020F0502020204030204" pitchFamily="34" charset="0"/>
                </a:rPr>
                <a:t>Manage</a:t>
              </a:r>
              <a:r>
                <a:rPr lang="en-US" sz="1050" b="1" baseline="30000" dirty="0">
                  <a:solidFill>
                    <a:srgbClr val="FFFFFF"/>
                  </a:solidFill>
                  <a:latin typeface="+mj-lt"/>
                  <a:cs typeface="Calibri" panose="020F0502020204030204" pitchFamily="34" charset="0"/>
                </a:rPr>
                <a:t>+</a:t>
              </a:r>
              <a:r>
                <a:rPr lang="en-US" sz="1050" b="1" dirty="0">
                  <a:solidFill>
                    <a:srgbClr val="FFFFFF"/>
                  </a:solidFill>
                  <a:latin typeface="+mj-lt"/>
                  <a:cs typeface="Calibri" panose="020F0502020204030204" pitchFamily="34" charset="0"/>
                </a:rPr>
                <a:t> - </a:t>
              </a:r>
              <a:r>
                <a:rPr lang="en-US" sz="800" dirty="0" err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AppLens</a:t>
              </a:r>
              <a:r>
                <a:rPr lang="en-US" sz="80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® | Cognizant Automation Center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5A4A217-78DB-477D-97A5-249A0275F1F3}"/>
                </a:ext>
              </a:extLst>
            </p:cNvPr>
            <p:cNvSpPr/>
            <p:nvPr/>
          </p:nvSpPr>
          <p:spPr>
            <a:xfrm>
              <a:off x="109639" y="2876734"/>
              <a:ext cx="1923438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257175">
                <a:defRPr/>
              </a:pPr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Sub-offerings 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App Led Cloud Migration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Legacy Modernization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Technology Stack Modernization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3965035-34AB-48E8-AAA0-7535F93BF01E}"/>
                </a:ext>
              </a:extLst>
            </p:cNvPr>
            <p:cNvSpPr/>
            <p:nvPr/>
          </p:nvSpPr>
          <p:spPr>
            <a:xfrm>
              <a:off x="6269967" y="2880892"/>
              <a:ext cx="2656760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257175">
                <a:defRPr/>
              </a:pPr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Sub-offerings</a:t>
              </a:r>
              <a:endParaRPr lang="en-US" sz="800" b="1" u="sng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endParaRP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Platform led Application Maintenance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Debt and Automation as-a-service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SRE Transformation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9F04EF0-6A71-4228-ACDF-F4ACCB243BA1}"/>
                </a:ext>
              </a:extLst>
            </p:cNvPr>
            <p:cNvSpPr/>
            <p:nvPr/>
          </p:nvSpPr>
          <p:spPr>
            <a:xfrm>
              <a:off x="3190302" y="2879283"/>
              <a:ext cx="2431274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257175">
                <a:defRPr/>
              </a:pPr>
              <a:r>
                <a:rPr lang="en-US" sz="800" b="1" i="1" u="sng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Sub-offerings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Platform Driven Smart Development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Citizen development </a:t>
              </a:r>
            </a:p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Cloud Native Development 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840EA9C-4E5A-4E05-A8E1-CB88017F348A}"/>
                </a:ext>
              </a:extLst>
            </p:cNvPr>
            <p:cNvSpPr/>
            <p:nvPr/>
          </p:nvSpPr>
          <p:spPr>
            <a:xfrm>
              <a:off x="1779429" y="3011400"/>
              <a:ext cx="104200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2713" indent="-112713" defTabSz="257175">
                <a:buFont typeface="Arial" panose="020B0604020202020204" pitchFamily="34" charset="0"/>
                <a:buChar char="•"/>
                <a:defRPr/>
              </a:pPr>
              <a:r>
                <a:rPr lang="en-US" sz="800" dirty="0">
                  <a:solidFill>
                    <a:schemeClr val="tx2"/>
                  </a:solidFill>
                  <a:latin typeface="+mj-lt"/>
                  <a:cs typeface="Calibri" panose="020F0502020204030204" pitchFamily="34" charset="0"/>
                </a:rPr>
                <a:t>Business driven Modernization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361B995-3FB7-4120-B4C4-099E917A7564}"/>
                </a:ext>
              </a:extLst>
            </p:cNvPr>
            <p:cNvSpPr/>
            <p:nvPr/>
          </p:nvSpPr>
          <p:spPr>
            <a:xfrm>
              <a:off x="8882" y="2264532"/>
              <a:ext cx="3041948" cy="1914929"/>
            </a:xfrm>
            <a:prstGeom prst="rect">
              <a:avLst/>
            </a:prstGeom>
            <a:noFill/>
            <a:ln w="28575">
              <a:solidFill>
                <a:schemeClr val="accent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4" name="Picture 153">
            <a:extLst>
              <a:ext uri="{FF2B5EF4-FFF2-40B4-BE49-F238E27FC236}">
                <a16:creationId xmlns:a16="http://schemas.microsoft.com/office/drawing/2014/main" id="{94425707-E49C-4550-8EEE-4154CA4A8EA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099" y="4535987"/>
            <a:ext cx="527695" cy="12688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B7E486D1-C916-40DC-BEA0-6BCCE8B887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16" y="4328662"/>
            <a:ext cx="672216" cy="247839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31B7435-C07D-48E5-9F38-C543795425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11" y="4372930"/>
            <a:ext cx="325109" cy="203571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827EEDD-9788-4D3D-B586-B4B1CCC302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474" y="4205024"/>
            <a:ext cx="615243" cy="292829"/>
          </a:xfrm>
          <a:prstGeom prst="rect">
            <a:avLst/>
          </a:prstGeom>
        </p:spPr>
      </p:pic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3564498-D098-4BEB-98DA-FA3BA7C93F2A}"/>
              </a:ext>
            </a:extLst>
          </p:cNvPr>
          <p:cNvGrpSpPr/>
          <p:nvPr/>
        </p:nvGrpSpPr>
        <p:grpSpPr>
          <a:xfrm>
            <a:off x="614453" y="4284559"/>
            <a:ext cx="457358" cy="300695"/>
            <a:chOff x="3645779" y="4182041"/>
            <a:chExt cx="582711" cy="390778"/>
          </a:xfrm>
        </p:grpSpPr>
        <p:pic>
          <p:nvPicPr>
            <p:cNvPr id="159" name="Picture 2" descr="Products &amp; Services | Google Cloud">
              <a:hlinkClick r:id="rId10"/>
              <a:extLst>
                <a:ext uri="{FF2B5EF4-FFF2-40B4-BE49-F238E27FC236}">
                  <a16:creationId xmlns:a16="http://schemas.microsoft.com/office/drawing/2014/main" id="{4ACD7441-1FBC-4C27-9417-0311377D4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779" y="4182041"/>
              <a:ext cx="582711" cy="28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09B257A-222D-46B7-8939-02BC6978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6229" y="4426802"/>
              <a:ext cx="414307" cy="146017"/>
            </a:xfrm>
            <a:prstGeom prst="rect">
              <a:avLst/>
            </a:prstGeom>
          </p:spPr>
        </p:pic>
      </p:grpSp>
      <p:pic>
        <p:nvPicPr>
          <p:cNvPr id="161" name="Picture 160">
            <a:extLst>
              <a:ext uri="{FF2B5EF4-FFF2-40B4-BE49-F238E27FC236}">
                <a16:creationId xmlns:a16="http://schemas.microsoft.com/office/drawing/2014/main" id="{E539F4B3-CDB2-48F3-8891-05114A1FD76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388" y="4330567"/>
            <a:ext cx="424679" cy="208001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76C67162-7444-499F-8CBA-DE38269E36E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095" y="4374087"/>
            <a:ext cx="803511" cy="121041"/>
          </a:xfrm>
          <a:prstGeom prst="rect">
            <a:avLst/>
          </a:prstGeom>
        </p:spPr>
      </p:pic>
      <p:pic>
        <p:nvPicPr>
          <p:cNvPr id="163" name="Picture 8" descr="Micro Focus - Alliances - PwC UK">
            <a:extLst>
              <a:ext uri="{FF2B5EF4-FFF2-40B4-BE49-F238E27FC236}">
                <a16:creationId xmlns:a16="http://schemas.microsoft.com/office/drawing/2014/main" id="{DC9F81A1-2E41-4FB0-831E-E537E5720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78332" y="4351343"/>
            <a:ext cx="714100" cy="20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78A0515-F454-42BC-B13C-A777DE5DB7B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163" y="4312662"/>
            <a:ext cx="771073" cy="29476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868FCD3E-1659-4133-B4CA-443F9870B2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5" y="4357104"/>
            <a:ext cx="630475" cy="170092"/>
          </a:xfrm>
          <a:prstGeom prst="rect">
            <a:avLst/>
          </a:prstGeom>
        </p:spPr>
      </p:pic>
      <p:pic>
        <p:nvPicPr>
          <p:cNvPr id="166" name="Picture 2" descr="Resolve Systems | LinkedIn">
            <a:extLst>
              <a:ext uri="{FF2B5EF4-FFF2-40B4-BE49-F238E27FC236}">
                <a16:creationId xmlns:a16="http://schemas.microsoft.com/office/drawing/2014/main" id="{A4FDE5EB-8C9C-4211-B3E1-6E6DD193B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158" y="4248191"/>
            <a:ext cx="390100" cy="3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4" descr="Appdynamics Logo Download Vector">
            <a:extLst>
              <a:ext uri="{FF2B5EF4-FFF2-40B4-BE49-F238E27FC236}">
                <a16:creationId xmlns:a16="http://schemas.microsoft.com/office/drawing/2014/main" id="{92559CF8-A428-4D2E-8555-3F329247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5851" y="4263124"/>
            <a:ext cx="371283" cy="39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18E8EE24-6680-43B2-BB2C-CA484AABB8E8}"/>
              </a:ext>
            </a:extLst>
          </p:cNvPr>
          <p:cNvSpPr txBox="1"/>
          <p:nvPr/>
        </p:nvSpPr>
        <p:spPr>
          <a:xfrm>
            <a:off x="2524662" y="3529632"/>
            <a:ext cx="5143207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Cognizant Intelligent Engineering | </a:t>
            </a:r>
            <a:r>
              <a:rPr lang="en-US" sz="1100" i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Our </a:t>
            </a:r>
            <a:r>
              <a:rPr lang="en-US" sz="1100" b="1" i="1" dirty="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‘Platform-first’ </a:t>
            </a:r>
            <a:r>
              <a:rPr lang="en-US" sz="1100" i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approach</a:t>
            </a:r>
            <a:r>
              <a:rPr lang="en-US" sz="1100" b="1" i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7EFBF02-B526-47FD-8DED-6E57DB9DAC09}"/>
              </a:ext>
            </a:extLst>
          </p:cNvPr>
          <p:cNvSpPr/>
          <p:nvPr/>
        </p:nvSpPr>
        <p:spPr>
          <a:xfrm>
            <a:off x="8483" y="4045206"/>
            <a:ext cx="9128202" cy="185552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0170BC38-E2BA-4345-B21A-3783E107A903}"/>
              </a:ext>
            </a:extLst>
          </p:cNvPr>
          <p:cNvSpPr txBox="1"/>
          <p:nvPr/>
        </p:nvSpPr>
        <p:spPr>
          <a:xfrm>
            <a:off x="2462132" y="4010567"/>
            <a:ext cx="4641494" cy="24622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sz="1000" i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Strategic Partners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977F47A1-0922-431B-8E06-7409B68E4E6F}"/>
              </a:ext>
            </a:extLst>
          </p:cNvPr>
          <p:cNvCxnSpPr/>
          <p:nvPr/>
        </p:nvCxnSpPr>
        <p:spPr>
          <a:xfrm>
            <a:off x="8483" y="2722677"/>
            <a:ext cx="91355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708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" descr="IT modernization for the COVID era -- FCW">
            <a:extLst>
              <a:ext uri="{FF2B5EF4-FFF2-40B4-BE49-F238E27FC236}">
                <a16:creationId xmlns:a16="http://schemas.microsoft.com/office/drawing/2014/main" id="{5D082E7C-8E3B-44A7-94A2-ACD2E269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81" r="5173" b="-381"/>
          <a:stretch/>
        </p:blipFill>
        <p:spPr bwMode="auto">
          <a:xfrm flipH="1">
            <a:off x="-18168" y="-30554"/>
            <a:ext cx="9162168" cy="516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99E8964-9654-48A5-BA6A-ADC2DF3FF7BD}"/>
              </a:ext>
            </a:extLst>
          </p:cNvPr>
          <p:cNvSpPr/>
          <p:nvPr/>
        </p:nvSpPr>
        <p:spPr>
          <a:xfrm>
            <a:off x="-19664" y="-30555"/>
            <a:ext cx="9162167" cy="516248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>
                  <a:alpha val="7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2B6EE-A5D3-48F1-A6EA-59814EA3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Our dual approach for Application Modernization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0D07B-190A-4C3E-8505-23412C6A65D2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B384F5-6F2B-4F9D-990A-353AFEFEBB9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b="0"/>
          </a:p>
        </p:txBody>
      </p:sp>
      <p:sp>
        <p:nvSpPr>
          <p:cNvPr id="10" name="Freeform 43">
            <a:extLst>
              <a:ext uri="{FF2B5EF4-FFF2-40B4-BE49-F238E27FC236}">
                <a16:creationId xmlns:a16="http://schemas.microsoft.com/office/drawing/2014/main" id="{1A5575B7-8CF9-45A2-9693-D2438DB9570D}"/>
              </a:ext>
            </a:extLst>
          </p:cNvPr>
          <p:cNvSpPr/>
          <p:nvPr/>
        </p:nvSpPr>
        <p:spPr>
          <a:xfrm rot="5400000">
            <a:off x="5640774" y="1836820"/>
            <a:ext cx="556645" cy="238206"/>
          </a:xfrm>
          <a:custGeom>
            <a:avLst/>
            <a:gdLst>
              <a:gd name="connsiteX0" fmla="*/ 0 w 729343"/>
              <a:gd name="connsiteY0" fmla="*/ 312109 h 312109"/>
              <a:gd name="connsiteX1" fmla="*/ 364672 w 729343"/>
              <a:gd name="connsiteY1" fmla="*/ 0 h 312109"/>
              <a:gd name="connsiteX2" fmla="*/ 729343 w 729343"/>
              <a:gd name="connsiteY2" fmla="*/ 312109 h 312109"/>
              <a:gd name="connsiteX3" fmla="*/ 649813 w 729343"/>
              <a:gd name="connsiteY3" fmla="*/ 312109 h 312109"/>
              <a:gd name="connsiteX4" fmla="*/ 364674 w 729343"/>
              <a:gd name="connsiteY4" fmla="*/ 68069 h 312109"/>
              <a:gd name="connsiteX5" fmla="*/ 79535 w 729343"/>
              <a:gd name="connsiteY5" fmla="*/ 312109 h 312109"/>
              <a:gd name="connsiteX6" fmla="*/ 0 w 729343"/>
              <a:gd name="connsiteY6" fmla="*/ 312109 h 31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9343" h="312109">
                <a:moveTo>
                  <a:pt x="0" y="312109"/>
                </a:moveTo>
                <a:lnTo>
                  <a:pt x="364672" y="0"/>
                </a:lnTo>
                <a:lnTo>
                  <a:pt x="729343" y="312109"/>
                </a:lnTo>
                <a:lnTo>
                  <a:pt x="649813" y="312109"/>
                </a:lnTo>
                <a:lnTo>
                  <a:pt x="364674" y="68069"/>
                </a:lnTo>
                <a:lnTo>
                  <a:pt x="79535" y="312109"/>
                </a:lnTo>
                <a:lnTo>
                  <a:pt x="0" y="3121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7B0C083-48FD-465C-8586-6151EC0812E6}"/>
              </a:ext>
            </a:extLst>
          </p:cNvPr>
          <p:cNvSpPr/>
          <p:nvPr/>
        </p:nvSpPr>
        <p:spPr>
          <a:xfrm rot="5400000">
            <a:off x="5531994" y="1836820"/>
            <a:ext cx="556645" cy="238206"/>
          </a:xfrm>
          <a:custGeom>
            <a:avLst/>
            <a:gdLst>
              <a:gd name="connsiteX0" fmla="*/ 0 w 729343"/>
              <a:gd name="connsiteY0" fmla="*/ 312109 h 312109"/>
              <a:gd name="connsiteX1" fmla="*/ 364672 w 729343"/>
              <a:gd name="connsiteY1" fmla="*/ 0 h 312109"/>
              <a:gd name="connsiteX2" fmla="*/ 729343 w 729343"/>
              <a:gd name="connsiteY2" fmla="*/ 312109 h 312109"/>
              <a:gd name="connsiteX3" fmla="*/ 649813 w 729343"/>
              <a:gd name="connsiteY3" fmla="*/ 312109 h 312109"/>
              <a:gd name="connsiteX4" fmla="*/ 364674 w 729343"/>
              <a:gd name="connsiteY4" fmla="*/ 68069 h 312109"/>
              <a:gd name="connsiteX5" fmla="*/ 79535 w 729343"/>
              <a:gd name="connsiteY5" fmla="*/ 312109 h 312109"/>
              <a:gd name="connsiteX6" fmla="*/ 0 w 729343"/>
              <a:gd name="connsiteY6" fmla="*/ 312109 h 31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9343" h="312109">
                <a:moveTo>
                  <a:pt x="0" y="312109"/>
                </a:moveTo>
                <a:lnTo>
                  <a:pt x="364672" y="0"/>
                </a:lnTo>
                <a:lnTo>
                  <a:pt x="729343" y="312109"/>
                </a:lnTo>
                <a:lnTo>
                  <a:pt x="649813" y="312109"/>
                </a:lnTo>
                <a:lnTo>
                  <a:pt x="364674" y="68069"/>
                </a:lnTo>
                <a:lnTo>
                  <a:pt x="79535" y="312109"/>
                </a:lnTo>
                <a:lnTo>
                  <a:pt x="0" y="3121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Freeform 52">
            <a:extLst>
              <a:ext uri="{FF2B5EF4-FFF2-40B4-BE49-F238E27FC236}">
                <a16:creationId xmlns:a16="http://schemas.microsoft.com/office/drawing/2014/main" id="{036ACA3D-7DCE-4009-ACCA-18CAD5EF37D1}"/>
              </a:ext>
            </a:extLst>
          </p:cNvPr>
          <p:cNvSpPr/>
          <p:nvPr/>
        </p:nvSpPr>
        <p:spPr>
          <a:xfrm rot="5400000">
            <a:off x="5640774" y="3584357"/>
            <a:ext cx="556645" cy="238206"/>
          </a:xfrm>
          <a:custGeom>
            <a:avLst/>
            <a:gdLst>
              <a:gd name="connsiteX0" fmla="*/ 0 w 729343"/>
              <a:gd name="connsiteY0" fmla="*/ 312109 h 312109"/>
              <a:gd name="connsiteX1" fmla="*/ 364672 w 729343"/>
              <a:gd name="connsiteY1" fmla="*/ 0 h 312109"/>
              <a:gd name="connsiteX2" fmla="*/ 729343 w 729343"/>
              <a:gd name="connsiteY2" fmla="*/ 312109 h 312109"/>
              <a:gd name="connsiteX3" fmla="*/ 649813 w 729343"/>
              <a:gd name="connsiteY3" fmla="*/ 312109 h 312109"/>
              <a:gd name="connsiteX4" fmla="*/ 364674 w 729343"/>
              <a:gd name="connsiteY4" fmla="*/ 68069 h 312109"/>
              <a:gd name="connsiteX5" fmla="*/ 79535 w 729343"/>
              <a:gd name="connsiteY5" fmla="*/ 312109 h 312109"/>
              <a:gd name="connsiteX6" fmla="*/ 0 w 729343"/>
              <a:gd name="connsiteY6" fmla="*/ 312109 h 31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9343" h="312109">
                <a:moveTo>
                  <a:pt x="0" y="312109"/>
                </a:moveTo>
                <a:lnTo>
                  <a:pt x="364672" y="0"/>
                </a:lnTo>
                <a:lnTo>
                  <a:pt x="729343" y="312109"/>
                </a:lnTo>
                <a:lnTo>
                  <a:pt x="649813" y="312109"/>
                </a:lnTo>
                <a:lnTo>
                  <a:pt x="364674" y="68069"/>
                </a:lnTo>
                <a:lnTo>
                  <a:pt x="79535" y="312109"/>
                </a:lnTo>
                <a:lnTo>
                  <a:pt x="0" y="3121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3" name="Freeform 55">
            <a:extLst>
              <a:ext uri="{FF2B5EF4-FFF2-40B4-BE49-F238E27FC236}">
                <a16:creationId xmlns:a16="http://schemas.microsoft.com/office/drawing/2014/main" id="{258D4C8C-7FC6-4A32-B713-D9C1AEEE47DC}"/>
              </a:ext>
            </a:extLst>
          </p:cNvPr>
          <p:cNvSpPr/>
          <p:nvPr/>
        </p:nvSpPr>
        <p:spPr>
          <a:xfrm rot="5400000">
            <a:off x="5531994" y="3584357"/>
            <a:ext cx="556645" cy="238206"/>
          </a:xfrm>
          <a:custGeom>
            <a:avLst/>
            <a:gdLst>
              <a:gd name="connsiteX0" fmla="*/ 0 w 729343"/>
              <a:gd name="connsiteY0" fmla="*/ 312109 h 312109"/>
              <a:gd name="connsiteX1" fmla="*/ 364672 w 729343"/>
              <a:gd name="connsiteY1" fmla="*/ 0 h 312109"/>
              <a:gd name="connsiteX2" fmla="*/ 729343 w 729343"/>
              <a:gd name="connsiteY2" fmla="*/ 312109 h 312109"/>
              <a:gd name="connsiteX3" fmla="*/ 649813 w 729343"/>
              <a:gd name="connsiteY3" fmla="*/ 312109 h 312109"/>
              <a:gd name="connsiteX4" fmla="*/ 364674 w 729343"/>
              <a:gd name="connsiteY4" fmla="*/ 68069 h 312109"/>
              <a:gd name="connsiteX5" fmla="*/ 79535 w 729343"/>
              <a:gd name="connsiteY5" fmla="*/ 312109 h 312109"/>
              <a:gd name="connsiteX6" fmla="*/ 0 w 729343"/>
              <a:gd name="connsiteY6" fmla="*/ 312109 h 31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9343" h="312109">
                <a:moveTo>
                  <a:pt x="0" y="312109"/>
                </a:moveTo>
                <a:lnTo>
                  <a:pt x="364672" y="0"/>
                </a:lnTo>
                <a:lnTo>
                  <a:pt x="729343" y="312109"/>
                </a:lnTo>
                <a:lnTo>
                  <a:pt x="649813" y="312109"/>
                </a:lnTo>
                <a:lnTo>
                  <a:pt x="364674" y="68069"/>
                </a:lnTo>
                <a:lnTo>
                  <a:pt x="79535" y="312109"/>
                </a:lnTo>
                <a:lnTo>
                  <a:pt x="0" y="3121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  <a:cs typeface="Calibri" panose="020F050202020403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6088878" y="2854898"/>
            <a:ext cx="2690726" cy="1723375"/>
            <a:chOff x="6088878" y="1111164"/>
            <a:chExt cx="2690726" cy="172337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A419A5-8BE4-46D8-B386-54FD69C62068}"/>
                </a:ext>
              </a:extLst>
            </p:cNvPr>
            <p:cNvSpPr/>
            <p:nvPr/>
          </p:nvSpPr>
          <p:spPr>
            <a:xfrm>
              <a:off x="6102955" y="1111164"/>
              <a:ext cx="2676649" cy="1723375"/>
            </a:xfrm>
            <a:prstGeom prst="rect">
              <a:avLst/>
            </a:prstGeom>
            <a:solidFill>
              <a:schemeClr val="tx2">
                <a:alpha val="36000"/>
              </a:schemeClr>
            </a:solidFill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49DAFA-28D1-4211-984F-482CB7023079}"/>
                </a:ext>
              </a:extLst>
            </p:cNvPr>
            <p:cNvSpPr/>
            <p:nvPr/>
          </p:nvSpPr>
          <p:spPr>
            <a:xfrm>
              <a:off x="6117599" y="1711194"/>
              <a:ext cx="2645401" cy="1006739"/>
            </a:xfrm>
            <a:prstGeom prst="rect">
              <a:avLst/>
            </a:prstGeom>
            <a:solidFill>
              <a:schemeClr val="accent2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4836C9-DE72-41B9-9BE0-89330E6B8571}"/>
                </a:ext>
              </a:extLst>
            </p:cNvPr>
            <p:cNvSpPr txBox="1"/>
            <p:nvPr/>
          </p:nvSpPr>
          <p:spPr>
            <a:xfrm>
              <a:off x="6117600" y="2066149"/>
              <a:ext cx="1284409" cy="43088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 i="1"/>
              </a:lvl1pPr>
            </a:lstStyle>
            <a:p>
              <a:pPr algn="ctr"/>
              <a:r>
                <a:rPr lang="en-US" sz="700" i="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Use of DFD on business processes to discover the bottlenecks to be optimized and opportunities to be leveraged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34844B-6275-4885-A52C-85CA6179841D}"/>
                </a:ext>
              </a:extLst>
            </p:cNvPr>
            <p:cNvSpPr txBox="1"/>
            <p:nvPr/>
          </p:nvSpPr>
          <p:spPr>
            <a:xfrm>
              <a:off x="7497438" y="2053624"/>
              <a:ext cx="1215027" cy="53860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r">
                <a:defRPr sz="800" i="1"/>
              </a:lvl1pPr>
            </a:lstStyle>
            <a:p>
              <a:pPr algn="ctr"/>
              <a:r>
                <a:rPr lang="en-US" sz="700" i="0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Maps the Customer journey based on individual persona score and provide recommendation to improve Customer Experience Index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E2C018-D60D-40B2-849C-0E0D41111EF7}"/>
                </a:ext>
              </a:extLst>
            </p:cNvPr>
            <p:cNvSpPr txBox="1"/>
            <p:nvPr/>
          </p:nvSpPr>
          <p:spPr>
            <a:xfrm>
              <a:off x="6459748" y="1167181"/>
              <a:ext cx="945408" cy="46166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DFD (Digital Footprint Diagnostics)</a:t>
              </a:r>
              <a:endParaRPr lang="en-US" sz="1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C8ECFF-6A94-456F-B3F2-9562D085BF3E}"/>
                </a:ext>
              </a:extLst>
            </p:cNvPr>
            <p:cNvSpPr txBox="1"/>
            <p:nvPr/>
          </p:nvSpPr>
          <p:spPr>
            <a:xfrm>
              <a:off x="7528108" y="1167181"/>
              <a:ext cx="1191031" cy="461665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Cognizant </a:t>
              </a:r>
              <a:r>
                <a:rPr lang="en-IN" sz="1000" b="1" dirty="0" err="1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AppLens</a:t>
              </a:r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®</a:t>
              </a:r>
              <a:b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</a:br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CVM Survey</a:t>
              </a:r>
              <a:endParaRPr lang="en-US" sz="1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6BD78A-7A84-4F49-AC5E-EC7C26D2BDFA}"/>
                </a:ext>
              </a:extLst>
            </p:cNvPr>
            <p:cNvSpPr txBox="1"/>
            <p:nvPr/>
          </p:nvSpPr>
          <p:spPr>
            <a:xfrm>
              <a:off x="6088878" y="1741960"/>
              <a:ext cx="1335595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000" b="1" i="0">
                  <a:solidFill>
                    <a:srgbClr val="00F26D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IN" sz="900" dirty="0">
                  <a:solidFill>
                    <a:schemeClr val="accent3"/>
                  </a:solidFill>
                  <a:latin typeface="+mj-lt"/>
                </a:rPr>
                <a:t>Business Value Management (BVM) </a:t>
              </a:r>
              <a:endParaRPr lang="en-US" sz="9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91EF07-5FB0-4152-8BAA-CA1481A1B4FF}"/>
                </a:ext>
              </a:extLst>
            </p:cNvPr>
            <p:cNvSpPr txBox="1"/>
            <p:nvPr/>
          </p:nvSpPr>
          <p:spPr>
            <a:xfrm>
              <a:off x="7486278" y="1745847"/>
              <a:ext cx="1237345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1050" b="1" i="1">
                  <a:solidFill>
                    <a:schemeClr val="accent3"/>
                  </a:solidFill>
                </a:defRPr>
              </a:lvl1pPr>
            </a:lstStyle>
            <a:p>
              <a:pPr algn="ctr"/>
              <a:r>
                <a:rPr lang="en-IN" sz="900" i="0" dirty="0">
                  <a:latin typeface="+mj-lt"/>
                  <a:cs typeface="Calibri" panose="020F0502020204030204" pitchFamily="34" charset="0"/>
                </a:rPr>
                <a:t>Customer Value Management (CVM) </a:t>
              </a:r>
              <a:endParaRPr lang="en-US" sz="900" i="0" dirty="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6" name="Diamond 25">
              <a:extLst>
                <a:ext uri="{FF2B5EF4-FFF2-40B4-BE49-F238E27FC236}">
                  <a16:creationId xmlns:a16="http://schemas.microsoft.com/office/drawing/2014/main" id="{1C3647C2-9DA4-4EF4-862D-25C0B0CB4EE0}"/>
                </a:ext>
              </a:extLst>
            </p:cNvPr>
            <p:cNvSpPr/>
            <p:nvPr/>
          </p:nvSpPr>
          <p:spPr>
            <a:xfrm>
              <a:off x="6199325" y="1192784"/>
              <a:ext cx="164054" cy="1640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E35AA2BA-734D-4F35-97F1-A948DAB9E932}"/>
                </a:ext>
              </a:extLst>
            </p:cNvPr>
            <p:cNvSpPr/>
            <p:nvPr/>
          </p:nvSpPr>
          <p:spPr>
            <a:xfrm>
              <a:off x="7288331" y="1267359"/>
              <a:ext cx="164054" cy="1640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13C52BB-6CEE-41B3-9C8E-D2CEBCE5E136}"/>
                </a:ext>
              </a:extLst>
            </p:cNvPr>
            <p:cNvCxnSpPr/>
            <p:nvPr/>
          </p:nvCxnSpPr>
          <p:spPr>
            <a:xfrm>
              <a:off x="7452385" y="1775837"/>
              <a:ext cx="0" cy="858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le 80">
            <a:extLst>
              <a:ext uri="{FF2B5EF4-FFF2-40B4-BE49-F238E27FC236}">
                <a16:creationId xmlns:a16="http://schemas.microsoft.com/office/drawing/2014/main" id="{B0FAD6FF-EF8C-498F-985E-E4352200763F}"/>
              </a:ext>
            </a:extLst>
          </p:cNvPr>
          <p:cNvSpPr/>
          <p:nvPr/>
        </p:nvSpPr>
        <p:spPr>
          <a:xfrm>
            <a:off x="2288987" y="814558"/>
            <a:ext cx="1799062" cy="264105"/>
          </a:xfrm>
          <a:prstGeom prst="roundRect">
            <a:avLst>
              <a:gd name="adj" fmla="val 6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Trigger / Symptoms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9AE739-4F7D-443B-84FD-D608810C8310}"/>
              </a:ext>
            </a:extLst>
          </p:cNvPr>
          <p:cNvGrpSpPr/>
          <p:nvPr/>
        </p:nvGrpSpPr>
        <p:grpSpPr>
          <a:xfrm>
            <a:off x="225255" y="1068266"/>
            <a:ext cx="3910965" cy="1686968"/>
            <a:chOff x="163470" y="2825624"/>
            <a:chExt cx="3910965" cy="168696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E86E57-B0C7-4FE7-989A-E3398B50068F}"/>
                </a:ext>
              </a:extLst>
            </p:cNvPr>
            <p:cNvSpPr/>
            <p:nvPr/>
          </p:nvSpPr>
          <p:spPr>
            <a:xfrm>
              <a:off x="2101238" y="2867004"/>
              <a:ext cx="1973197" cy="1563715"/>
            </a:xfrm>
            <a:prstGeom prst="rect">
              <a:avLst/>
            </a:prstGeom>
            <a:solidFill>
              <a:schemeClr val="tx2">
                <a:alpha val="25000"/>
              </a:schemeClr>
            </a:solidFill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2" name="Pie 20">
              <a:extLst>
                <a:ext uri="{FF2B5EF4-FFF2-40B4-BE49-F238E27FC236}">
                  <a16:creationId xmlns:a16="http://schemas.microsoft.com/office/drawing/2014/main" id="{AE714123-D4E0-4B75-8420-A4FEB0B8D68B}"/>
                </a:ext>
              </a:extLst>
            </p:cNvPr>
            <p:cNvSpPr/>
            <p:nvPr/>
          </p:nvSpPr>
          <p:spPr>
            <a:xfrm>
              <a:off x="163470" y="2825624"/>
              <a:ext cx="1686970" cy="1686968"/>
            </a:xfrm>
            <a:prstGeom prst="pie">
              <a:avLst>
                <a:gd name="adj1" fmla="val 16214648"/>
                <a:gd name="adj2" fmla="val 540862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FE39F32-7BF6-437B-9323-71564B9FD4F0}"/>
                </a:ext>
              </a:extLst>
            </p:cNvPr>
            <p:cNvSpPr/>
            <p:nvPr/>
          </p:nvSpPr>
          <p:spPr>
            <a:xfrm>
              <a:off x="298623" y="2962404"/>
              <a:ext cx="1416664" cy="14194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 anchorCtr="0"/>
            <a:lstStyle/>
            <a:p>
              <a:pPr algn="ctr"/>
              <a:endParaRPr lang="en-US" sz="105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3E9B35-056C-4416-820E-899EB4CD19D8}"/>
                </a:ext>
              </a:extLst>
            </p:cNvPr>
            <p:cNvSpPr txBox="1"/>
            <p:nvPr/>
          </p:nvSpPr>
          <p:spPr>
            <a:xfrm>
              <a:off x="2657743" y="3082266"/>
              <a:ext cx="1332665" cy="1384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Obsolete Technology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209A0-4FCC-48E9-90D8-E4ECCF0736B1}"/>
                </a:ext>
              </a:extLst>
            </p:cNvPr>
            <p:cNvSpPr txBox="1"/>
            <p:nvPr/>
          </p:nvSpPr>
          <p:spPr>
            <a:xfrm>
              <a:off x="2657743" y="3488119"/>
              <a:ext cx="1124901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Unsupported Tech versions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9844AF-3C85-4DC0-B5FE-27A01083D7E8}"/>
                </a:ext>
              </a:extLst>
            </p:cNvPr>
            <p:cNvSpPr txBox="1"/>
            <p:nvPr/>
          </p:nvSpPr>
          <p:spPr>
            <a:xfrm>
              <a:off x="2648345" y="3978340"/>
              <a:ext cx="984843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Monolithic Architecture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0034F1F-9499-4BAA-ADDC-299AECEF5353}"/>
                </a:ext>
              </a:extLst>
            </p:cNvPr>
            <p:cNvSpPr/>
            <p:nvPr/>
          </p:nvSpPr>
          <p:spPr>
            <a:xfrm>
              <a:off x="451034" y="3799934"/>
              <a:ext cx="1111843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anose="020F0502020204030204" pitchFamily="34" charset="0"/>
                </a:rPr>
                <a:t>Application Driven</a:t>
              </a:r>
              <a:endParaRPr lang="en-US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717A9CE-3B98-49D2-8AF4-C1B48FE94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98" y="3201457"/>
              <a:ext cx="623515" cy="623515"/>
            </a:xfrm>
            <a:prstGeom prst="rect">
              <a:avLst/>
            </a:prstGeom>
          </p:spPr>
        </p:pic>
        <p:pic>
          <p:nvPicPr>
            <p:cNvPr id="39" name="Picture 2" descr="Browser, error, malware, outdated, phishing, unable, unsupported icon -  Download on Iconfinder">
              <a:extLst>
                <a:ext uri="{FF2B5EF4-FFF2-40B4-BE49-F238E27FC236}">
                  <a16:creationId xmlns:a16="http://schemas.microsoft.com/office/drawing/2014/main" id="{1FC6EA1D-625F-4467-83D3-7CA3824A9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070" y="3495819"/>
              <a:ext cx="265905" cy="265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6" descr="Obsolete - Free technology icons">
              <a:extLst>
                <a:ext uri="{FF2B5EF4-FFF2-40B4-BE49-F238E27FC236}">
                  <a16:creationId xmlns:a16="http://schemas.microsoft.com/office/drawing/2014/main" id="{28385D8C-7EF4-4543-848E-D296565440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3825" y="3046409"/>
              <a:ext cx="288685" cy="28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Code, cube, module, plugin, programming icon - Download on Iconfinder">
              <a:extLst>
                <a:ext uri="{FF2B5EF4-FFF2-40B4-BE49-F238E27FC236}">
                  <a16:creationId xmlns:a16="http://schemas.microsoft.com/office/drawing/2014/main" id="{A22A2E02-4C0A-486B-BC96-6EA6AF152E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194" y="3966652"/>
              <a:ext cx="280486" cy="280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8D452D9-D7B4-450F-B779-F2280D26CC70}"/>
                </a:ext>
              </a:extLst>
            </p:cNvPr>
            <p:cNvCxnSpPr/>
            <p:nvPr/>
          </p:nvCxnSpPr>
          <p:spPr>
            <a:xfrm>
              <a:off x="2648345" y="3373537"/>
              <a:ext cx="1124901" cy="0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1A2EE60-E799-4733-AAA1-3B6A69F9063F}"/>
                </a:ext>
              </a:extLst>
            </p:cNvPr>
            <p:cNvCxnSpPr/>
            <p:nvPr/>
          </p:nvCxnSpPr>
          <p:spPr>
            <a:xfrm>
              <a:off x="2657742" y="3876865"/>
              <a:ext cx="1124901" cy="0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E5C2BD52-E6F3-4E14-B65E-C0283A8F8273}"/>
                </a:ext>
              </a:extLst>
            </p:cNvPr>
            <p:cNvSpPr/>
            <p:nvPr/>
          </p:nvSpPr>
          <p:spPr>
            <a:xfrm rot="5400000">
              <a:off x="1810554" y="3547981"/>
              <a:ext cx="308417" cy="151752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16E608-7AD9-4C79-8F0B-737CEFA71058}"/>
              </a:ext>
            </a:extLst>
          </p:cNvPr>
          <p:cNvGrpSpPr/>
          <p:nvPr/>
        </p:nvGrpSpPr>
        <p:grpSpPr>
          <a:xfrm>
            <a:off x="224027" y="2873305"/>
            <a:ext cx="3910964" cy="1733612"/>
            <a:chOff x="223986" y="2717416"/>
            <a:chExt cx="3910964" cy="17336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5942225-19CA-4E77-9996-88804734FB3E}"/>
                </a:ext>
              </a:extLst>
            </p:cNvPr>
            <p:cNvSpPr/>
            <p:nvPr/>
          </p:nvSpPr>
          <p:spPr>
            <a:xfrm>
              <a:off x="2161753" y="2717416"/>
              <a:ext cx="1973197" cy="1718669"/>
            </a:xfrm>
            <a:prstGeom prst="rect">
              <a:avLst/>
            </a:prstGeom>
            <a:solidFill>
              <a:schemeClr val="tx2">
                <a:alpha val="25000"/>
              </a:schemeClr>
            </a:solidFill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47" name="Pie 70">
              <a:extLst>
                <a:ext uri="{FF2B5EF4-FFF2-40B4-BE49-F238E27FC236}">
                  <a16:creationId xmlns:a16="http://schemas.microsoft.com/office/drawing/2014/main" id="{2459B135-6959-4078-A321-1492A4E60F81}"/>
                </a:ext>
              </a:extLst>
            </p:cNvPr>
            <p:cNvSpPr/>
            <p:nvPr/>
          </p:nvSpPr>
          <p:spPr>
            <a:xfrm>
              <a:off x="223986" y="2764060"/>
              <a:ext cx="1686970" cy="1686968"/>
            </a:xfrm>
            <a:prstGeom prst="pie">
              <a:avLst>
                <a:gd name="adj1" fmla="val 16214648"/>
                <a:gd name="adj2" fmla="val 540862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5798EB5-A42A-40AE-B192-4E8548DD6CF8}"/>
                </a:ext>
              </a:extLst>
            </p:cNvPr>
            <p:cNvSpPr/>
            <p:nvPr/>
          </p:nvSpPr>
          <p:spPr>
            <a:xfrm>
              <a:off x="359139" y="2900977"/>
              <a:ext cx="1416664" cy="141944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82880" rtlCol="0" anchor="b" anchorCtr="0"/>
            <a:lstStyle/>
            <a:p>
              <a:pPr algn="ctr"/>
              <a:endParaRPr lang="en-IN" sz="105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2EBCC0-42C6-4EED-B571-DF008A2C4C57}"/>
                </a:ext>
              </a:extLst>
            </p:cNvPr>
            <p:cNvSpPr txBox="1"/>
            <p:nvPr/>
          </p:nvSpPr>
          <p:spPr>
            <a:xfrm>
              <a:off x="2720038" y="3380155"/>
              <a:ext cx="981833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Business Process latency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DF8E55-6031-4492-9214-A2B0B4B87677}"/>
                </a:ext>
              </a:extLst>
            </p:cNvPr>
            <p:cNvSpPr txBox="1"/>
            <p:nvPr/>
          </p:nvSpPr>
          <p:spPr>
            <a:xfrm>
              <a:off x="2711830" y="2852910"/>
              <a:ext cx="1156105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End User experience Patterns 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504CA52-27F8-4DD9-8D1C-1A6DEB89B025}"/>
                </a:ext>
              </a:extLst>
            </p:cNvPr>
            <p:cNvSpPr/>
            <p:nvPr/>
          </p:nvSpPr>
          <p:spPr>
            <a:xfrm>
              <a:off x="511550" y="3719195"/>
              <a:ext cx="111184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anose="020F0502020204030204" pitchFamily="34" charset="0"/>
                </a:rPr>
                <a:t>Business </a:t>
              </a:r>
            </a:p>
            <a:p>
              <a:pPr algn="ctr"/>
              <a:r>
                <a:rPr lang="en-IN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cs typeface="Calibri" panose="020F0502020204030204" pitchFamily="34" charset="0"/>
                </a:rPr>
                <a:t>Driven</a:t>
              </a:r>
            </a:p>
          </p:txBody>
        </p:sp>
        <p:pic>
          <p:nvPicPr>
            <p:cNvPr id="52" name="Picture 2" descr="Data Collection Icon #10109 - Free Icons Library">
              <a:extLst>
                <a:ext uri="{FF2B5EF4-FFF2-40B4-BE49-F238E27FC236}">
                  <a16:creationId xmlns:a16="http://schemas.microsoft.com/office/drawing/2014/main" id="{3074DF38-F8F0-4519-A9BA-5AACD2CDB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25" y="3175013"/>
              <a:ext cx="907492" cy="5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0" descr="Data Processing Icons - Download Free Vector Icons | Noun Project">
              <a:extLst>
                <a:ext uri="{FF2B5EF4-FFF2-40B4-BE49-F238E27FC236}">
                  <a16:creationId xmlns:a16="http://schemas.microsoft.com/office/drawing/2014/main" id="{33BC5764-715F-4100-A542-ABF1D1B8A3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330" y="3345247"/>
              <a:ext cx="323378" cy="32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Customer Experience Icons - Download Free Vector Icons | Noun Project">
              <a:extLst>
                <a:ext uri="{FF2B5EF4-FFF2-40B4-BE49-F238E27FC236}">
                  <a16:creationId xmlns:a16="http://schemas.microsoft.com/office/drawing/2014/main" id="{56C8CBA6-76CA-43B0-BC6E-C0AF5876F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5964" y="2866797"/>
              <a:ext cx="314939" cy="31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B33E135-8C30-4568-8A28-AEB583040D08}"/>
                </a:ext>
              </a:extLst>
            </p:cNvPr>
            <p:cNvSpPr txBox="1"/>
            <p:nvPr/>
          </p:nvSpPr>
          <p:spPr>
            <a:xfrm>
              <a:off x="2708861" y="3842794"/>
              <a:ext cx="1225946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r>
                <a:rPr lang="en-IN" sz="9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Business transactions bottlenecks</a:t>
              </a:r>
              <a:endPara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pic>
          <p:nvPicPr>
            <p:cNvPr id="56" name="Picture 10" descr="Data Processing Icons - Download Free Vector Icons | Noun Project">
              <a:extLst>
                <a:ext uri="{FF2B5EF4-FFF2-40B4-BE49-F238E27FC236}">
                  <a16:creationId xmlns:a16="http://schemas.microsoft.com/office/drawing/2014/main" id="{2F9EAC2A-6B56-4A99-877D-1AB45D781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1330" y="3827193"/>
              <a:ext cx="323378" cy="32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0FA557E-604D-45D6-92FB-B7443B85093A}"/>
                </a:ext>
              </a:extLst>
            </p:cNvPr>
            <p:cNvCxnSpPr/>
            <p:nvPr/>
          </p:nvCxnSpPr>
          <p:spPr>
            <a:xfrm>
              <a:off x="2686376" y="3280215"/>
              <a:ext cx="1124901" cy="0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599CAC7-213C-4B56-97B2-E5EA8B06266F}"/>
                </a:ext>
              </a:extLst>
            </p:cNvPr>
            <p:cNvCxnSpPr/>
            <p:nvPr/>
          </p:nvCxnSpPr>
          <p:spPr>
            <a:xfrm>
              <a:off x="2695773" y="3761509"/>
              <a:ext cx="1124901" cy="0"/>
            </a:xfrm>
            <a:prstGeom prst="line">
              <a:avLst/>
            </a:prstGeom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62D296C6-ED9A-4D0B-8A67-F57190EFDA2F}"/>
                </a:ext>
              </a:extLst>
            </p:cNvPr>
            <p:cNvSpPr/>
            <p:nvPr/>
          </p:nvSpPr>
          <p:spPr>
            <a:xfrm rot="5400000">
              <a:off x="1870746" y="3480091"/>
              <a:ext cx="308417" cy="151752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015EC67-AD00-4F13-9B06-1E1F1FB210CB}"/>
              </a:ext>
            </a:extLst>
          </p:cNvPr>
          <p:cNvSpPr/>
          <p:nvPr/>
        </p:nvSpPr>
        <p:spPr>
          <a:xfrm>
            <a:off x="4245616" y="1099131"/>
            <a:ext cx="1404212" cy="3490886"/>
          </a:xfrm>
          <a:prstGeom prst="rect">
            <a:avLst/>
          </a:prstGeom>
          <a:solidFill>
            <a:schemeClr val="accent3">
              <a:alpha val="62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647B14-D404-45AB-9831-94FE268C6D03}"/>
              </a:ext>
            </a:extLst>
          </p:cNvPr>
          <p:cNvSpPr/>
          <p:nvPr/>
        </p:nvSpPr>
        <p:spPr>
          <a:xfrm>
            <a:off x="4347787" y="1386036"/>
            <a:ext cx="1193314" cy="304698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Business Agility at the front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Business KPI Driven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Cloud Intrinsic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End user experience centric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Modular / Easy to integrate 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Tech Architecture oriented approach  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IT Performance Calibration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Capacity / Scalability Planning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Debt-free Apps</a:t>
            </a:r>
          </a:p>
          <a:p>
            <a:pPr marL="111125" indent="-111125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2" name="Rounded Rectangle 83">
            <a:extLst>
              <a:ext uri="{FF2B5EF4-FFF2-40B4-BE49-F238E27FC236}">
                <a16:creationId xmlns:a16="http://schemas.microsoft.com/office/drawing/2014/main" id="{7B33A1F7-3661-418D-9F2F-908844755BA0}"/>
              </a:ext>
            </a:extLst>
          </p:cNvPr>
          <p:cNvSpPr/>
          <p:nvPr/>
        </p:nvSpPr>
        <p:spPr>
          <a:xfrm>
            <a:off x="4284754" y="818700"/>
            <a:ext cx="1351662" cy="264105"/>
          </a:xfrm>
          <a:prstGeom prst="roundRect">
            <a:avLst>
              <a:gd name="adj" fmla="val 6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Characteristics</a:t>
            </a:r>
          </a:p>
        </p:txBody>
      </p:sp>
      <p:sp>
        <p:nvSpPr>
          <p:cNvPr id="65" name="Rounded Rectangle 83">
            <a:extLst>
              <a:ext uri="{FF2B5EF4-FFF2-40B4-BE49-F238E27FC236}">
                <a16:creationId xmlns:a16="http://schemas.microsoft.com/office/drawing/2014/main" id="{19505430-35DB-4613-B113-6A6EB32AD330}"/>
              </a:ext>
            </a:extLst>
          </p:cNvPr>
          <p:cNvSpPr/>
          <p:nvPr/>
        </p:nvSpPr>
        <p:spPr>
          <a:xfrm>
            <a:off x="5997525" y="818700"/>
            <a:ext cx="2897407" cy="264105"/>
          </a:xfrm>
          <a:prstGeom prst="roundRect">
            <a:avLst>
              <a:gd name="adj" fmla="val 698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Cognizant IP / Platform driven approach</a:t>
            </a:r>
          </a:p>
        </p:txBody>
      </p:sp>
      <p:pic>
        <p:nvPicPr>
          <p:cNvPr id="66" name="Google Shape;31;p4">
            <a:extLst>
              <a:ext uri="{FF2B5EF4-FFF2-40B4-BE49-F238E27FC236}">
                <a16:creationId xmlns:a16="http://schemas.microsoft.com/office/drawing/2014/main" id="{E178AB75-74F3-4496-8780-E0B66F23CAD5}"/>
              </a:ext>
            </a:extLst>
          </p:cNvPr>
          <p:cNvPicPr preferRelativeResize="0"/>
          <p:nvPr/>
        </p:nvPicPr>
        <p:blipFill>
          <a:blip r:embed="rId15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roup 67"/>
          <p:cNvGrpSpPr/>
          <p:nvPr/>
        </p:nvGrpSpPr>
        <p:grpSpPr>
          <a:xfrm>
            <a:off x="6102280" y="1129642"/>
            <a:ext cx="2693070" cy="1604205"/>
            <a:chOff x="6109368" y="3008057"/>
            <a:chExt cx="2693070" cy="160420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F21BA05-D65A-46C9-AD88-F8AD2147D0EC}"/>
                </a:ext>
              </a:extLst>
            </p:cNvPr>
            <p:cNvSpPr/>
            <p:nvPr/>
          </p:nvSpPr>
          <p:spPr>
            <a:xfrm>
              <a:off x="6109368" y="3008057"/>
              <a:ext cx="2663691" cy="1604205"/>
            </a:xfrm>
            <a:prstGeom prst="rect">
              <a:avLst/>
            </a:prstGeom>
            <a:solidFill>
              <a:schemeClr val="tx2">
                <a:alpha val="36000"/>
              </a:schemeClr>
            </a:solidFill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4C0016-A802-40CF-9480-DD48D79FA2EB}"/>
                </a:ext>
              </a:extLst>
            </p:cNvPr>
            <p:cNvSpPr/>
            <p:nvPr/>
          </p:nvSpPr>
          <p:spPr>
            <a:xfrm>
              <a:off x="6117599" y="3799593"/>
              <a:ext cx="2645401" cy="721247"/>
            </a:xfrm>
            <a:prstGeom prst="rect">
              <a:avLst/>
            </a:prstGeom>
            <a:solidFill>
              <a:schemeClr val="accent2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+mj-lt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71328CD-A830-48DA-BB92-CCAC038926D3}"/>
                </a:ext>
              </a:extLst>
            </p:cNvPr>
            <p:cNvSpPr txBox="1"/>
            <p:nvPr/>
          </p:nvSpPr>
          <p:spPr>
            <a:xfrm>
              <a:off x="6528786" y="3101301"/>
              <a:ext cx="2258226" cy="61555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CMI (Contain – Maintain – Invest)</a:t>
              </a:r>
            </a:p>
            <a:p>
              <a:pPr>
                <a:spcAft>
                  <a:spcPts val="600"/>
                </a:spcAft>
              </a:pPr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6R Treatment Strategy</a:t>
              </a:r>
            </a:p>
            <a:p>
              <a:pPr>
                <a:spcAft>
                  <a:spcPts val="600"/>
                </a:spcAft>
              </a:pPr>
              <a:r>
                <a:rPr lang="en-IN" sz="1000" b="1" dirty="0">
                  <a:solidFill>
                    <a:schemeClr val="bg1"/>
                  </a:solidFill>
                  <a:latin typeface="+mj-lt"/>
                  <a:cs typeface="Calibri" panose="020F0502020204030204" pitchFamily="34" charset="0"/>
                </a:rPr>
                <a:t>Cloud Readiness Assessment</a:t>
              </a:r>
              <a:endParaRPr lang="en-US" sz="10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117CC40-4573-494B-8994-9939644C0329}"/>
                </a:ext>
              </a:extLst>
            </p:cNvPr>
            <p:cNvSpPr txBox="1"/>
            <p:nvPr/>
          </p:nvSpPr>
          <p:spPr>
            <a:xfrm>
              <a:off x="6146980" y="3844957"/>
              <a:ext cx="2655458" cy="30777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1000" b="1" dirty="0">
                  <a:solidFill>
                    <a:schemeClr val="accent3"/>
                  </a:solidFill>
                  <a:latin typeface="+mj-lt"/>
                  <a:cs typeface="Calibri" panose="020F0502020204030204" pitchFamily="34" charset="0"/>
                </a:rPr>
                <a:t>Cognizant Intelligent Engineering | </a:t>
              </a:r>
            </a:p>
            <a:p>
              <a:pPr algn="ctr"/>
              <a:r>
                <a:rPr lang="en-IN" sz="1000" b="1" dirty="0">
                  <a:solidFill>
                    <a:schemeClr val="accent3"/>
                  </a:solidFill>
                  <a:latin typeface="+mj-lt"/>
                  <a:cs typeface="Calibri" panose="020F0502020204030204" pitchFamily="34" charset="0"/>
                </a:rPr>
                <a:t>Modernize</a:t>
              </a:r>
              <a:r>
                <a:rPr lang="en-IN" sz="1000" b="1" baseline="30000" dirty="0">
                  <a:solidFill>
                    <a:schemeClr val="accent3"/>
                  </a:solidFill>
                  <a:latin typeface="+mj-lt"/>
                  <a:cs typeface="Calibri" panose="020F0502020204030204" pitchFamily="34" charset="0"/>
                </a:rPr>
                <a:t>+</a:t>
              </a:r>
              <a:endParaRPr lang="en-US" sz="1000" b="1" baseline="30000" dirty="0">
                <a:solidFill>
                  <a:schemeClr val="accent3"/>
                </a:solidFill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429EF28-720F-4012-964D-93C38ACC4168}"/>
                </a:ext>
              </a:extLst>
            </p:cNvPr>
            <p:cNvSpPr/>
            <p:nvPr/>
          </p:nvSpPr>
          <p:spPr>
            <a:xfrm>
              <a:off x="6131554" y="4196724"/>
              <a:ext cx="2580912" cy="3231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IN" sz="700" dirty="0">
                  <a:solidFill>
                    <a:schemeClr val="bg1"/>
                  </a:solidFill>
                  <a:latin typeface="+mj-lt"/>
                  <a:cs typeface="Calibri"/>
                </a:rPr>
                <a:t>Cognizant Modernization Acceleration Platform (C-MAP) and Cognizant Cloud Acceleration Platform (C-CAP) discover App Mod opportunities &amp; recommends the treatment strategy</a:t>
              </a:r>
              <a:endParaRPr lang="en-US" sz="700" dirty="0">
                <a:solidFill>
                  <a:schemeClr val="bg1"/>
                </a:solidFill>
                <a:latin typeface="+mj-lt"/>
                <a:cs typeface="Calibri"/>
              </a:endParaRPr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A66E32AC-0726-45F9-86BC-A4F145819D6C}"/>
                </a:ext>
              </a:extLst>
            </p:cNvPr>
            <p:cNvSpPr/>
            <p:nvPr/>
          </p:nvSpPr>
          <p:spPr>
            <a:xfrm>
              <a:off x="6267078" y="3088004"/>
              <a:ext cx="164054" cy="1640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FFCA2692-5875-423C-8BFE-CAE17A8D4AA5}"/>
                </a:ext>
              </a:extLst>
            </p:cNvPr>
            <p:cNvSpPr/>
            <p:nvPr/>
          </p:nvSpPr>
          <p:spPr>
            <a:xfrm>
              <a:off x="6267078" y="3339812"/>
              <a:ext cx="164054" cy="1640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4B4C4D09-49CA-4579-BE1C-2C5DDF7958E0}"/>
                </a:ext>
              </a:extLst>
            </p:cNvPr>
            <p:cNvSpPr/>
            <p:nvPr/>
          </p:nvSpPr>
          <p:spPr>
            <a:xfrm>
              <a:off x="6267078" y="3579796"/>
              <a:ext cx="164054" cy="164054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531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F098F663-74A1-4F72-9E19-653C21E7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8" y="2385294"/>
            <a:ext cx="4614697" cy="20725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A24C4A-5042-4C9C-9808-155EA6BF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App driven modernization orchestrated through a tiered application strategy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46207-6493-44A0-A412-FAE7A9B49C8B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48FF1-8973-4E09-A2BD-56C9CCC25D6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b="0"/>
          </a:p>
        </p:txBody>
      </p:sp>
      <p:sp>
        <p:nvSpPr>
          <p:cNvPr id="9" name="Up-Down Arrow 82">
            <a:extLst>
              <a:ext uri="{FF2B5EF4-FFF2-40B4-BE49-F238E27FC236}">
                <a16:creationId xmlns:a16="http://schemas.microsoft.com/office/drawing/2014/main" id="{1374E7CE-A20B-4C51-9671-C9A31F107D69}"/>
              </a:ext>
            </a:extLst>
          </p:cNvPr>
          <p:cNvSpPr/>
          <p:nvPr/>
        </p:nvSpPr>
        <p:spPr>
          <a:xfrm>
            <a:off x="7754106" y="3910132"/>
            <a:ext cx="105738" cy="365760"/>
          </a:xfrm>
          <a:prstGeom prst="upDownArrow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0" name="Rounded Rectangle 235">
            <a:extLst>
              <a:ext uri="{FF2B5EF4-FFF2-40B4-BE49-F238E27FC236}">
                <a16:creationId xmlns:a16="http://schemas.microsoft.com/office/drawing/2014/main" id="{107247C0-5405-4C38-9CD4-F806522D1A52}"/>
              </a:ext>
            </a:extLst>
          </p:cNvPr>
          <p:cNvSpPr/>
          <p:nvPr/>
        </p:nvSpPr>
        <p:spPr>
          <a:xfrm>
            <a:off x="382658" y="907485"/>
            <a:ext cx="8374390" cy="114111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B62083-DA49-4FBB-B7A4-B685BED5BDB9}"/>
              </a:ext>
            </a:extLst>
          </p:cNvPr>
          <p:cNvSpPr/>
          <p:nvPr/>
        </p:nvSpPr>
        <p:spPr>
          <a:xfrm>
            <a:off x="503637" y="1036921"/>
            <a:ext cx="1247681" cy="883510"/>
          </a:xfrm>
          <a:prstGeom prst="rect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Rounded Rectangle 236">
            <a:extLst>
              <a:ext uri="{FF2B5EF4-FFF2-40B4-BE49-F238E27FC236}">
                <a16:creationId xmlns:a16="http://schemas.microsoft.com/office/drawing/2014/main" id="{E8430392-7D33-42D8-83A5-BD8938A216AB}"/>
              </a:ext>
            </a:extLst>
          </p:cNvPr>
          <p:cNvSpPr/>
          <p:nvPr/>
        </p:nvSpPr>
        <p:spPr>
          <a:xfrm>
            <a:off x="5092074" y="2071422"/>
            <a:ext cx="3664974" cy="272077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4" name="Rounded Rectangle 238">
            <a:extLst>
              <a:ext uri="{FF2B5EF4-FFF2-40B4-BE49-F238E27FC236}">
                <a16:creationId xmlns:a16="http://schemas.microsoft.com/office/drawing/2014/main" id="{465B8FEC-FB71-4BB5-AA9B-A2760A20022F}"/>
              </a:ext>
            </a:extLst>
          </p:cNvPr>
          <p:cNvSpPr/>
          <p:nvPr/>
        </p:nvSpPr>
        <p:spPr>
          <a:xfrm>
            <a:off x="386954" y="2071422"/>
            <a:ext cx="4621734" cy="272132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4C829EA-8954-4CA9-AE2A-9D7DACF1800A}"/>
              </a:ext>
            </a:extLst>
          </p:cNvPr>
          <p:cNvSpPr/>
          <p:nvPr/>
        </p:nvSpPr>
        <p:spPr>
          <a:xfrm>
            <a:off x="4998569" y="942290"/>
            <a:ext cx="775265" cy="76435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A12100-33F5-4101-9DDA-AFAF5433AB00}"/>
              </a:ext>
            </a:extLst>
          </p:cNvPr>
          <p:cNvSpPr/>
          <p:nvPr/>
        </p:nvSpPr>
        <p:spPr>
          <a:xfrm>
            <a:off x="4460910" y="1274766"/>
            <a:ext cx="1793957" cy="71171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C2F549-9860-49F6-B82B-FBB02D9200F7}"/>
              </a:ext>
            </a:extLst>
          </p:cNvPr>
          <p:cNvSpPr/>
          <p:nvPr/>
        </p:nvSpPr>
        <p:spPr>
          <a:xfrm>
            <a:off x="4702222" y="1274246"/>
            <a:ext cx="13580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Calibri" panose="020F0502020204030204" pitchFamily="34" charset="0"/>
                <a:sym typeface="Wingdings" pitchFamily="2" charset="2"/>
              </a:rPr>
              <a:t>Strategize Treatment 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19CF91-58D7-41C8-A23E-0D29211C2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srgbClr val="FFFFF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213" y="1005895"/>
            <a:ext cx="236790" cy="2336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EAFD12-755B-45BE-AE79-601390730938}"/>
              </a:ext>
            </a:extLst>
          </p:cNvPr>
          <p:cNvSpPr txBox="1"/>
          <p:nvPr/>
        </p:nvSpPr>
        <p:spPr>
          <a:xfrm>
            <a:off x="4445731" y="1489103"/>
            <a:ext cx="180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31775"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048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141414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sz="700" b="0" i="0" u="none" strike="noStrike" kern="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+mj-lt"/>
              </a:rPr>
              <a:t>Identify levers focusing on Simplifying and Modernizing the applications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FDC4C1-ECA4-44FE-A375-BDF6601EF20F}"/>
              </a:ext>
            </a:extLst>
          </p:cNvPr>
          <p:cNvSpPr/>
          <p:nvPr/>
        </p:nvSpPr>
        <p:spPr>
          <a:xfrm>
            <a:off x="7262951" y="942289"/>
            <a:ext cx="785364" cy="76435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2176A9-9558-4D4F-8CC3-890D3702DED5}"/>
              </a:ext>
            </a:extLst>
          </p:cNvPr>
          <p:cNvSpPr/>
          <p:nvPr/>
        </p:nvSpPr>
        <p:spPr>
          <a:xfrm>
            <a:off x="6764093" y="1274766"/>
            <a:ext cx="1783080" cy="72222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6D9B43-9220-4640-ADA0-AA68812AFD09}"/>
              </a:ext>
            </a:extLst>
          </p:cNvPr>
          <p:cNvSpPr/>
          <p:nvPr/>
        </p:nvSpPr>
        <p:spPr>
          <a:xfrm>
            <a:off x="6901279" y="1274246"/>
            <a:ext cx="150870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Calibri" panose="020F0502020204030204" pitchFamily="34" charset="0"/>
                <a:sym typeface="Wingdings" pitchFamily="2" charset="2"/>
              </a:rPr>
              <a:t>Implement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6579C91-50E7-487B-8A94-25BBE29CDF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23" y="919944"/>
            <a:ext cx="605451" cy="4063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6078117-B4D0-46B1-95A8-8A4FEBB44F43}"/>
              </a:ext>
            </a:extLst>
          </p:cNvPr>
          <p:cNvSpPr txBox="1"/>
          <p:nvPr/>
        </p:nvSpPr>
        <p:spPr>
          <a:xfrm>
            <a:off x="6786212" y="1489103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31775">
              <a:buClr>
                <a:schemeClr val="tx2"/>
              </a:buClr>
              <a:buFont typeface="Arial" panose="020B0604020202020204" pitchFamily="34" charset="0"/>
              <a:buChar char="•"/>
              <a:defRPr sz="1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0480" marR="0" lvl="1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141414"/>
              </a:buClr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Follow “Boot Strap” model to sequence the implementation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597D7F-3BD4-40CA-B342-C474DC99267D}"/>
              </a:ext>
            </a:extLst>
          </p:cNvPr>
          <p:cNvSpPr/>
          <p:nvPr/>
        </p:nvSpPr>
        <p:spPr>
          <a:xfrm>
            <a:off x="2735212" y="942288"/>
            <a:ext cx="785364" cy="764354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FDB873-1DAC-4394-A987-B34EFA2EDA1D}"/>
              </a:ext>
            </a:extLst>
          </p:cNvPr>
          <p:cNvSpPr/>
          <p:nvPr/>
        </p:nvSpPr>
        <p:spPr>
          <a:xfrm>
            <a:off x="2254330" y="1274766"/>
            <a:ext cx="1697356" cy="72797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2E3FB1-9695-411A-82CF-2A442C98CBFC}"/>
              </a:ext>
            </a:extLst>
          </p:cNvPr>
          <p:cNvSpPr txBox="1"/>
          <p:nvPr/>
        </p:nvSpPr>
        <p:spPr>
          <a:xfrm>
            <a:off x="2241275" y="1489103"/>
            <a:ext cx="1714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48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141414"/>
              </a:buClr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+mj-lt"/>
                <a:cs typeface="Calibri" panose="020F0502020204030204" pitchFamily="34" charset="0"/>
              </a:rPr>
              <a:t>Perform Application portfolio analysis to categorize application</a:t>
            </a:r>
          </a:p>
        </p:txBody>
      </p:sp>
      <p:sp>
        <p:nvSpPr>
          <p:cNvPr id="29" name="Title 26">
            <a:extLst>
              <a:ext uri="{FF2B5EF4-FFF2-40B4-BE49-F238E27FC236}">
                <a16:creationId xmlns:a16="http://schemas.microsoft.com/office/drawing/2014/main" id="{E16CE3BA-A69D-43B2-9C30-C019A6262E47}"/>
              </a:ext>
            </a:extLst>
          </p:cNvPr>
          <p:cNvSpPr txBox="1">
            <a:spLocks/>
          </p:cNvSpPr>
          <p:nvPr/>
        </p:nvSpPr>
        <p:spPr bwMode="auto">
          <a:xfrm>
            <a:off x="2812353" y="1274246"/>
            <a:ext cx="58862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Futura Condensed"/>
                <a:ea typeface="ＭＳ Ｐゴシック" charset="-128"/>
                <a:cs typeface="Futura Condense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D97BB"/>
                </a:solidFill>
                <a:latin typeface="Verdana" pitchFamily="-12" charset="0"/>
                <a:ea typeface="ＭＳ Ｐゴシック" pitchFamily="-12" charset="-128"/>
                <a:cs typeface="ＭＳ Ｐゴシック" pitchFamily="-12" charset="-128"/>
              </a:defRPr>
            </a:lvl9pPr>
          </a:lstStyle>
          <a:p>
            <a:pPr marL="0" marR="0" lvl="0" indent="0" algn="ctr" defTabSz="6857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Segoe UI" panose="020B0502040204020203" pitchFamily="34" charset="0"/>
                <a:cs typeface="Calibri" panose="020F0502020204030204" pitchFamily="34" charset="0"/>
                <a:sym typeface="Helvetica" charset="0"/>
              </a:rPr>
              <a:t>Assess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Segoe UI" panose="020B0502040204020203" pitchFamily="34" charset="0"/>
              <a:cs typeface="Calibri" panose="020F050202020403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C5E160A-D339-4D12-ABFD-B6786D85E1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9444" y="999574"/>
            <a:ext cx="268689" cy="2402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4890A1-94F6-405A-B973-0A4FC2D72E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074" y="2385295"/>
            <a:ext cx="3725590" cy="2072516"/>
          </a:xfrm>
          <a:prstGeom prst="rect">
            <a:avLst/>
          </a:prstGeom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10DF8E9-EAB3-49DF-8C51-80E6EF472C90}"/>
              </a:ext>
            </a:extLst>
          </p:cNvPr>
          <p:cNvSpPr txBox="1"/>
          <p:nvPr/>
        </p:nvSpPr>
        <p:spPr>
          <a:xfrm>
            <a:off x="523225" y="1224760"/>
            <a:ext cx="12089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900" b="1" dirty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Application Transformation approach </a:t>
            </a:r>
          </a:p>
        </p:txBody>
      </p:sp>
      <p:sp>
        <p:nvSpPr>
          <p:cNvPr id="33" name="Pentagon 260">
            <a:extLst>
              <a:ext uri="{FF2B5EF4-FFF2-40B4-BE49-F238E27FC236}">
                <a16:creationId xmlns:a16="http://schemas.microsoft.com/office/drawing/2014/main" id="{08BFF7C2-EC25-4FE1-9565-D50FDF520F55}"/>
              </a:ext>
            </a:extLst>
          </p:cNvPr>
          <p:cNvSpPr/>
          <p:nvPr/>
        </p:nvSpPr>
        <p:spPr>
          <a:xfrm>
            <a:off x="1894101" y="1296988"/>
            <a:ext cx="178617" cy="420310"/>
          </a:xfrm>
          <a:prstGeom prst="homePlate">
            <a:avLst>
              <a:gd name="adj" fmla="val 97657"/>
            </a:avLst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A11016-8F46-4397-9B34-04E20D95F0CC}"/>
              </a:ext>
            </a:extLst>
          </p:cNvPr>
          <p:cNvSpPr txBox="1"/>
          <p:nvPr/>
        </p:nvSpPr>
        <p:spPr>
          <a:xfrm>
            <a:off x="767909" y="2086165"/>
            <a:ext cx="397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050" b="1" dirty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Treatment strategy across application categories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DF45A-B7DB-4533-88EA-FAB76023929F}"/>
              </a:ext>
            </a:extLst>
          </p:cNvPr>
          <p:cNvSpPr txBox="1"/>
          <p:nvPr/>
        </p:nvSpPr>
        <p:spPr>
          <a:xfrm>
            <a:off x="6217230" y="2086547"/>
            <a:ext cx="1697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49"/>
            <a:r>
              <a:rPr lang="en-US" sz="1050" b="1" dirty="0">
                <a:solidFill>
                  <a:srgbClr val="FFFFFF"/>
                </a:solidFill>
                <a:latin typeface="+mj-lt"/>
                <a:cs typeface="Calibri" panose="020F0502020204030204" pitchFamily="34" charset="0"/>
              </a:rPr>
              <a:t>Boot Strap model </a:t>
            </a:r>
          </a:p>
        </p:txBody>
      </p:sp>
      <p:sp>
        <p:nvSpPr>
          <p:cNvPr id="36" name="Pentagon 264">
            <a:extLst>
              <a:ext uri="{FF2B5EF4-FFF2-40B4-BE49-F238E27FC236}">
                <a16:creationId xmlns:a16="http://schemas.microsoft.com/office/drawing/2014/main" id="{B034739F-9601-4C96-ABB3-4E582BE2DC09}"/>
              </a:ext>
            </a:extLst>
          </p:cNvPr>
          <p:cNvSpPr/>
          <p:nvPr/>
        </p:nvSpPr>
        <p:spPr>
          <a:xfrm>
            <a:off x="4160455" y="1400499"/>
            <a:ext cx="129183" cy="309489"/>
          </a:xfrm>
          <a:prstGeom prst="homePlate">
            <a:avLst>
              <a:gd name="adj" fmla="val 97657"/>
            </a:avLst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7" name="Pentagon 265">
            <a:extLst>
              <a:ext uri="{FF2B5EF4-FFF2-40B4-BE49-F238E27FC236}">
                <a16:creationId xmlns:a16="http://schemas.microsoft.com/office/drawing/2014/main" id="{6B71C6A5-F376-4C2D-82B2-940C39C263A3}"/>
              </a:ext>
            </a:extLst>
          </p:cNvPr>
          <p:cNvSpPr/>
          <p:nvPr/>
        </p:nvSpPr>
        <p:spPr>
          <a:xfrm>
            <a:off x="6474837" y="1398944"/>
            <a:ext cx="136427" cy="324869"/>
          </a:xfrm>
          <a:prstGeom prst="homePlate">
            <a:avLst>
              <a:gd name="adj" fmla="val 97657"/>
            </a:avLst>
          </a:prstGeom>
          <a:solidFill>
            <a:schemeClr val="accent3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67A41A-8A0F-4650-A055-2F56EC49857C}"/>
              </a:ext>
            </a:extLst>
          </p:cNvPr>
          <p:cNvCxnSpPr>
            <a:cxnSpLocks/>
          </p:cNvCxnSpPr>
          <p:nvPr/>
        </p:nvCxnSpPr>
        <p:spPr>
          <a:xfrm>
            <a:off x="5047818" y="2042186"/>
            <a:ext cx="0" cy="2415623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ysDot"/>
            <a:miter lim="800000"/>
          </a:ln>
          <a:effectLst/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F96FE6F-2060-45B2-A942-A1B003C53379}"/>
              </a:ext>
            </a:extLst>
          </p:cNvPr>
          <p:cNvSpPr/>
          <p:nvPr/>
        </p:nvSpPr>
        <p:spPr>
          <a:xfrm>
            <a:off x="382658" y="4485119"/>
            <a:ext cx="8374390" cy="2365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67BAC5-5402-46A2-9107-F31BD27E021A}"/>
              </a:ext>
            </a:extLst>
          </p:cNvPr>
          <p:cNvSpPr/>
          <p:nvPr/>
        </p:nvSpPr>
        <p:spPr>
          <a:xfrm>
            <a:off x="1105675" y="4466464"/>
            <a:ext cx="67228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000" i="1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Orchestrated through </a:t>
            </a:r>
            <a:r>
              <a:rPr lang="en-US" sz="1100" b="1" dirty="0">
                <a:solidFill>
                  <a:schemeClr val="bg2"/>
                </a:solidFill>
                <a:latin typeface="+mj-lt"/>
                <a:cs typeface="Calibri" panose="020F0502020204030204" pitchFamily="34" charset="0"/>
              </a:rPr>
              <a:t>Cognizant Intelligent Engineering | </a:t>
            </a:r>
            <a:r>
              <a:rPr lang="en-US" sz="1100" b="1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Modernize</a:t>
            </a:r>
            <a:r>
              <a:rPr lang="en-US" sz="1100" b="1" baseline="30000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+</a:t>
            </a:r>
            <a:r>
              <a:rPr lang="en-US" sz="1100" b="1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 </a:t>
            </a:r>
            <a:endParaRPr lang="en-US" sz="11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526309-0571-44C6-AF21-184B13E060F2}"/>
              </a:ext>
            </a:extLst>
          </p:cNvPr>
          <p:cNvSpPr/>
          <p:nvPr/>
        </p:nvSpPr>
        <p:spPr bwMode="auto">
          <a:xfrm>
            <a:off x="2309783" y="1779852"/>
            <a:ext cx="527208" cy="1891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Contain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68548A-4EC9-496F-BA17-FF831C3160F6}"/>
              </a:ext>
            </a:extLst>
          </p:cNvPr>
          <p:cNvSpPr/>
          <p:nvPr/>
        </p:nvSpPr>
        <p:spPr bwMode="auto">
          <a:xfrm>
            <a:off x="2850185" y="1779852"/>
            <a:ext cx="527208" cy="1891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Maintain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25864-DF37-438B-B83D-26645D37AB9A}"/>
              </a:ext>
            </a:extLst>
          </p:cNvPr>
          <p:cNvSpPr/>
          <p:nvPr/>
        </p:nvSpPr>
        <p:spPr bwMode="auto">
          <a:xfrm>
            <a:off x="3390587" y="1779852"/>
            <a:ext cx="527208" cy="1891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Invest</a:t>
            </a:r>
          </a:p>
        </p:txBody>
      </p:sp>
    </p:spTree>
    <p:extLst>
      <p:ext uri="{BB962C8B-B14F-4D97-AF65-F5344CB8AC3E}">
        <p14:creationId xmlns:p14="http://schemas.microsoft.com/office/powerpoint/2010/main" val="3948328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nip Diagonal Corner Rectangle 9">
            <a:extLst>
              <a:ext uri="{FF2B5EF4-FFF2-40B4-BE49-F238E27FC236}">
                <a16:creationId xmlns:a16="http://schemas.microsoft.com/office/drawing/2014/main" id="{0B700084-61A6-433E-8FAA-6F7375D81FC0}"/>
              </a:ext>
            </a:extLst>
          </p:cNvPr>
          <p:cNvSpPr/>
          <p:nvPr/>
        </p:nvSpPr>
        <p:spPr>
          <a:xfrm>
            <a:off x="6015623" y="2151749"/>
            <a:ext cx="2758478" cy="593917"/>
          </a:xfrm>
          <a:prstGeom prst="round2Diag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103" name="Snip Diagonal Corner Rectangle 12">
            <a:extLst>
              <a:ext uri="{FF2B5EF4-FFF2-40B4-BE49-F238E27FC236}">
                <a16:creationId xmlns:a16="http://schemas.microsoft.com/office/drawing/2014/main" id="{C08DD872-06AB-4910-8D44-5E6B80F3D93E}"/>
              </a:ext>
            </a:extLst>
          </p:cNvPr>
          <p:cNvSpPr/>
          <p:nvPr/>
        </p:nvSpPr>
        <p:spPr>
          <a:xfrm>
            <a:off x="6015623" y="2821938"/>
            <a:ext cx="2758478" cy="593917"/>
          </a:xfrm>
          <a:prstGeom prst="round2Diag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104" name="Snip Diagonal Corner Rectangle 6">
            <a:extLst>
              <a:ext uri="{FF2B5EF4-FFF2-40B4-BE49-F238E27FC236}">
                <a16:creationId xmlns:a16="http://schemas.microsoft.com/office/drawing/2014/main" id="{3F0CBBF5-8842-4DF7-B254-F4492D61987E}"/>
              </a:ext>
            </a:extLst>
          </p:cNvPr>
          <p:cNvSpPr/>
          <p:nvPr/>
        </p:nvSpPr>
        <p:spPr>
          <a:xfrm>
            <a:off x="6011580" y="3499189"/>
            <a:ext cx="2743670" cy="548483"/>
          </a:xfrm>
          <a:prstGeom prst="round2Diag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 sz="7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105" name="Snip Diagonal Corner Rectangle 6">
            <a:extLst>
              <a:ext uri="{FF2B5EF4-FFF2-40B4-BE49-F238E27FC236}">
                <a16:creationId xmlns:a16="http://schemas.microsoft.com/office/drawing/2014/main" id="{0D5B466A-34B8-4977-BEED-418405DA690E}"/>
              </a:ext>
            </a:extLst>
          </p:cNvPr>
          <p:cNvSpPr/>
          <p:nvPr/>
        </p:nvSpPr>
        <p:spPr>
          <a:xfrm>
            <a:off x="5995379" y="4128981"/>
            <a:ext cx="2743670" cy="548483"/>
          </a:xfrm>
          <a:prstGeom prst="round2Diag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 sz="700" dirty="0">
              <a:solidFill>
                <a:schemeClr val="bg1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A7B0F-9181-4650-808E-CACC60DC7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driven Modernization through business analytics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D5CD45-6E3D-4C0D-A674-10F675EDA5B4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4FEDFB-FF21-4531-B174-9756564E2B7D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b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DFBA8-D199-4C68-8439-DEA9CFECE1C2}"/>
              </a:ext>
            </a:extLst>
          </p:cNvPr>
          <p:cNvSpPr txBox="1"/>
          <p:nvPr/>
        </p:nvSpPr>
        <p:spPr>
          <a:xfrm>
            <a:off x="300033" y="604537"/>
            <a:ext cx="8489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accent3"/>
                </a:solidFill>
                <a:latin typeface="+mj-lt"/>
                <a:cs typeface="Calibri" panose="020F0502020204030204" pitchFamily="34" charset="0"/>
              </a:rPr>
              <a:t>Modernize applications, platforms and ecosystems by aligning with business objectives &amp; transform valuable business capabilities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40C92E9-2D62-43B4-AB72-34F967774A29}"/>
              </a:ext>
            </a:extLst>
          </p:cNvPr>
          <p:cNvSpPr/>
          <p:nvPr/>
        </p:nvSpPr>
        <p:spPr>
          <a:xfrm>
            <a:off x="313171" y="2138982"/>
            <a:ext cx="5549808" cy="2548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+mj-lt"/>
              <a:cs typeface="Raavi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CD268D-7A05-4FBF-A2CF-A8F0B5E2581A}"/>
              </a:ext>
            </a:extLst>
          </p:cNvPr>
          <p:cNvSpPr/>
          <p:nvPr/>
        </p:nvSpPr>
        <p:spPr>
          <a:xfrm>
            <a:off x="750327" y="3972536"/>
            <a:ext cx="4666976" cy="224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+mj-lt"/>
                <a:cs typeface="Raavi" panose="020B0502040204020203" pitchFamily="34" charset="0"/>
              </a:rPr>
              <a:t>Software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F304BB2-E785-4E97-8633-CD3CCE7E3E36}"/>
              </a:ext>
            </a:extLst>
          </p:cNvPr>
          <p:cNvSpPr/>
          <p:nvPr/>
        </p:nvSpPr>
        <p:spPr>
          <a:xfrm>
            <a:off x="750327" y="4240224"/>
            <a:ext cx="4666976" cy="219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+mj-lt"/>
                <a:cs typeface="Raavi" panose="020B0502040204020203" pitchFamily="34" charset="0"/>
              </a:rPr>
              <a:t>Hardware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037AC4-DC00-4950-8881-56FEA37FB557}"/>
              </a:ext>
            </a:extLst>
          </p:cNvPr>
          <p:cNvSpPr/>
          <p:nvPr/>
        </p:nvSpPr>
        <p:spPr>
          <a:xfrm>
            <a:off x="750327" y="3715491"/>
            <a:ext cx="4666976" cy="224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2"/>
                </a:solidFill>
                <a:latin typeface="+mj-lt"/>
                <a:cs typeface="Raavi" panose="020B0502040204020203" pitchFamily="34" charset="0"/>
              </a:rPr>
              <a:t>Technology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1977F1-6843-40FE-87AB-CC3E106F679D}"/>
              </a:ext>
            </a:extLst>
          </p:cNvPr>
          <p:cNvSpPr/>
          <p:nvPr/>
        </p:nvSpPr>
        <p:spPr>
          <a:xfrm>
            <a:off x="750328" y="3447981"/>
            <a:ext cx="4666976" cy="224050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Business Process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37B86A-B15B-416A-9779-27156B7B2D6C}"/>
              </a:ext>
            </a:extLst>
          </p:cNvPr>
          <p:cNvSpPr/>
          <p:nvPr/>
        </p:nvSpPr>
        <p:spPr>
          <a:xfrm>
            <a:off x="753636" y="3149888"/>
            <a:ext cx="1156032" cy="246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ysClr val="windowText" lastClr="000000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3259A1B-16B8-48C6-9DAF-AD01E0964892}"/>
              </a:ext>
            </a:extLst>
          </p:cNvPr>
          <p:cNvSpPr/>
          <p:nvPr/>
        </p:nvSpPr>
        <p:spPr>
          <a:xfrm>
            <a:off x="1951748" y="3175180"/>
            <a:ext cx="1092210" cy="246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ysClr val="windowText" lastClr="000000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405DB2-5C21-4B69-9A8C-BA59604721E2}"/>
              </a:ext>
            </a:extLst>
          </p:cNvPr>
          <p:cNvSpPr/>
          <p:nvPr/>
        </p:nvSpPr>
        <p:spPr>
          <a:xfrm>
            <a:off x="3081500" y="3175180"/>
            <a:ext cx="1152765" cy="246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ysClr val="windowText" lastClr="000000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25D649E-6C2A-42DA-85E1-2804B8ED475F}"/>
              </a:ext>
            </a:extLst>
          </p:cNvPr>
          <p:cNvSpPr/>
          <p:nvPr/>
        </p:nvSpPr>
        <p:spPr>
          <a:xfrm>
            <a:off x="723358" y="3150958"/>
            <a:ext cx="11527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  <a:latin typeface="+mj-lt"/>
                <a:cs typeface="Raavi" panose="020B0502040204020203" pitchFamily="34" charset="0"/>
              </a:rPr>
              <a:t>Cost Optimization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77966F2-5788-400D-B6F6-DCF90725C981}"/>
              </a:ext>
            </a:extLst>
          </p:cNvPr>
          <p:cNvSpPr/>
          <p:nvPr/>
        </p:nvSpPr>
        <p:spPr>
          <a:xfrm>
            <a:off x="2027110" y="3149888"/>
            <a:ext cx="11527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  <a:latin typeface="+mj-lt"/>
                <a:cs typeface="Raavi" panose="020B0502040204020203" pitchFamily="34" charset="0"/>
              </a:rPr>
              <a:t>Future Tech Adoption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71DCC1-8CAB-4093-AB1F-EB828BBFFDE9}"/>
              </a:ext>
            </a:extLst>
          </p:cNvPr>
          <p:cNvSpPr/>
          <p:nvPr/>
        </p:nvSpPr>
        <p:spPr>
          <a:xfrm>
            <a:off x="3118449" y="3149888"/>
            <a:ext cx="1152765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  <a:latin typeface="+mj-lt"/>
                <a:cs typeface="Raavi" panose="020B0502040204020203" pitchFamily="34" charset="0"/>
              </a:rPr>
              <a:t>Operational Advantages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1218EA3-9708-4E08-BBE2-0C9D9182777B}"/>
              </a:ext>
            </a:extLst>
          </p:cNvPr>
          <p:cNvSpPr/>
          <p:nvPr/>
        </p:nvSpPr>
        <p:spPr>
          <a:xfrm>
            <a:off x="4264539" y="3175180"/>
            <a:ext cx="1152765" cy="2467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>
              <a:solidFill>
                <a:sysClr val="windowText" lastClr="000000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443762C-1063-4698-BF5B-D466951E4891}"/>
              </a:ext>
            </a:extLst>
          </p:cNvPr>
          <p:cNvSpPr/>
          <p:nvPr/>
        </p:nvSpPr>
        <p:spPr>
          <a:xfrm>
            <a:off x="4325539" y="3149888"/>
            <a:ext cx="101622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solidFill>
                  <a:sysClr val="windowText" lastClr="000000"/>
                </a:solidFill>
                <a:latin typeface="+mj-lt"/>
                <a:cs typeface="Raavi" panose="020B0502040204020203" pitchFamily="34" charset="0"/>
              </a:rPr>
              <a:t>Risk &amp; Security</a:t>
            </a:r>
          </a:p>
        </p:txBody>
      </p:sp>
      <p:cxnSp>
        <p:nvCxnSpPr>
          <p:cNvPr id="82" name="Elbow Connector 94">
            <a:extLst>
              <a:ext uri="{FF2B5EF4-FFF2-40B4-BE49-F238E27FC236}">
                <a16:creationId xmlns:a16="http://schemas.microsoft.com/office/drawing/2014/main" id="{F870B752-60E0-4BC3-AA72-33C0EB73A898}"/>
              </a:ext>
            </a:extLst>
          </p:cNvPr>
          <p:cNvCxnSpPr>
            <a:cxnSpLocks/>
            <a:stCxn id="85" idx="0"/>
            <a:endCxn id="86" idx="0"/>
          </p:cNvCxnSpPr>
          <p:nvPr/>
        </p:nvCxnSpPr>
        <p:spPr>
          <a:xfrm rot="5400000" flipH="1" flipV="1">
            <a:off x="3091568" y="900963"/>
            <a:ext cx="4" cy="3791096"/>
          </a:xfrm>
          <a:prstGeom prst="bentConnector3">
            <a:avLst>
              <a:gd name="adj1" fmla="val 5715100000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0368F62-6E71-4F94-88C2-AFCFBF847D3F}"/>
              </a:ext>
            </a:extLst>
          </p:cNvPr>
          <p:cNvSpPr/>
          <p:nvPr/>
        </p:nvSpPr>
        <p:spPr>
          <a:xfrm>
            <a:off x="2212145" y="2504890"/>
            <a:ext cx="1821440" cy="123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i="1" dirty="0">
                <a:solidFill>
                  <a:schemeClr val="tx2"/>
                </a:solidFill>
                <a:latin typeface="+mj-lt"/>
                <a:cs typeface="Raavi" panose="020B0502040204020203" pitchFamily="34" charset="0"/>
              </a:rPr>
              <a:t>‘Value-centric’ Modernization drivers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360433-A806-4EB4-9DE3-843521250EC7}"/>
              </a:ext>
            </a:extLst>
          </p:cNvPr>
          <p:cNvSpPr txBox="1"/>
          <p:nvPr/>
        </p:nvSpPr>
        <p:spPr>
          <a:xfrm>
            <a:off x="1451326" y="2192821"/>
            <a:ext cx="3334246" cy="1692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tx2"/>
                </a:solidFill>
                <a:latin typeface="+mj-lt"/>
                <a:cs typeface="Raavi" panose="020B0502040204020203" pitchFamily="34" charset="0"/>
              </a:rPr>
              <a:t>Business Objectives aligned App/Tech Modernization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89D519A-A160-4127-9CCE-E2A31F163752}"/>
              </a:ext>
            </a:extLst>
          </p:cNvPr>
          <p:cNvSpPr/>
          <p:nvPr/>
        </p:nvSpPr>
        <p:spPr>
          <a:xfrm>
            <a:off x="725584" y="2796513"/>
            <a:ext cx="940876" cy="314456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Business Outcomes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9E839BA-C0F9-4762-9720-ADE201261214}"/>
              </a:ext>
            </a:extLst>
          </p:cNvPr>
          <p:cNvSpPr/>
          <p:nvPr/>
        </p:nvSpPr>
        <p:spPr>
          <a:xfrm>
            <a:off x="4529018" y="2796509"/>
            <a:ext cx="916199" cy="314456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User Experience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4A4692F-A259-4E42-B8AC-49AD692A8662}"/>
              </a:ext>
            </a:extLst>
          </p:cNvPr>
          <p:cNvSpPr/>
          <p:nvPr/>
        </p:nvSpPr>
        <p:spPr>
          <a:xfrm>
            <a:off x="1707718" y="2796512"/>
            <a:ext cx="880902" cy="314456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Business Resiliency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7EF4580-4502-44AA-8E91-7967C30B954E}"/>
              </a:ext>
            </a:extLst>
          </p:cNvPr>
          <p:cNvSpPr/>
          <p:nvPr/>
        </p:nvSpPr>
        <p:spPr>
          <a:xfrm>
            <a:off x="2625571" y="2796511"/>
            <a:ext cx="1054216" cy="314456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Business Performance 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E2CEFF-8236-4901-B4F2-507FB5565E57}"/>
              </a:ext>
            </a:extLst>
          </p:cNvPr>
          <p:cNvSpPr/>
          <p:nvPr/>
        </p:nvSpPr>
        <p:spPr>
          <a:xfrm>
            <a:off x="3722932" y="2796508"/>
            <a:ext cx="767222" cy="314456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Business Agility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B94BB8-80AB-4E94-9D08-70EE89927F37}"/>
              </a:ext>
            </a:extLst>
          </p:cNvPr>
          <p:cNvCxnSpPr>
            <a:cxnSpLocks/>
          </p:cNvCxnSpPr>
          <p:nvPr/>
        </p:nvCxnSpPr>
        <p:spPr>
          <a:xfrm>
            <a:off x="5606954" y="2796508"/>
            <a:ext cx="0" cy="1781094"/>
          </a:xfrm>
          <a:prstGeom prst="straightConnector1">
            <a:avLst/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45F76-B4A6-46E9-B26A-326DC0527D05}"/>
              </a:ext>
            </a:extLst>
          </p:cNvPr>
          <p:cNvCxnSpPr>
            <a:cxnSpLocks/>
          </p:cNvCxnSpPr>
          <p:nvPr/>
        </p:nvCxnSpPr>
        <p:spPr>
          <a:xfrm flipV="1">
            <a:off x="545571" y="2816071"/>
            <a:ext cx="0" cy="1735114"/>
          </a:xfrm>
          <a:prstGeom prst="straightConnector1">
            <a:avLst/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DC6D53B-3AF2-4D72-BE67-4AF8320235F8}"/>
              </a:ext>
            </a:extLst>
          </p:cNvPr>
          <p:cNvCxnSpPr/>
          <p:nvPr/>
        </p:nvCxnSpPr>
        <p:spPr>
          <a:xfrm flipH="1">
            <a:off x="735847" y="4577601"/>
            <a:ext cx="4693946" cy="0"/>
          </a:xfrm>
          <a:prstGeom prst="straightConnector1">
            <a:avLst/>
          </a:prstGeom>
          <a:ln w="12700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0054B006-BE39-4E60-A483-0094D072FE19}"/>
              </a:ext>
            </a:extLst>
          </p:cNvPr>
          <p:cNvSpPr/>
          <p:nvPr/>
        </p:nvSpPr>
        <p:spPr>
          <a:xfrm>
            <a:off x="2527423" y="4516740"/>
            <a:ext cx="1250559" cy="1077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>
                <a:solidFill>
                  <a:schemeClr val="accent6">
                    <a:lumMod val="50000"/>
                  </a:schemeClr>
                </a:solidFill>
                <a:latin typeface="+mj-lt"/>
                <a:cs typeface="Raavi" panose="020B0502040204020203" pitchFamily="34" charset="0"/>
              </a:rPr>
              <a:t>Continuous Modernization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02ABAF8-4B1B-4775-AEB6-02B1AA664EE5}"/>
              </a:ext>
            </a:extLst>
          </p:cNvPr>
          <p:cNvSpPr/>
          <p:nvPr/>
        </p:nvSpPr>
        <p:spPr>
          <a:xfrm rot="16200000">
            <a:off x="5035925" y="3522105"/>
            <a:ext cx="1146884" cy="107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>
                <a:solidFill>
                  <a:schemeClr val="accent6">
                    <a:lumMod val="50000"/>
                  </a:schemeClr>
                </a:solidFill>
                <a:latin typeface="+mj-lt"/>
                <a:cs typeface="Raavi" panose="020B0502040204020203" pitchFamily="34" charset="0"/>
              </a:rPr>
              <a:t>Continuous Modernization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016237-6E10-424F-824C-209C0DA8ECDD}"/>
              </a:ext>
            </a:extLst>
          </p:cNvPr>
          <p:cNvSpPr/>
          <p:nvPr/>
        </p:nvSpPr>
        <p:spPr>
          <a:xfrm rot="5400000">
            <a:off x="-37273" y="3799211"/>
            <a:ext cx="1166005" cy="107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>
                <a:solidFill>
                  <a:schemeClr val="accent6">
                    <a:lumMod val="50000"/>
                  </a:schemeClr>
                </a:solidFill>
                <a:latin typeface="+mj-lt"/>
                <a:cs typeface="Raavi" panose="020B0502040204020203" pitchFamily="34" charset="0"/>
              </a:rPr>
              <a:t>Continuous Modernization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46FF44-48FE-438D-B8CC-980B9FE6BE7C}"/>
              </a:ext>
            </a:extLst>
          </p:cNvPr>
          <p:cNvSpPr/>
          <p:nvPr/>
        </p:nvSpPr>
        <p:spPr bwMode="auto">
          <a:xfrm>
            <a:off x="1139259" y="1735341"/>
            <a:ext cx="858557" cy="338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rPr>
              <a:t>Biz. Outcomes &amp; Benchmarks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2624FA-8C36-4CD2-9F12-065DF9B4AE67}"/>
              </a:ext>
            </a:extLst>
          </p:cNvPr>
          <p:cNvSpPr/>
          <p:nvPr/>
        </p:nvSpPr>
        <p:spPr>
          <a:xfrm>
            <a:off x="7849203" y="1325404"/>
            <a:ext cx="862647" cy="6960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C49A00-9212-477C-A784-D655FAD51266}"/>
              </a:ext>
            </a:extLst>
          </p:cNvPr>
          <p:cNvGrpSpPr/>
          <p:nvPr/>
        </p:nvGrpSpPr>
        <p:grpSpPr>
          <a:xfrm>
            <a:off x="598717" y="1432034"/>
            <a:ext cx="318706" cy="278439"/>
            <a:chOff x="664537" y="1136798"/>
            <a:chExt cx="586759" cy="502936"/>
          </a:xfrm>
        </p:grpSpPr>
        <p:sp>
          <p:nvSpPr>
            <p:cNvPr id="67" name="Suitcase Icon">
              <a:extLst>
                <a:ext uri="{FF2B5EF4-FFF2-40B4-BE49-F238E27FC236}">
                  <a16:creationId xmlns:a16="http://schemas.microsoft.com/office/drawing/2014/main" id="{7E491602-EB14-465A-AC28-0D9ACBCBA71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4537" y="1136798"/>
              <a:ext cx="586759" cy="502936"/>
            </a:xfrm>
            <a:custGeom>
              <a:avLst/>
              <a:gdLst>
                <a:gd name="T0" fmla="*/ 515 w 1443"/>
                <a:gd name="T1" fmla="*/ 206 h 1236"/>
                <a:gd name="T2" fmla="*/ 927 w 1443"/>
                <a:gd name="T3" fmla="*/ 206 h 1236"/>
                <a:gd name="T4" fmla="*/ 927 w 1443"/>
                <a:gd name="T5" fmla="*/ 103 h 1236"/>
                <a:gd name="T6" fmla="*/ 515 w 1443"/>
                <a:gd name="T7" fmla="*/ 103 h 1236"/>
                <a:gd name="T8" fmla="*/ 515 w 1443"/>
                <a:gd name="T9" fmla="*/ 206 h 1236"/>
                <a:gd name="T10" fmla="*/ 232 w 1443"/>
                <a:gd name="T11" fmla="*/ 206 h 1236"/>
                <a:gd name="T12" fmla="*/ 232 w 1443"/>
                <a:gd name="T13" fmla="*/ 1236 h 1236"/>
                <a:gd name="T14" fmla="*/ 180 w 1443"/>
                <a:gd name="T15" fmla="*/ 1236 h 1236"/>
                <a:gd name="T16" fmla="*/ 53 w 1443"/>
                <a:gd name="T17" fmla="*/ 1183 h 1236"/>
                <a:gd name="T18" fmla="*/ 0 w 1443"/>
                <a:gd name="T19" fmla="*/ 1056 h 1236"/>
                <a:gd name="T20" fmla="*/ 0 w 1443"/>
                <a:gd name="T21" fmla="*/ 386 h 1236"/>
                <a:gd name="T22" fmla="*/ 53 w 1443"/>
                <a:gd name="T23" fmla="*/ 259 h 1236"/>
                <a:gd name="T24" fmla="*/ 180 w 1443"/>
                <a:gd name="T25" fmla="*/ 206 h 1236"/>
                <a:gd name="T26" fmla="*/ 232 w 1443"/>
                <a:gd name="T27" fmla="*/ 206 h 1236"/>
                <a:gd name="T28" fmla="*/ 1133 w 1443"/>
                <a:gd name="T29" fmla="*/ 206 h 1236"/>
                <a:gd name="T30" fmla="*/ 1133 w 1443"/>
                <a:gd name="T31" fmla="*/ 1236 h 1236"/>
                <a:gd name="T32" fmla="*/ 309 w 1443"/>
                <a:gd name="T33" fmla="*/ 1236 h 1236"/>
                <a:gd name="T34" fmla="*/ 309 w 1443"/>
                <a:gd name="T35" fmla="*/ 206 h 1236"/>
                <a:gd name="T36" fmla="*/ 412 w 1443"/>
                <a:gd name="T37" fmla="*/ 206 h 1236"/>
                <a:gd name="T38" fmla="*/ 412 w 1443"/>
                <a:gd name="T39" fmla="*/ 77 h 1236"/>
                <a:gd name="T40" fmla="*/ 435 w 1443"/>
                <a:gd name="T41" fmla="*/ 22 h 1236"/>
                <a:gd name="T42" fmla="*/ 489 w 1443"/>
                <a:gd name="T43" fmla="*/ 0 h 1236"/>
                <a:gd name="T44" fmla="*/ 953 w 1443"/>
                <a:gd name="T45" fmla="*/ 0 h 1236"/>
                <a:gd name="T46" fmla="*/ 1008 w 1443"/>
                <a:gd name="T47" fmla="*/ 22 h 1236"/>
                <a:gd name="T48" fmla="*/ 1030 w 1443"/>
                <a:gd name="T49" fmla="*/ 77 h 1236"/>
                <a:gd name="T50" fmla="*/ 1030 w 1443"/>
                <a:gd name="T51" fmla="*/ 206 h 1236"/>
                <a:gd name="T52" fmla="*/ 1133 w 1443"/>
                <a:gd name="T53" fmla="*/ 206 h 1236"/>
                <a:gd name="T54" fmla="*/ 1443 w 1443"/>
                <a:gd name="T55" fmla="*/ 386 h 1236"/>
                <a:gd name="T56" fmla="*/ 1443 w 1443"/>
                <a:gd name="T57" fmla="*/ 1056 h 1236"/>
                <a:gd name="T58" fmla="*/ 1389 w 1443"/>
                <a:gd name="T59" fmla="*/ 1183 h 1236"/>
                <a:gd name="T60" fmla="*/ 1262 w 1443"/>
                <a:gd name="T61" fmla="*/ 1236 h 1236"/>
                <a:gd name="T62" fmla="*/ 1211 w 1443"/>
                <a:gd name="T63" fmla="*/ 1236 h 1236"/>
                <a:gd name="T64" fmla="*/ 1211 w 1443"/>
                <a:gd name="T65" fmla="*/ 206 h 1236"/>
                <a:gd name="T66" fmla="*/ 1262 w 1443"/>
                <a:gd name="T67" fmla="*/ 206 h 1236"/>
                <a:gd name="T68" fmla="*/ 1389 w 1443"/>
                <a:gd name="T69" fmla="*/ 259 h 1236"/>
                <a:gd name="T70" fmla="*/ 1443 w 1443"/>
                <a:gd name="T71" fmla="*/ 38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3" h="1236">
                  <a:moveTo>
                    <a:pt x="515" y="206"/>
                  </a:moveTo>
                  <a:lnTo>
                    <a:pt x="927" y="206"/>
                  </a:lnTo>
                  <a:lnTo>
                    <a:pt x="927" y="103"/>
                  </a:lnTo>
                  <a:lnTo>
                    <a:pt x="515" y="103"/>
                  </a:lnTo>
                  <a:lnTo>
                    <a:pt x="515" y="206"/>
                  </a:lnTo>
                  <a:close/>
                  <a:moveTo>
                    <a:pt x="232" y="206"/>
                  </a:moveTo>
                  <a:lnTo>
                    <a:pt x="232" y="1236"/>
                  </a:lnTo>
                  <a:lnTo>
                    <a:pt x="180" y="1236"/>
                  </a:lnTo>
                  <a:cubicBezTo>
                    <a:pt x="131" y="1236"/>
                    <a:pt x="88" y="1219"/>
                    <a:pt x="53" y="1183"/>
                  </a:cubicBezTo>
                  <a:cubicBezTo>
                    <a:pt x="18" y="1148"/>
                    <a:pt x="0" y="1105"/>
                    <a:pt x="0" y="1056"/>
                  </a:cubicBezTo>
                  <a:lnTo>
                    <a:pt x="0" y="386"/>
                  </a:lnTo>
                  <a:cubicBezTo>
                    <a:pt x="0" y="337"/>
                    <a:pt x="18" y="295"/>
                    <a:pt x="53" y="259"/>
                  </a:cubicBezTo>
                  <a:cubicBezTo>
                    <a:pt x="88" y="224"/>
                    <a:pt x="131" y="206"/>
                    <a:pt x="180" y="206"/>
                  </a:cubicBezTo>
                  <a:lnTo>
                    <a:pt x="232" y="206"/>
                  </a:lnTo>
                  <a:close/>
                  <a:moveTo>
                    <a:pt x="1133" y="206"/>
                  </a:moveTo>
                  <a:lnTo>
                    <a:pt x="1133" y="1236"/>
                  </a:lnTo>
                  <a:lnTo>
                    <a:pt x="309" y="1236"/>
                  </a:lnTo>
                  <a:lnTo>
                    <a:pt x="309" y="206"/>
                  </a:lnTo>
                  <a:lnTo>
                    <a:pt x="412" y="206"/>
                  </a:lnTo>
                  <a:lnTo>
                    <a:pt x="412" y="77"/>
                  </a:lnTo>
                  <a:cubicBezTo>
                    <a:pt x="412" y="56"/>
                    <a:pt x="420" y="37"/>
                    <a:pt x="435" y="22"/>
                  </a:cubicBezTo>
                  <a:cubicBezTo>
                    <a:pt x="450" y="7"/>
                    <a:pt x="468" y="0"/>
                    <a:pt x="489" y="0"/>
                  </a:cubicBezTo>
                  <a:lnTo>
                    <a:pt x="953" y="0"/>
                  </a:lnTo>
                  <a:cubicBezTo>
                    <a:pt x="975" y="0"/>
                    <a:pt x="993" y="7"/>
                    <a:pt x="1008" y="22"/>
                  </a:cubicBezTo>
                  <a:cubicBezTo>
                    <a:pt x="1023" y="37"/>
                    <a:pt x="1030" y="56"/>
                    <a:pt x="1030" y="77"/>
                  </a:cubicBezTo>
                  <a:lnTo>
                    <a:pt x="1030" y="206"/>
                  </a:lnTo>
                  <a:lnTo>
                    <a:pt x="1133" y="206"/>
                  </a:lnTo>
                  <a:close/>
                  <a:moveTo>
                    <a:pt x="1443" y="386"/>
                  </a:moveTo>
                  <a:lnTo>
                    <a:pt x="1443" y="1056"/>
                  </a:lnTo>
                  <a:cubicBezTo>
                    <a:pt x="1443" y="1105"/>
                    <a:pt x="1425" y="1148"/>
                    <a:pt x="1389" y="1183"/>
                  </a:cubicBezTo>
                  <a:cubicBezTo>
                    <a:pt x="1354" y="1219"/>
                    <a:pt x="1312" y="1236"/>
                    <a:pt x="1262" y="1236"/>
                  </a:cubicBezTo>
                  <a:lnTo>
                    <a:pt x="1211" y="1236"/>
                  </a:lnTo>
                  <a:lnTo>
                    <a:pt x="1211" y="206"/>
                  </a:lnTo>
                  <a:lnTo>
                    <a:pt x="1262" y="206"/>
                  </a:lnTo>
                  <a:cubicBezTo>
                    <a:pt x="1312" y="206"/>
                    <a:pt x="1354" y="224"/>
                    <a:pt x="1389" y="259"/>
                  </a:cubicBezTo>
                  <a:cubicBezTo>
                    <a:pt x="1425" y="295"/>
                    <a:pt x="1443" y="337"/>
                    <a:pt x="1443" y="386"/>
                  </a:cubicBezTo>
                  <a:close/>
                </a:path>
              </a:pathLst>
            </a:custGeom>
            <a:solidFill>
              <a:srgbClr val="0000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68" name="Question Sign Icon">
              <a:extLst>
                <a:ext uri="{FF2B5EF4-FFF2-40B4-BE49-F238E27FC236}">
                  <a16:creationId xmlns:a16="http://schemas.microsoft.com/office/drawing/2014/main" id="{1E69B254-8BF9-47C7-9A76-59E9D3E8D9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3772" y="1303545"/>
              <a:ext cx="268288" cy="268288"/>
            </a:xfrm>
            <a:custGeom>
              <a:avLst/>
              <a:gdLst>
                <a:gd name="T0" fmla="*/ 722 w 1237"/>
                <a:gd name="T1" fmla="*/ 851 h 1237"/>
                <a:gd name="T2" fmla="*/ 696 w 1237"/>
                <a:gd name="T3" fmla="*/ 825 h 1237"/>
                <a:gd name="T4" fmla="*/ 523 w 1237"/>
                <a:gd name="T5" fmla="*/ 832 h 1237"/>
                <a:gd name="T6" fmla="*/ 516 w 1237"/>
                <a:gd name="T7" fmla="*/ 1005 h 1237"/>
                <a:gd name="T8" fmla="*/ 541 w 1237"/>
                <a:gd name="T9" fmla="*/ 1031 h 1237"/>
                <a:gd name="T10" fmla="*/ 714 w 1237"/>
                <a:gd name="T11" fmla="*/ 1023 h 1237"/>
                <a:gd name="T12" fmla="*/ 928 w 1237"/>
                <a:gd name="T13" fmla="*/ 464 h 1237"/>
                <a:gd name="T14" fmla="*/ 764 w 1237"/>
                <a:gd name="T15" fmla="*/ 236 h 1237"/>
                <a:gd name="T16" fmla="*/ 473 w 1237"/>
                <a:gd name="T17" fmla="*/ 236 h 1237"/>
                <a:gd name="T18" fmla="*/ 309 w 1237"/>
                <a:gd name="T19" fmla="*/ 464 h 1237"/>
                <a:gd name="T20" fmla="*/ 309 w 1237"/>
                <a:gd name="T21" fmla="*/ 483 h 1237"/>
                <a:gd name="T22" fmla="*/ 313 w 1237"/>
                <a:gd name="T23" fmla="*/ 502 h 1237"/>
                <a:gd name="T24" fmla="*/ 324 w 1237"/>
                <a:gd name="T25" fmla="*/ 514 h 1237"/>
                <a:gd name="T26" fmla="*/ 490 w 1237"/>
                <a:gd name="T27" fmla="*/ 516 h 1237"/>
                <a:gd name="T28" fmla="*/ 515 w 1237"/>
                <a:gd name="T29" fmla="*/ 490 h 1237"/>
                <a:gd name="T30" fmla="*/ 565 w 1237"/>
                <a:gd name="T31" fmla="*/ 428 h 1237"/>
                <a:gd name="T32" fmla="*/ 685 w 1237"/>
                <a:gd name="T33" fmla="*/ 430 h 1237"/>
                <a:gd name="T34" fmla="*/ 699 w 1237"/>
                <a:gd name="T35" fmla="*/ 523 h 1237"/>
                <a:gd name="T36" fmla="*/ 588 w 1237"/>
                <a:gd name="T37" fmla="*/ 592 h 1237"/>
                <a:gd name="T38" fmla="*/ 515 w 1237"/>
                <a:gd name="T39" fmla="*/ 722 h 1237"/>
                <a:gd name="T40" fmla="*/ 515 w 1237"/>
                <a:gd name="T41" fmla="*/ 741 h 1237"/>
                <a:gd name="T42" fmla="*/ 519 w 1237"/>
                <a:gd name="T43" fmla="*/ 760 h 1237"/>
                <a:gd name="T44" fmla="*/ 531 w 1237"/>
                <a:gd name="T45" fmla="*/ 772 h 1237"/>
                <a:gd name="T46" fmla="*/ 696 w 1237"/>
                <a:gd name="T47" fmla="*/ 774 h 1237"/>
                <a:gd name="T48" fmla="*/ 722 w 1237"/>
                <a:gd name="T49" fmla="*/ 745 h 1237"/>
                <a:gd name="T50" fmla="*/ 763 w 1237"/>
                <a:gd name="T51" fmla="*/ 693 h 1237"/>
                <a:gd name="T52" fmla="*/ 898 w 1237"/>
                <a:gd name="T53" fmla="*/ 575 h 1237"/>
                <a:gd name="T54" fmla="*/ 1237 w 1237"/>
                <a:gd name="T55" fmla="*/ 619 h 1237"/>
                <a:gd name="T56" fmla="*/ 929 w 1237"/>
                <a:gd name="T57" fmla="*/ 1154 h 1237"/>
                <a:gd name="T58" fmla="*/ 308 w 1237"/>
                <a:gd name="T59" fmla="*/ 1154 h 1237"/>
                <a:gd name="T60" fmla="*/ 0 w 1237"/>
                <a:gd name="T61" fmla="*/ 619 h 1237"/>
                <a:gd name="T62" fmla="*/ 308 w 1237"/>
                <a:gd name="T63" fmla="*/ 83 h 1237"/>
                <a:gd name="T64" fmla="*/ 929 w 1237"/>
                <a:gd name="T65" fmla="*/ 83 h 1237"/>
                <a:gd name="T66" fmla="*/ 1237 w 1237"/>
                <a:gd name="T67" fmla="*/ 61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7" h="1237">
                  <a:moveTo>
                    <a:pt x="722" y="1005"/>
                  </a:moveTo>
                  <a:lnTo>
                    <a:pt x="722" y="851"/>
                  </a:lnTo>
                  <a:cubicBezTo>
                    <a:pt x="722" y="844"/>
                    <a:pt x="719" y="838"/>
                    <a:pt x="714" y="832"/>
                  </a:cubicBezTo>
                  <a:cubicBezTo>
                    <a:pt x="709" y="827"/>
                    <a:pt x="703" y="825"/>
                    <a:pt x="696" y="825"/>
                  </a:cubicBezTo>
                  <a:lnTo>
                    <a:pt x="541" y="825"/>
                  </a:lnTo>
                  <a:cubicBezTo>
                    <a:pt x="534" y="825"/>
                    <a:pt x="528" y="827"/>
                    <a:pt x="523" y="832"/>
                  </a:cubicBezTo>
                  <a:cubicBezTo>
                    <a:pt x="518" y="838"/>
                    <a:pt x="516" y="844"/>
                    <a:pt x="516" y="851"/>
                  </a:cubicBezTo>
                  <a:lnTo>
                    <a:pt x="516" y="1005"/>
                  </a:lnTo>
                  <a:cubicBezTo>
                    <a:pt x="516" y="1012"/>
                    <a:pt x="518" y="1018"/>
                    <a:pt x="523" y="1023"/>
                  </a:cubicBezTo>
                  <a:cubicBezTo>
                    <a:pt x="528" y="1028"/>
                    <a:pt x="534" y="1031"/>
                    <a:pt x="541" y="1031"/>
                  </a:cubicBezTo>
                  <a:lnTo>
                    <a:pt x="696" y="1031"/>
                  </a:lnTo>
                  <a:cubicBezTo>
                    <a:pt x="703" y="1031"/>
                    <a:pt x="709" y="1028"/>
                    <a:pt x="714" y="1023"/>
                  </a:cubicBezTo>
                  <a:cubicBezTo>
                    <a:pt x="719" y="1018"/>
                    <a:pt x="722" y="1012"/>
                    <a:pt x="722" y="1005"/>
                  </a:cubicBezTo>
                  <a:close/>
                  <a:moveTo>
                    <a:pt x="928" y="464"/>
                  </a:moveTo>
                  <a:cubicBezTo>
                    <a:pt x="928" y="412"/>
                    <a:pt x="912" y="366"/>
                    <a:pt x="881" y="326"/>
                  </a:cubicBezTo>
                  <a:cubicBezTo>
                    <a:pt x="849" y="285"/>
                    <a:pt x="810" y="256"/>
                    <a:pt x="764" y="236"/>
                  </a:cubicBezTo>
                  <a:cubicBezTo>
                    <a:pt x="718" y="216"/>
                    <a:pt x="670" y="207"/>
                    <a:pt x="619" y="207"/>
                  </a:cubicBezTo>
                  <a:cubicBezTo>
                    <a:pt x="568" y="207"/>
                    <a:pt x="519" y="216"/>
                    <a:pt x="473" y="236"/>
                  </a:cubicBezTo>
                  <a:cubicBezTo>
                    <a:pt x="427" y="256"/>
                    <a:pt x="388" y="285"/>
                    <a:pt x="357" y="326"/>
                  </a:cubicBezTo>
                  <a:cubicBezTo>
                    <a:pt x="325" y="366"/>
                    <a:pt x="309" y="412"/>
                    <a:pt x="309" y="464"/>
                  </a:cubicBezTo>
                  <a:lnTo>
                    <a:pt x="309" y="473"/>
                  </a:lnTo>
                  <a:lnTo>
                    <a:pt x="309" y="483"/>
                  </a:lnTo>
                  <a:lnTo>
                    <a:pt x="310" y="493"/>
                  </a:lnTo>
                  <a:cubicBezTo>
                    <a:pt x="311" y="499"/>
                    <a:pt x="312" y="502"/>
                    <a:pt x="313" y="502"/>
                  </a:cubicBezTo>
                  <a:cubicBezTo>
                    <a:pt x="314" y="502"/>
                    <a:pt x="315" y="504"/>
                    <a:pt x="317" y="508"/>
                  </a:cubicBezTo>
                  <a:cubicBezTo>
                    <a:pt x="319" y="513"/>
                    <a:pt x="321" y="515"/>
                    <a:pt x="324" y="514"/>
                  </a:cubicBezTo>
                  <a:cubicBezTo>
                    <a:pt x="327" y="514"/>
                    <a:pt x="331" y="514"/>
                    <a:pt x="335" y="516"/>
                  </a:cubicBezTo>
                  <a:lnTo>
                    <a:pt x="490" y="516"/>
                  </a:lnTo>
                  <a:cubicBezTo>
                    <a:pt x="497" y="516"/>
                    <a:pt x="503" y="513"/>
                    <a:pt x="508" y="509"/>
                  </a:cubicBezTo>
                  <a:cubicBezTo>
                    <a:pt x="513" y="504"/>
                    <a:pt x="515" y="498"/>
                    <a:pt x="515" y="490"/>
                  </a:cubicBezTo>
                  <a:cubicBezTo>
                    <a:pt x="515" y="484"/>
                    <a:pt x="518" y="476"/>
                    <a:pt x="524" y="468"/>
                  </a:cubicBezTo>
                  <a:cubicBezTo>
                    <a:pt x="535" y="452"/>
                    <a:pt x="548" y="438"/>
                    <a:pt x="565" y="428"/>
                  </a:cubicBezTo>
                  <a:cubicBezTo>
                    <a:pt x="582" y="418"/>
                    <a:pt x="600" y="413"/>
                    <a:pt x="618" y="413"/>
                  </a:cubicBezTo>
                  <a:cubicBezTo>
                    <a:pt x="639" y="413"/>
                    <a:pt x="662" y="419"/>
                    <a:pt x="685" y="430"/>
                  </a:cubicBezTo>
                  <a:cubicBezTo>
                    <a:pt x="709" y="442"/>
                    <a:pt x="721" y="457"/>
                    <a:pt x="721" y="476"/>
                  </a:cubicBezTo>
                  <a:cubicBezTo>
                    <a:pt x="721" y="494"/>
                    <a:pt x="714" y="510"/>
                    <a:pt x="699" y="523"/>
                  </a:cubicBezTo>
                  <a:cubicBezTo>
                    <a:pt x="685" y="536"/>
                    <a:pt x="668" y="548"/>
                    <a:pt x="648" y="558"/>
                  </a:cubicBezTo>
                  <a:cubicBezTo>
                    <a:pt x="628" y="569"/>
                    <a:pt x="608" y="580"/>
                    <a:pt x="588" y="592"/>
                  </a:cubicBezTo>
                  <a:cubicBezTo>
                    <a:pt x="568" y="604"/>
                    <a:pt x="551" y="621"/>
                    <a:pt x="537" y="643"/>
                  </a:cubicBezTo>
                  <a:cubicBezTo>
                    <a:pt x="523" y="665"/>
                    <a:pt x="515" y="691"/>
                    <a:pt x="515" y="722"/>
                  </a:cubicBezTo>
                  <a:lnTo>
                    <a:pt x="515" y="731"/>
                  </a:lnTo>
                  <a:lnTo>
                    <a:pt x="515" y="741"/>
                  </a:lnTo>
                  <a:lnTo>
                    <a:pt x="516" y="750"/>
                  </a:lnTo>
                  <a:cubicBezTo>
                    <a:pt x="517" y="757"/>
                    <a:pt x="518" y="760"/>
                    <a:pt x="519" y="760"/>
                  </a:cubicBezTo>
                  <a:cubicBezTo>
                    <a:pt x="520" y="760"/>
                    <a:pt x="521" y="762"/>
                    <a:pt x="523" y="766"/>
                  </a:cubicBezTo>
                  <a:cubicBezTo>
                    <a:pt x="525" y="770"/>
                    <a:pt x="528" y="772"/>
                    <a:pt x="531" y="772"/>
                  </a:cubicBezTo>
                  <a:cubicBezTo>
                    <a:pt x="533" y="771"/>
                    <a:pt x="537" y="772"/>
                    <a:pt x="541" y="774"/>
                  </a:cubicBezTo>
                  <a:lnTo>
                    <a:pt x="696" y="774"/>
                  </a:lnTo>
                  <a:cubicBezTo>
                    <a:pt x="705" y="774"/>
                    <a:pt x="712" y="771"/>
                    <a:pt x="715" y="765"/>
                  </a:cubicBezTo>
                  <a:cubicBezTo>
                    <a:pt x="719" y="759"/>
                    <a:pt x="721" y="753"/>
                    <a:pt x="722" y="745"/>
                  </a:cubicBezTo>
                  <a:cubicBezTo>
                    <a:pt x="722" y="738"/>
                    <a:pt x="726" y="729"/>
                    <a:pt x="733" y="719"/>
                  </a:cubicBezTo>
                  <a:cubicBezTo>
                    <a:pt x="739" y="709"/>
                    <a:pt x="749" y="700"/>
                    <a:pt x="763" y="693"/>
                  </a:cubicBezTo>
                  <a:cubicBezTo>
                    <a:pt x="795" y="675"/>
                    <a:pt x="814" y="665"/>
                    <a:pt x="819" y="662"/>
                  </a:cubicBezTo>
                  <a:cubicBezTo>
                    <a:pt x="852" y="638"/>
                    <a:pt x="879" y="609"/>
                    <a:pt x="898" y="575"/>
                  </a:cubicBezTo>
                  <a:cubicBezTo>
                    <a:pt x="918" y="540"/>
                    <a:pt x="928" y="504"/>
                    <a:pt x="928" y="464"/>
                  </a:cubicBezTo>
                  <a:close/>
                  <a:moveTo>
                    <a:pt x="1237" y="619"/>
                  </a:moveTo>
                  <a:cubicBezTo>
                    <a:pt x="1237" y="731"/>
                    <a:pt x="1209" y="834"/>
                    <a:pt x="1154" y="929"/>
                  </a:cubicBezTo>
                  <a:cubicBezTo>
                    <a:pt x="1099" y="1024"/>
                    <a:pt x="1024" y="1099"/>
                    <a:pt x="929" y="1154"/>
                  </a:cubicBezTo>
                  <a:cubicBezTo>
                    <a:pt x="834" y="1209"/>
                    <a:pt x="731" y="1237"/>
                    <a:pt x="619" y="1237"/>
                  </a:cubicBezTo>
                  <a:cubicBezTo>
                    <a:pt x="506" y="1237"/>
                    <a:pt x="403" y="1209"/>
                    <a:pt x="308" y="1154"/>
                  </a:cubicBezTo>
                  <a:cubicBezTo>
                    <a:pt x="214" y="1099"/>
                    <a:pt x="139" y="1024"/>
                    <a:pt x="83" y="929"/>
                  </a:cubicBezTo>
                  <a:cubicBezTo>
                    <a:pt x="28" y="834"/>
                    <a:pt x="0" y="731"/>
                    <a:pt x="0" y="619"/>
                  </a:cubicBezTo>
                  <a:cubicBezTo>
                    <a:pt x="0" y="507"/>
                    <a:pt x="28" y="403"/>
                    <a:pt x="83" y="308"/>
                  </a:cubicBezTo>
                  <a:cubicBezTo>
                    <a:pt x="139" y="214"/>
                    <a:pt x="214" y="139"/>
                    <a:pt x="308" y="83"/>
                  </a:cubicBezTo>
                  <a:cubicBezTo>
                    <a:pt x="403" y="28"/>
                    <a:pt x="506" y="0"/>
                    <a:pt x="619" y="0"/>
                  </a:cubicBezTo>
                  <a:cubicBezTo>
                    <a:pt x="731" y="0"/>
                    <a:pt x="834" y="28"/>
                    <a:pt x="929" y="83"/>
                  </a:cubicBezTo>
                  <a:cubicBezTo>
                    <a:pt x="1024" y="139"/>
                    <a:pt x="1099" y="214"/>
                    <a:pt x="1154" y="308"/>
                  </a:cubicBezTo>
                  <a:cubicBezTo>
                    <a:pt x="1209" y="403"/>
                    <a:pt x="1237" y="507"/>
                    <a:pt x="1237" y="619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7C81694-16B4-4FA4-8D04-C16B52D05B98}"/>
              </a:ext>
            </a:extLst>
          </p:cNvPr>
          <p:cNvSpPr/>
          <p:nvPr/>
        </p:nvSpPr>
        <p:spPr bwMode="auto">
          <a:xfrm>
            <a:off x="397479" y="1739608"/>
            <a:ext cx="74178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rPr>
              <a:t>Business Pain Points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8F9634-F963-444A-B709-6F24AC20DC37}"/>
              </a:ext>
            </a:extLst>
          </p:cNvPr>
          <p:cNvGrpSpPr/>
          <p:nvPr/>
        </p:nvGrpSpPr>
        <p:grpSpPr>
          <a:xfrm>
            <a:off x="1433769" y="1451850"/>
            <a:ext cx="380083" cy="252182"/>
            <a:chOff x="2085398" y="1282103"/>
            <a:chExt cx="663101" cy="500942"/>
          </a:xfrm>
          <a:solidFill>
            <a:srgbClr val="000063"/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2C048FD-F70F-461B-9A3B-3E41A5C2A4A4}"/>
                </a:ext>
              </a:extLst>
            </p:cNvPr>
            <p:cNvSpPr/>
            <p:nvPr/>
          </p:nvSpPr>
          <p:spPr>
            <a:xfrm>
              <a:off x="2085398" y="1282103"/>
              <a:ext cx="500942" cy="500942"/>
            </a:xfrm>
            <a:prstGeom prst="ellipse">
              <a:avLst/>
            </a:prstGeom>
            <a:grpFill/>
            <a:ln w="508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6D0F289-7B77-43F6-9580-62DDCC4AF9AF}"/>
                </a:ext>
              </a:extLst>
            </p:cNvPr>
            <p:cNvSpPr/>
            <p:nvPr/>
          </p:nvSpPr>
          <p:spPr>
            <a:xfrm>
              <a:off x="2186998" y="1391832"/>
              <a:ext cx="297216" cy="297216"/>
            </a:xfrm>
            <a:prstGeom prst="ellipse">
              <a:avLst/>
            </a:prstGeom>
            <a:grpFill/>
            <a:ln w="508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66" name="Freeform 75">
              <a:extLst>
                <a:ext uri="{FF2B5EF4-FFF2-40B4-BE49-F238E27FC236}">
                  <a16:creationId xmlns:a16="http://schemas.microsoft.com/office/drawing/2014/main" id="{88E9AF7A-70C0-433A-8E6B-10AF97F516A6}"/>
                </a:ext>
              </a:extLst>
            </p:cNvPr>
            <p:cNvSpPr/>
            <p:nvPr/>
          </p:nvSpPr>
          <p:spPr>
            <a:xfrm rot="8303227">
              <a:off x="2272001" y="1287770"/>
              <a:ext cx="476498" cy="190500"/>
            </a:xfrm>
            <a:custGeom>
              <a:avLst/>
              <a:gdLst>
                <a:gd name="connsiteX0" fmla="*/ 0 w 476498"/>
                <a:gd name="connsiteY0" fmla="*/ 190500 h 190500"/>
                <a:gd name="connsiteX1" fmla="*/ 95250 w 476498"/>
                <a:gd name="connsiteY1" fmla="*/ 95250 h 190500"/>
                <a:gd name="connsiteX2" fmla="*/ 0 w 476498"/>
                <a:gd name="connsiteY2" fmla="*/ 0 h 190500"/>
                <a:gd name="connsiteX3" fmla="*/ 221724 w 476498"/>
                <a:gd name="connsiteY3" fmla="*/ 0 h 190500"/>
                <a:gd name="connsiteX4" fmla="*/ 283769 w 476498"/>
                <a:gd name="connsiteY4" fmla="*/ 62045 h 190500"/>
                <a:gd name="connsiteX5" fmla="*/ 474065 w 476498"/>
                <a:gd name="connsiteY5" fmla="*/ 55964 h 190500"/>
                <a:gd name="connsiteX6" fmla="*/ 476498 w 476498"/>
                <a:gd name="connsiteY6" fmla="*/ 132125 h 190500"/>
                <a:gd name="connsiteX7" fmla="*/ 273616 w 476498"/>
                <a:gd name="connsiteY7" fmla="*/ 138608 h 190500"/>
                <a:gd name="connsiteX8" fmla="*/ 221724 w 476498"/>
                <a:gd name="connsiteY8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498" h="190500">
                  <a:moveTo>
                    <a:pt x="0" y="190500"/>
                  </a:moveTo>
                  <a:lnTo>
                    <a:pt x="95250" y="95250"/>
                  </a:lnTo>
                  <a:lnTo>
                    <a:pt x="0" y="0"/>
                  </a:lnTo>
                  <a:lnTo>
                    <a:pt x="221724" y="0"/>
                  </a:lnTo>
                  <a:lnTo>
                    <a:pt x="283769" y="62045"/>
                  </a:lnTo>
                  <a:lnTo>
                    <a:pt x="474065" y="55964"/>
                  </a:lnTo>
                  <a:lnTo>
                    <a:pt x="476498" y="132125"/>
                  </a:lnTo>
                  <a:lnTo>
                    <a:pt x="273616" y="138608"/>
                  </a:lnTo>
                  <a:lnTo>
                    <a:pt x="221724" y="190500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9BD6255-B185-4F62-B3A0-2576969E5510}"/>
              </a:ext>
            </a:extLst>
          </p:cNvPr>
          <p:cNvSpPr/>
          <p:nvPr/>
        </p:nvSpPr>
        <p:spPr>
          <a:xfrm>
            <a:off x="327344" y="1215122"/>
            <a:ext cx="1699766" cy="860686"/>
          </a:xfrm>
          <a:prstGeom prst="rect">
            <a:avLst/>
          </a:prstGeom>
          <a:noFill/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B3CA319-D8CE-40E4-A311-DEF6B96C495D}"/>
              </a:ext>
            </a:extLst>
          </p:cNvPr>
          <p:cNvSpPr/>
          <p:nvPr/>
        </p:nvSpPr>
        <p:spPr>
          <a:xfrm>
            <a:off x="620905" y="1127255"/>
            <a:ext cx="1062354" cy="1799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C5AD0D-AFCE-4CED-9066-DB302D5032D1}"/>
              </a:ext>
            </a:extLst>
          </p:cNvPr>
          <p:cNvSpPr txBox="1"/>
          <p:nvPr/>
        </p:nvSpPr>
        <p:spPr>
          <a:xfrm>
            <a:off x="991587" y="1153328"/>
            <a:ext cx="314189" cy="123111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800" b="1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Define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8C1B6F-6F3D-4E31-8DF5-429134654F94}"/>
              </a:ext>
            </a:extLst>
          </p:cNvPr>
          <p:cNvSpPr/>
          <p:nvPr/>
        </p:nvSpPr>
        <p:spPr>
          <a:xfrm>
            <a:off x="2187796" y="1214878"/>
            <a:ext cx="3675183" cy="864310"/>
          </a:xfrm>
          <a:prstGeom prst="rect">
            <a:avLst/>
          </a:prstGeom>
          <a:noFill/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CCECE1-9494-4843-8C1D-77BA6DBC769D}"/>
              </a:ext>
            </a:extLst>
          </p:cNvPr>
          <p:cNvGrpSpPr/>
          <p:nvPr/>
        </p:nvGrpSpPr>
        <p:grpSpPr>
          <a:xfrm>
            <a:off x="3077657" y="1462700"/>
            <a:ext cx="923069" cy="607030"/>
            <a:chOff x="2785248" y="1211983"/>
            <a:chExt cx="794514" cy="598049"/>
          </a:xfrm>
        </p:grpSpPr>
        <p:sp>
          <p:nvSpPr>
            <p:cNvPr id="60" name="Random Icon">
              <a:extLst>
                <a:ext uri="{FF2B5EF4-FFF2-40B4-BE49-F238E27FC236}">
                  <a16:creationId xmlns:a16="http://schemas.microsoft.com/office/drawing/2014/main" id="{4CEA52BB-D73E-44AC-B130-1B7C343A10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35168" y="1211983"/>
              <a:ext cx="274320" cy="237276"/>
            </a:xfrm>
            <a:custGeom>
              <a:avLst/>
              <a:gdLst>
                <a:gd name="T0" fmla="*/ 426 w 1442"/>
                <a:gd name="T1" fmla="*/ 581 h 1288"/>
                <a:gd name="T2" fmla="*/ 363 w 1442"/>
                <a:gd name="T3" fmla="*/ 472 h 1288"/>
                <a:gd name="T4" fmla="*/ 271 w 1442"/>
                <a:gd name="T5" fmla="*/ 398 h 1288"/>
                <a:gd name="T6" fmla="*/ 25 w 1442"/>
                <a:gd name="T7" fmla="*/ 386 h 1288"/>
                <a:gd name="T8" fmla="*/ 0 w 1442"/>
                <a:gd name="T9" fmla="*/ 360 h 1288"/>
                <a:gd name="T10" fmla="*/ 7 w 1442"/>
                <a:gd name="T11" fmla="*/ 187 h 1288"/>
                <a:gd name="T12" fmla="*/ 206 w 1442"/>
                <a:gd name="T13" fmla="*/ 180 h 1288"/>
                <a:gd name="T14" fmla="*/ 1442 w 1442"/>
                <a:gd name="T15" fmla="*/ 1005 h 1288"/>
                <a:gd name="T16" fmla="*/ 1178 w 1442"/>
                <a:gd name="T17" fmla="*/ 1281 h 1288"/>
                <a:gd name="T18" fmla="*/ 1141 w 1442"/>
                <a:gd name="T19" fmla="*/ 1280 h 1288"/>
                <a:gd name="T20" fmla="*/ 1133 w 1442"/>
                <a:gd name="T21" fmla="*/ 1108 h 1288"/>
                <a:gd name="T22" fmla="*/ 1000 w 1442"/>
                <a:gd name="T23" fmla="*/ 1109 h 1288"/>
                <a:gd name="T24" fmla="*/ 884 w 1442"/>
                <a:gd name="T25" fmla="*/ 1104 h 1288"/>
                <a:gd name="T26" fmla="*/ 781 w 1442"/>
                <a:gd name="T27" fmla="*/ 1080 h 1288"/>
                <a:gd name="T28" fmla="*/ 687 w 1442"/>
                <a:gd name="T29" fmla="*/ 1025 h 1288"/>
                <a:gd name="T30" fmla="*/ 598 w 1442"/>
                <a:gd name="T31" fmla="*/ 926 h 1288"/>
                <a:gd name="T32" fmla="*/ 737 w 1442"/>
                <a:gd name="T33" fmla="*/ 765 h 1288"/>
                <a:gd name="T34" fmla="*/ 811 w 1442"/>
                <a:gd name="T35" fmla="*/ 861 h 1288"/>
                <a:gd name="T36" fmla="*/ 927 w 1442"/>
                <a:gd name="T37" fmla="*/ 901 h 1288"/>
                <a:gd name="T38" fmla="*/ 1133 w 1442"/>
                <a:gd name="T39" fmla="*/ 747 h 1288"/>
                <a:gd name="T40" fmla="*/ 1159 w 1442"/>
                <a:gd name="T41" fmla="*/ 721 h 1288"/>
                <a:gd name="T42" fmla="*/ 1435 w 1442"/>
                <a:gd name="T43" fmla="*/ 986 h 1288"/>
                <a:gd name="T44" fmla="*/ 1442 w 1442"/>
                <a:gd name="T45" fmla="*/ 1005 h 1288"/>
                <a:gd name="T46" fmla="*/ 1435 w 1442"/>
                <a:gd name="T47" fmla="*/ 302 h 1288"/>
                <a:gd name="T48" fmla="*/ 1159 w 1442"/>
                <a:gd name="T49" fmla="*/ 567 h 1288"/>
                <a:gd name="T50" fmla="*/ 1133 w 1442"/>
                <a:gd name="T51" fmla="*/ 541 h 1288"/>
                <a:gd name="T52" fmla="*/ 927 w 1442"/>
                <a:gd name="T53" fmla="*/ 386 h 1288"/>
                <a:gd name="T54" fmla="*/ 802 w 1442"/>
                <a:gd name="T55" fmla="*/ 435 h 1288"/>
                <a:gd name="T56" fmla="*/ 724 w 1442"/>
                <a:gd name="T57" fmla="*/ 546 h 1288"/>
                <a:gd name="T58" fmla="*/ 622 w 1442"/>
                <a:gd name="T59" fmla="*/ 773 h 1288"/>
                <a:gd name="T60" fmla="*/ 527 w 1442"/>
                <a:gd name="T61" fmla="*/ 939 h 1288"/>
                <a:gd name="T62" fmla="*/ 395 w 1442"/>
                <a:gd name="T63" fmla="*/ 1060 h 1288"/>
                <a:gd name="T64" fmla="*/ 206 w 1442"/>
                <a:gd name="T65" fmla="*/ 1108 h 1288"/>
                <a:gd name="T66" fmla="*/ 7 w 1442"/>
                <a:gd name="T67" fmla="*/ 1100 h 1288"/>
                <a:gd name="T68" fmla="*/ 0 w 1442"/>
                <a:gd name="T69" fmla="*/ 927 h 1288"/>
                <a:gd name="T70" fmla="*/ 25 w 1442"/>
                <a:gd name="T71" fmla="*/ 901 h 1288"/>
                <a:gd name="T72" fmla="*/ 276 w 1442"/>
                <a:gd name="T73" fmla="*/ 889 h 1288"/>
                <a:gd name="T74" fmla="*/ 372 w 1442"/>
                <a:gd name="T75" fmla="*/ 804 h 1288"/>
                <a:gd name="T76" fmla="*/ 471 w 1442"/>
                <a:gd name="T77" fmla="*/ 604 h 1288"/>
                <a:gd name="T78" fmla="*/ 555 w 1442"/>
                <a:gd name="T79" fmla="*/ 430 h 1288"/>
                <a:gd name="T80" fmla="*/ 666 w 1442"/>
                <a:gd name="T81" fmla="*/ 282 h 1288"/>
                <a:gd name="T82" fmla="*/ 824 w 1442"/>
                <a:gd name="T83" fmla="*/ 193 h 1288"/>
                <a:gd name="T84" fmla="*/ 1133 w 1442"/>
                <a:gd name="T85" fmla="*/ 180 h 1288"/>
                <a:gd name="T86" fmla="*/ 1140 w 1442"/>
                <a:gd name="T87" fmla="*/ 7 h 1288"/>
                <a:gd name="T88" fmla="*/ 1178 w 1442"/>
                <a:gd name="T89" fmla="*/ 8 h 1288"/>
                <a:gd name="T90" fmla="*/ 1442 w 1442"/>
                <a:gd name="T91" fmla="*/ 283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2" h="1288">
                  <a:moveTo>
                    <a:pt x="536" y="361"/>
                  </a:moveTo>
                  <a:cubicBezTo>
                    <a:pt x="504" y="411"/>
                    <a:pt x="467" y="484"/>
                    <a:pt x="426" y="581"/>
                  </a:cubicBezTo>
                  <a:cubicBezTo>
                    <a:pt x="414" y="557"/>
                    <a:pt x="404" y="537"/>
                    <a:pt x="396" y="523"/>
                  </a:cubicBezTo>
                  <a:cubicBezTo>
                    <a:pt x="388" y="508"/>
                    <a:pt x="377" y="491"/>
                    <a:pt x="363" y="472"/>
                  </a:cubicBezTo>
                  <a:cubicBezTo>
                    <a:pt x="350" y="452"/>
                    <a:pt x="336" y="437"/>
                    <a:pt x="322" y="426"/>
                  </a:cubicBezTo>
                  <a:cubicBezTo>
                    <a:pt x="308" y="415"/>
                    <a:pt x="292" y="406"/>
                    <a:pt x="271" y="398"/>
                  </a:cubicBezTo>
                  <a:cubicBezTo>
                    <a:pt x="251" y="390"/>
                    <a:pt x="229" y="386"/>
                    <a:pt x="206" y="386"/>
                  </a:cubicBezTo>
                  <a:lnTo>
                    <a:pt x="25" y="386"/>
                  </a:lnTo>
                  <a:cubicBezTo>
                    <a:pt x="18" y="386"/>
                    <a:pt x="12" y="384"/>
                    <a:pt x="7" y="379"/>
                  </a:cubicBezTo>
                  <a:cubicBezTo>
                    <a:pt x="2" y="374"/>
                    <a:pt x="0" y="368"/>
                    <a:pt x="0" y="360"/>
                  </a:cubicBezTo>
                  <a:lnTo>
                    <a:pt x="0" y="206"/>
                  </a:lnTo>
                  <a:cubicBezTo>
                    <a:pt x="0" y="198"/>
                    <a:pt x="2" y="192"/>
                    <a:pt x="7" y="187"/>
                  </a:cubicBezTo>
                  <a:cubicBezTo>
                    <a:pt x="12" y="183"/>
                    <a:pt x="18" y="180"/>
                    <a:pt x="25" y="180"/>
                  </a:cubicBezTo>
                  <a:lnTo>
                    <a:pt x="206" y="180"/>
                  </a:lnTo>
                  <a:cubicBezTo>
                    <a:pt x="340" y="180"/>
                    <a:pt x="450" y="240"/>
                    <a:pt x="536" y="361"/>
                  </a:cubicBezTo>
                  <a:close/>
                  <a:moveTo>
                    <a:pt x="1442" y="1005"/>
                  </a:moveTo>
                  <a:cubicBezTo>
                    <a:pt x="1442" y="1012"/>
                    <a:pt x="1440" y="1018"/>
                    <a:pt x="1435" y="1023"/>
                  </a:cubicBezTo>
                  <a:lnTo>
                    <a:pt x="1178" y="1281"/>
                  </a:lnTo>
                  <a:cubicBezTo>
                    <a:pt x="1173" y="1285"/>
                    <a:pt x="1167" y="1288"/>
                    <a:pt x="1159" y="1288"/>
                  </a:cubicBezTo>
                  <a:cubicBezTo>
                    <a:pt x="1152" y="1288"/>
                    <a:pt x="1146" y="1285"/>
                    <a:pt x="1141" y="1280"/>
                  </a:cubicBezTo>
                  <a:cubicBezTo>
                    <a:pt x="1136" y="1275"/>
                    <a:pt x="1133" y="1269"/>
                    <a:pt x="1133" y="1262"/>
                  </a:cubicBezTo>
                  <a:lnTo>
                    <a:pt x="1133" y="1108"/>
                  </a:lnTo>
                  <a:cubicBezTo>
                    <a:pt x="1116" y="1108"/>
                    <a:pt x="1093" y="1108"/>
                    <a:pt x="1065" y="1108"/>
                  </a:cubicBezTo>
                  <a:cubicBezTo>
                    <a:pt x="1036" y="1108"/>
                    <a:pt x="1015" y="1108"/>
                    <a:pt x="1000" y="1109"/>
                  </a:cubicBezTo>
                  <a:cubicBezTo>
                    <a:pt x="985" y="1109"/>
                    <a:pt x="965" y="1109"/>
                    <a:pt x="941" y="1108"/>
                  </a:cubicBezTo>
                  <a:cubicBezTo>
                    <a:pt x="917" y="1107"/>
                    <a:pt x="898" y="1106"/>
                    <a:pt x="884" y="1104"/>
                  </a:cubicBezTo>
                  <a:cubicBezTo>
                    <a:pt x="870" y="1102"/>
                    <a:pt x="853" y="1099"/>
                    <a:pt x="832" y="1095"/>
                  </a:cubicBezTo>
                  <a:cubicBezTo>
                    <a:pt x="812" y="1092"/>
                    <a:pt x="795" y="1087"/>
                    <a:pt x="781" y="1080"/>
                  </a:cubicBezTo>
                  <a:cubicBezTo>
                    <a:pt x="768" y="1074"/>
                    <a:pt x="752" y="1067"/>
                    <a:pt x="735" y="1058"/>
                  </a:cubicBezTo>
                  <a:cubicBezTo>
                    <a:pt x="717" y="1048"/>
                    <a:pt x="701" y="1038"/>
                    <a:pt x="687" y="1025"/>
                  </a:cubicBezTo>
                  <a:cubicBezTo>
                    <a:pt x="673" y="1013"/>
                    <a:pt x="659" y="999"/>
                    <a:pt x="643" y="982"/>
                  </a:cubicBezTo>
                  <a:cubicBezTo>
                    <a:pt x="627" y="966"/>
                    <a:pt x="612" y="947"/>
                    <a:pt x="598" y="926"/>
                  </a:cubicBezTo>
                  <a:cubicBezTo>
                    <a:pt x="630" y="876"/>
                    <a:pt x="666" y="803"/>
                    <a:pt x="707" y="707"/>
                  </a:cubicBezTo>
                  <a:cubicBezTo>
                    <a:pt x="719" y="731"/>
                    <a:pt x="729" y="750"/>
                    <a:pt x="737" y="765"/>
                  </a:cubicBezTo>
                  <a:cubicBezTo>
                    <a:pt x="745" y="780"/>
                    <a:pt x="756" y="797"/>
                    <a:pt x="770" y="816"/>
                  </a:cubicBezTo>
                  <a:cubicBezTo>
                    <a:pt x="783" y="835"/>
                    <a:pt x="797" y="850"/>
                    <a:pt x="811" y="861"/>
                  </a:cubicBezTo>
                  <a:cubicBezTo>
                    <a:pt x="825" y="872"/>
                    <a:pt x="841" y="882"/>
                    <a:pt x="862" y="890"/>
                  </a:cubicBezTo>
                  <a:cubicBezTo>
                    <a:pt x="882" y="897"/>
                    <a:pt x="904" y="901"/>
                    <a:pt x="927" y="901"/>
                  </a:cubicBezTo>
                  <a:lnTo>
                    <a:pt x="1133" y="901"/>
                  </a:lnTo>
                  <a:lnTo>
                    <a:pt x="1133" y="747"/>
                  </a:lnTo>
                  <a:cubicBezTo>
                    <a:pt x="1133" y="739"/>
                    <a:pt x="1136" y="733"/>
                    <a:pt x="1140" y="728"/>
                  </a:cubicBezTo>
                  <a:cubicBezTo>
                    <a:pt x="1145" y="723"/>
                    <a:pt x="1152" y="721"/>
                    <a:pt x="1159" y="721"/>
                  </a:cubicBezTo>
                  <a:cubicBezTo>
                    <a:pt x="1165" y="721"/>
                    <a:pt x="1172" y="724"/>
                    <a:pt x="1178" y="729"/>
                  </a:cubicBezTo>
                  <a:lnTo>
                    <a:pt x="1435" y="986"/>
                  </a:lnTo>
                  <a:cubicBezTo>
                    <a:pt x="1440" y="991"/>
                    <a:pt x="1442" y="997"/>
                    <a:pt x="1442" y="1004"/>
                  </a:cubicBezTo>
                  <a:lnTo>
                    <a:pt x="1442" y="1005"/>
                  </a:lnTo>
                  <a:close/>
                  <a:moveTo>
                    <a:pt x="1442" y="283"/>
                  </a:moveTo>
                  <a:cubicBezTo>
                    <a:pt x="1442" y="291"/>
                    <a:pt x="1440" y="297"/>
                    <a:pt x="1435" y="302"/>
                  </a:cubicBezTo>
                  <a:lnTo>
                    <a:pt x="1178" y="559"/>
                  </a:lnTo>
                  <a:cubicBezTo>
                    <a:pt x="1173" y="564"/>
                    <a:pt x="1167" y="567"/>
                    <a:pt x="1159" y="567"/>
                  </a:cubicBezTo>
                  <a:cubicBezTo>
                    <a:pt x="1152" y="567"/>
                    <a:pt x="1146" y="564"/>
                    <a:pt x="1141" y="559"/>
                  </a:cubicBezTo>
                  <a:cubicBezTo>
                    <a:pt x="1136" y="554"/>
                    <a:pt x="1133" y="548"/>
                    <a:pt x="1133" y="541"/>
                  </a:cubicBezTo>
                  <a:lnTo>
                    <a:pt x="1133" y="386"/>
                  </a:lnTo>
                  <a:lnTo>
                    <a:pt x="927" y="386"/>
                  </a:lnTo>
                  <a:cubicBezTo>
                    <a:pt x="901" y="386"/>
                    <a:pt x="878" y="390"/>
                    <a:pt x="857" y="398"/>
                  </a:cubicBezTo>
                  <a:cubicBezTo>
                    <a:pt x="836" y="406"/>
                    <a:pt x="818" y="418"/>
                    <a:pt x="802" y="435"/>
                  </a:cubicBezTo>
                  <a:cubicBezTo>
                    <a:pt x="785" y="451"/>
                    <a:pt x="772" y="467"/>
                    <a:pt x="761" y="484"/>
                  </a:cubicBezTo>
                  <a:cubicBezTo>
                    <a:pt x="749" y="501"/>
                    <a:pt x="737" y="522"/>
                    <a:pt x="724" y="546"/>
                  </a:cubicBezTo>
                  <a:cubicBezTo>
                    <a:pt x="707" y="580"/>
                    <a:pt x="686" y="626"/>
                    <a:pt x="661" y="684"/>
                  </a:cubicBezTo>
                  <a:cubicBezTo>
                    <a:pt x="646" y="720"/>
                    <a:pt x="633" y="749"/>
                    <a:pt x="622" y="773"/>
                  </a:cubicBezTo>
                  <a:cubicBezTo>
                    <a:pt x="611" y="798"/>
                    <a:pt x="596" y="826"/>
                    <a:pt x="578" y="858"/>
                  </a:cubicBezTo>
                  <a:cubicBezTo>
                    <a:pt x="560" y="890"/>
                    <a:pt x="543" y="917"/>
                    <a:pt x="527" y="939"/>
                  </a:cubicBezTo>
                  <a:cubicBezTo>
                    <a:pt x="510" y="960"/>
                    <a:pt x="490" y="982"/>
                    <a:pt x="467" y="1005"/>
                  </a:cubicBezTo>
                  <a:cubicBezTo>
                    <a:pt x="444" y="1028"/>
                    <a:pt x="420" y="1047"/>
                    <a:pt x="395" y="1060"/>
                  </a:cubicBezTo>
                  <a:cubicBezTo>
                    <a:pt x="370" y="1074"/>
                    <a:pt x="341" y="1085"/>
                    <a:pt x="309" y="1094"/>
                  </a:cubicBezTo>
                  <a:cubicBezTo>
                    <a:pt x="277" y="1103"/>
                    <a:pt x="242" y="1108"/>
                    <a:pt x="206" y="1108"/>
                  </a:cubicBezTo>
                  <a:lnTo>
                    <a:pt x="25" y="1108"/>
                  </a:lnTo>
                  <a:cubicBezTo>
                    <a:pt x="18" y="1108"/>
                    <a:pt x="12" y="1105"/>
                    <a:pt x="7" y="1100"/>
                  </a:cubicBezTo>
                  <a:cubicBezTo>
                    <a:pt x="2" y="1095"/>
                    <a:pt x="0" y="1089"/>
                    <a:pt x="0" y="1082"/>
                  </a:cubicBezTo>
                  <a:lnTo>
                    <a:pt x="0" y="927"/>
                  </a:lnTo>
                  <a:cubicBezTo>
                    <a:pt x="0" y="920"/>
                    <a:pt x="2" y="914"/>
                    <a:pt x="7" y="909"/>
                  </a:cubicBezTo>
                  <a:cubicBezTo>
                    <a:pt x="12" y="904"/>
                    <a:pt x="18" y="901"/>
                    <a:pt x="25" y="901"/>
                  </a:cubicBezTo>
                  <a:lnTo>
                    <a:pt x="206" y="901"/>
                  </a:lnTo>
                  <a:cubicBezTo>
                    <a:pt x="232" y="901"/>
                    <a:pt x="255" y="897"/>
                    <a:pt x="276" y="889"/>
                  </a:cubicBezTo>
                  <a:cubicBezTo>
                    <a:pt x="297" y="881"/>
                    <a:pt x="315" y="869"/>
                    <a:pt x="331" y="853"/>
                  </a:cubicBezTo>
                  <a:cubicBezTo>
                    <a:pt x="347" y="837"/>
                    <a:pt x="361" y="821"/>
                    <a:pt x="372" y="804"/>
                  </a:cubicBezTo>
                  <a:cubicBezTo>
                    <a:pt x="384" y="787"/>
                    <a:pt x="396" y="766"/>
                    <a:pt x="409" y="741"/>
                  </a:cubicBezTo>
                  <a:cubicBezTo>
                    <a:pt x="426" y="708"/>
                    <a:pt x="447" y="662"/>
                    <a:pt x="471" y="604"/>
                  </a:cubicBezTo>
                  <a:cubicBezTo>
                    <a:pt x="487" y="568"/>
                    <a:pt x="500" y="538"/>
                    <a:pt x="511" y="514"/>
                  </a:cubicBezTo>
                  <a:cubicBezTo>
                    <a:pt x="522" y="490"/>
                    <a:pt x="537" y="462"/>
                    <a:pt x="555" y="430"/>
                  </a:cubicBezTo>
                  <a:cubicBezTo>
                    <a:pt x="573" y="397"/>
                    <a:pt x="590" y="371"/>
                    <a:pt x="606" y="349"/>
                  </a:cubicBezTo>
                  <a:cubicBezTo>
                    <a:pt x="623" y="328"/>
                    <a:pt x="643" y="305"/>
                    <a:pt x="666" y="282"/>
                  </a:cubicBezTo>
                  <a:cubicBezTo>
                    <a:pt x="689" y="259"/>
                    <a:pt x="713" y="241"/>
                    <a:pt x="738" y="227"/>
                  </a:cubicBezTo>
                  <a:cubicBezTo>
                    <a:pt x="763" y="214"/>
                    <a:pt x="792" y="202"/>
                    <a:pt x="824" y="193"/>
                  </a:cubicBezTo>
                  <a:cubicBezTo>
                    <a:pt x="856" y="185"/>
                    <a:pt x="891" y="180"/>
                    <a:pt x="927" y="180"/>
                  </a:cubicBezTo>
                  <a:lnTo>
                    <a:pt x="1133" y="180"/>
                  </a:lnTo>
                  <a:lnTo>
                    <a:pt x="1133" y="26"/>
                  </a:lnTo>
                  <a:cubicBezTo>
                    <a:pt x="1133" y="18"/>
                    <a:pt x="1136" y="12"/>
                    <a:pt x="1140" y="7"/>
                  </a:cubicBezTo>
                  <a:cubicBezTo>
                    <a:pt x="1145" y="2"/>
                    <a:pt x="1152" y="0"/>
                    <a:pt x="1159" y="0"/>
                  </a:cubicBezTo>
                  <a:cubicBezTo>
                    <a:pt x="1165" y="0"/>
                    <a:pt x="1172" y="2"/>
                    <a:pt x="1178" y="8"/>
                  </a:cubicBezTo>
                  <a:lnTo>
                    <a:pt x="1435" y="265"/>
                  </a:lnTo>
                  <a:cubicBezTo>
                    <a:pt x="1440" y="269"/>
                    <a:pt x="1442" y="276"/>
                    <a:pt x="1442" y="283"/>
                  </a:cubicBezTo>
                  <a:close/>
                </a:path>
              </a:pathLst>
            </a:custGeom>
            <a:solidFill>
              <a:srgbClr val="0000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900">
                <a:defRPr/>
              </a:pPr>
              <a:endParaRPr lang="en-US" sz="800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26D1D52-59EE-422C-8BE8-9609521D80E9}"/>
                </a:ext>
              </a:extLst>
            </p:cNvPr>
            <p:cNvSpPr/>
            <p:nvPr/>
          </p:nvSpPr>
          <p:spPr bwMode="auto">
            <a:xfrm>
              <a:off x="2785248" y="1468906"/>
              <a:ext cx="794514" cy="341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800" kern="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+mj-lt"/>
                  <a:cs typeface="Raavi" panose="020B0502040204020203" pitchFamily="34" charset="0"/>
                </a:rPr>
                <a:t>Digital Footprint Diagnostics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63EA5C9-60AD-459C-A50C-43340FD618C4}"/>
              </a:ext>
            </a:extLst>
          </p:cNvPr>
          <p:cNvGrpSpPr/>
          <p:nvPr/>
        </p:nvGrpSpPr>
        <p:grpSpPr>
          <a:xfrm>
            <a:off x="2287572" y="1439453"/>
            <a:ext cx="776369" cy="639905"/>
            <a:chOff x="2077110" y="1185118"/>
            <a:chExt cx="668244" cy="630438"/>
          </a:xfrm>
        </p:grpSpPr>
        <p:sp>
          <p:nvSpPr>
            <p:cNvPr id="58" name="Sitemap Icon">
              <a:extLst>
                <a:ext uri="{FF2B5EF4-FFF2-40B4-BE49-F238E27FC236}">
                  <a16:creationId xmlns:a16="http://schemas.microsoft.com/office/drawing/2014/main" id="{D43D6C3B-2F12-446E-A8FE-C7235CAD542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230366" y="1185118"/>
              <a:ext cx="319769" cy="237479"/>
            </a:xfrm>
            <a:custGeom>
              <a:avLst/>
              <a:gdLst>
                <a:gd name="T0" fmla="*/ 1443 w 1443"/>
                <a:gd name="T1" fmla="*/ 1159 h 1236"/>
                <a:gd name="T2" fmla="*/ 1366 w 1443"/>
                <a:gd name="T3" fmla="*/ 1236 h 1236"/>
                <a:gd name="T4" fmla="*/ 1054 w 1443"/>
                <a:gd name="T5" fmla="*/ 1214 h 1236"/>
                <a:gd name="T6" fmla="*/ 1031 w 1443"/>
                <a:gd name="T7" fmla="*/ 901 h 1236"/>
                <a:gd name="T8" fmla="*/ 1108 w 1443"/>
                <a:gd name="T9" fmla="*/ 824 h 1236"/>
                <a:gd name="T10" fmla="*/ 1186 w 1443"/>
                <a:gd name="T11" fmla="*/ 670 h 1236"/>
                <a:gd name="T12" fmla="*/ 773 w 1443"/>
                <a:gd name="T13" fmla="*/ 824 h 1236"/>
                <a:gd name="T14" fmla="*/ 905 w 1443"/>
                <a:gd name="T15" fmla="*/ 847 h 1236"/>
                <a:gd name="T16" fmla="*/ 928 w 1443"/>
                <a:gd name="T17" fmla="*/ 1159 h 1236"/>
                <a:gd name="T18" fmla="*/ 851 w 1443"/>
                <a:gd name="T19" fmla="*/ 1236 h 1236"/>
                <a:gd name="T20" fmla="*/ 538 w 1443"/>
                <a:gd name="T21" fmla="*/ 1214 h 1236"/>
                <a:gd name="T22" fmla="*/ 516 w 1443"/>
                <a:gd name="T23" fmla="*/ 901 h 1236"/>
                <a:gd name="T24" fmla="*/ 593 w 1443"/>
                <a:gd name="T25" fmla="*/ 824 h 1236"/>
                <a:gd name="T26" fmla="*/ 670 w 1443"/>
                <a:gd name="T27" fmla="*/ 670 h 1236"/>
                <a:gd name="T28" fmla="*/ 258 w 1443"/>
                <a:gd name="T29" fmla="*/ 824 h 1236"/>
                <a:gd name="T30" fmla="*/ 390 w 1443"/>
                <a:gd name="T31" fmla="*/ 847 h 1236"/>
                <a:gd name="T32" fmla="*/ 413 w 1443"/>
                <a:gd name="T33" fmla="*/ 1159 h 1236"/>
                <a:gd name="T34" fmla="*/ 335 w 1443"/>
                <a:gd name="T35" fmla="*/ 1236 h 1236"/>
                <a:gd name="T36" fmla="*/ 23 w 1443"/>
                <a:gd name="T37" fmla="*/ 1214 h 1236"/>
                <a:gd name="T38" fmla="*/ 0 w 1443"/>
                <a:gd name="T39" fmla="*/ 901 h 1236"/>
                <a:gd name="T40" fmla="*/ 78 w 1443"/>
                <a:gd name="T41" fmla="*/ 824 h 1236"/>
                <a:gd name="T42" fmla="*/ 155 w 1443"/>
                <a:gd name="T43" fmla="*/ 670 h 1236"/>
                <a:gd name="T44" fmla="*/ 258 w 1443"/>
                <a:gd name="T45" fmla="*/ 567 h 1236"/>
                <a:gd name="T46" fmla="*/ 670 w 1443"/>
                <a:gd name="T47" fmla="*/ 412 h 1236"/>
                <a:gd name="T48" fmla="*/ 538 w 1443"/>
                <a:gd name="T49" fmla="*/ 389 h 1236"/>
                <a:gd name="T50" fmla="*/ 516 w 1443"/>
                <a:gd name="T51" fmla="*/ 77 h 1236"/>
                <a:gd name="T52" fmla="*/ 593 w 1443"/>
                <a:gd name="T53" fmla="*/ 0 h 1236"/>
                <a:gd name="T54" fmla="*/ 905 w 1443"/>
                <a:gd name="T55" fmla="*/ 22 h 1236"/>
                <a:gd name="T56" fmla="*/ 928 w 1443"/>
                <a:gd name="T57" fmla="*/ 335 h 1236"/>
                <a:gd name="T58" fmla="*/ 851 w 1443"/>
                <a:gd name="T59" fmla="*/ 412 h 1236"/>
                <a:gd name="T60" fmla="*/ 773 w 1443"/>
                <a:gd name="T61" fmla="*/ 567 h 1236"/>
                <a:gd name="T62" fmla="*/ 1258 w 1443"/>
                <a:gd name="T63" fmla="*/ 597 h 1236"/>
                <a:gd name="T64" fmla="*/ 1289 w 1443"/>
                <a:gd name="T65" fmla="*/ 824 h 1236"/>
                <a:gd name="T66" fmla="*/ 1421 w 1443"/>
                <a:gd name="T67" fmla="*/ 847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43" h="1236">
                  <a:moveTo>
                    <a:pt x="1443" y="901"/>
                  </a:moveTo>
                  <a:lnTo>
                    <a:pt x="1443" y="1159"/>
                  </a:lnTo>
                  <a:cubicBezTo>
                    <a:pt x="1443" y="1181"/>
                    <a:pt x="1436" y="1199"/>
                    <a:pt x="1421" y="1214"/>
                  </a:cubicBezTo>
                  <a:cubicBezTo>
                    <a:pt x="1406" y="1229"/>
                    <a:pt x="1387" y="1236"/>
                    <a:pt x="1366" y="1236"/>
                  </a:cubicBezTo>
                  <a:lnTo>
                    <a:pt x="1108" y="1236"/>
                  </a:lnTo>
                  <a:cubicBezTo>
                    <a:pt x="1087" y="1236"/>
                    <a:pt x="1069" y="1229"/>
                    <a:pt x="1054" y="1214"/>
                  </a:cubicBezTo>
                  <a:cubicBezTo>
                    <a:pt x="1038" y="1199"/>
                    <a:pt x="1031" y="1181"/>
                    <a:pt x="1031" y="1159"/>
                  </a:cubicBezTo>
                  <a:lnTo>
                    <a:pt x="1031" y="901"/>
                  </a:lnTo>
                  <a:cubicBezTo>
                    <a:pt x="1031" y="880"/>
                    <a:pt x="1038" y="862"/>
                    <a:pt x="1054" y="847"/>
                  </a:cubicBezTo>
                  <a:cubicBezTo>
                    <a:pt x="1069" y="832"/>
                    <a:pt x="1087" y="824"/>
                    <a:pt x="1108" y="824"/>
                  </a:cubicBezTo>
                  <a:lnTo>
                    <a:pt x="1186" y="824"/>
                  </a:lnTo>
                  <a:lnTo>
                    <a:pt x="1186" y="670"/>
                  </a:lnTo>
                  <a:lnTo>
                    <a:pt x="773" y="670"/>
                  </a:lnTo>
                  <a:lnTo>
                    <a:pt x="773" y="824"/>
                  </a:lnTo>
                  <a:lnTo>
                    <a:pt x="851" y="824"/>
                  </a:lnTo>
                  <a:cubicBezTo>
                    <a:pt x="872" y="824"/>
                    <a:pt x="890" y="832"/>
                    <a:pt x="905" y="847"/>
                  </a:cubicBezTo>
                  <a:cubicBezTo>
                    <a:pt x="920" y="862"/>
                    <a:pt x="928" y="880"/>
                    <a:pt x="928" y="901"/>
                  </a:cubicBezTo>
                  <a:lnTo>
                    <a:pt x="928" y="1159"/>
                  </a:lnTo>
                  <a:cubicBezTo>
                    <a:pt x="928" y="1181"/>
                    <a:pt x="920" y="1199"/>
                    <a:pt x="905" y="1214"/>
                  </a:cubicBezTo>
                  <a:cubicBezTo>
                    <a:pt x="890" y="1229"/>
                    <a:pt x="872" y="1236"/>
                    <a:pt x="851" y="1236"/>
                  </a:cubicBezTo>
                  <a:lnTo>
                    <a:pt x="593" y="1236"/>
                  </a:lnTo>
                  <a:cubicBezTo>
                    <a:pt x="572" y="1236"/>
                    <a:pt x="553" y="1229"/>
                    <a:pt x="538" y="1214"/>
                  </a:cubicBezTo>
                  <a:cubicBezTo>
                    <a:pt x="523" y="1199"/>
                    <a:pt x="516" y="1181"/>
                    <a:pt x="516" y="1159"/>
                  </a:cubicBezTo>
                  <a:lnTo>
                    <a:pt x="516" y="901"/>
                  </a:lnTo>
                  <a:cubicBezTo>
                    <a:pt x="516" y="880"/>
                    <a:pt x="523" y="862"/>
                    <a:pt x="538" y="847"/>
                  </a:cubicBezTo>
                  <a:cubicBezTo>
                    <a:pt x="553" y="832"/>
                    <a:pt x="572" y="824"/>
                    <a:pt x="593" y="824"/>
                  </a:cubicBezTo>
                  <a:lnTo>
                    <a:pt x="670" y="824"/>
                  </a:lnTo>
                  <a:lnTo>
                    <a:pt x="670" y="670"/>
                  </a:lnTo>
                  <a:lnTo>
                    <a:pt x="258" y="670"/>
                  </a:lnTo>
                  <a:lnTo>
                    <a:pt x="258" y="824"/>
                  </a:lnTo>
                  <a:lnTo>
                    <a:pt x="335" y="824"/>
                  </a:lnTo>
                  <a:cubicBezTo>
                    <a:pt x="357" y="824"/>
                    <a:pt x="375" y="832"/>
                    <a:pt x="390" y="847"/>
                  </a:cubicBezTo>
                  <a:cubicBezTo>
                    <a:pt x="405" y="862"/>
                    <a:pt x="413" y="880"/>
                    <a:pt x="413" y="901"/>
                  </a:cubicBezTo>
                  <a:lnTo>
                    <a:pt x="413" y="1159"/>
                  </a:lnTo>
                  <a:cubicBezTo>
                    <a:pt x="413" y="1181"/>
                    <a:pt x="405" y="1199"/>
                    <a:pt x="390" y="1214"/>
                  </a:cubicBezTo>
                  <a:cubicBezTo>
                    <a:pt x="375" y="1229"/>
                    <a:pt x="357" y="1236"/>
                    <a:pt x="335" y="1236"/>
                  </a:cubicBezTo>
                  <a:lnTo>
                    <a:pt x="78" y="1236"/>
                  </a:lnTo>
                  <a:cubicBezTo>
                    <a:pt x="56" y="1236"/>
                    <a:pt x="38" y="1229"/>
                    <a:pt x="23" y="1214"/>
                  </a:cubicBezTo>
                  <a:cubicBezTo>
                    <a:pt x="8" y="1199"/>
                    <a:pt x="0" y="1181"/>
                    <a:pt x="0" y="1159"/>
                  </a:cubicBezTo>
                  <a:lnTo>
                    <a:pt x="0" y="901"/>
                  </a:lnTo>
                  <a:cubicBezTo>
                    <a:pt x="0" y="880"/>
                    <a:pt x="8" y="862"/>
                    <a:pt x="23" y="847"/>
                  </a:cubicBezTo>
                  <a:cubicBezTo>
                    <a:pt x="38" y="832"/>
                    <a:pt x="56" y="824"/>
                    <a:pt x="78" y="824"/>
                  </a:cubicBezTo>
                  <a:lnTo>
                    <a:pt x="155" y="824"/>
                  </a:lnTo>
                  <a:lnTo>
                    <a:pt x="155" y="670"/>
                  </a:lnTo>
                  <a:cubicBezTo>
                    <a:pt x="155" y="642"/>
                    <a:pt x="165" y="618"/>
                    <a:pt x="186" y="597"/>
                  </a:cubicBezTo>
                  <a:cubicBezTo>
                    <a:pt x="206" y="577"/>
                    <a:pt x="230" y="567"/>
                    <a:pt x="258" y="567"/>
                  </a:cubicBezTo>
                  <a:lnTo>
                    <a:pt x="670" y="567"/>
                  </a:lnTo>
                  <a:lnTo>
                    <a:pt x="670" y="412"/>
                  </a:lnTo>
                  <a:lnTo>
                    <a:pt x="593" y="412"/>
                  </a:lnTo>
                  <a:cubicBezTo>
                    <a:pt x="572" y="412"/>
                    <a:pt x="553" y="404"/>
                    <a:pt x="538" y="389"/>
                  </a:cubicBezTo>
                  <a:cubicBezTo>
                    <a:pt x="523" y="374"/>
                    <a:pt x="516" y="356"/>
                    <a:pt x="516" y="335"/>
                  </a:cubicBezTo>
                  <a:lnTo>
                    <a:pt x="516" y="77"/>
                  </a:lnTo>
                  <a:cubicBezTo>
                    <a:pt x="516" y="56"/>
                    <a:pt x="523" y="37"/>
                    <a:pt x="538" y="22"/>
                  </a:cubicBezTo>
                  <a:cubicBezTo>
                    <a:pt x="553" y="7"/>
                    <a:pt x="572" y="0"/>
                    <a:pt x="593" y="0"/>
                  </a:cubicBezTo>
                  <a:lnTo>
                    <a:pt x="851" y="0"/>
                  </a:lnTo>
                  <a:cubicBezTo>
                    <a:pt x="872" y="0"/>
                    <a:pt x="890" y="7"/>
                    <a:pt x="905" y="22"/>
                  </a:cubicBezTo>
                  <a:cubicBezTo>
                    <a:pt x="920" y="37"/>
                    <a:pt x="928" y="56"/>
                    <a:pt x="928" y="77"/>
                  </a:cubicBezTo>
                  <a:lnTo>
                    <a:pt x="928" y="335"/>
                  </a:lnTo>
                  <a:cubicBezTo>
                    <a:pt x="928" y="356"/>
                    <a:pt x="920" y="374"/>
                    <a:pt x="905" y="389"/>
                  </a:cubicBezTo>
                  <a:cubicBezTo>
                    <a:pt x="890" y="404"/>
                    <a:pt x="872" y="412"/>
                    <a:pt x="851" y="412"/>
                  </a:cubicBezTo>
                  <a:lnTo>
                    <a:pt x="773" y="412"/>
                  </a:lnTo>
                  <a:lnTo>
                    <a:pt x="773" y="567"/>
                  </a:lnTo>
                  <a:lnTo>
                    <a:pt x="1186" y="567"/>
                  </a:lnTo>
                  <a:cubicBezTo>
                    <a:pt x="1213" y="567"/>
                    <a:pt x="1238" y="577"/>
                    <a:pt x="1258" y="597"/>
                  </a:cubicBezTo>
                  <a:cubicBezTo>
                    <a:pt x="1278" y="618"/>
                    <a:pt x="1289" y="642"/>
                    <a:pt x="1289" y="670"/>
                  </a:cubicBezTo>
                  <a:lnTo>
                    <a:pt x="1289" y="824"/>
                  </a:lnTo>
                  <a:lnTo>
                    <a:pt x="1366" y="824"/>
                  </a:lnTo>
                  <a:cubicBezTo>
                    <a:pt x="1387" y="824"/>
                    <a:pt x="1406" y="832"/>
                    <a:pt x="1421" y="847"/>
                  </a:cubicBezTo>
                  <a:cubicBezTo>
                    <a:pt x="1436" y="862"/>
                    <a:pt x="1443" y="880"/>
                    <a:pt x="1443" y="901"/>
                  </a:cubicBezTo>
                  <a:close/>
                </a:path>
              </a:pathLst>
            </a:custGeom>
            <a:solidFill>
              <a:srgbClr val="0000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342900">
                <a:defRPr/>
              </a:pPr>
              <a:endParaRPr lang="en-US" sz="800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22BB549-7056-4072-A575-5DC42568BCAD}"/>
                </a:ext>
              </a:extLst>
            </p:cNvPr>
            <p:cNvSpPr/>
            <p:nvPr/>
          </p:nvSpPr>
          <p:spPr bwMode="auto">
            <a:xfrm>
              <a:off x="2077110" y="1482011"/>
              <a:ext cx="668244" cy="333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800" kern="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+mj-lt"/>
                  <a:cs typeface="Raavi" panose="020B0502040204020203" pitchFamily="34" charset="0"/>
                </a:rPr>
                <a:t>Service Tree Mapping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7D5EB7-E2D5-4ED5-844C-86EB2DDE59BA}"/>
              </a:ext>
            </a:extLst>
          </p:cNvPr>
          <p:cNvGrpSpPr/>
          <p:nvPr/>
        </p:nvGrpSpPr>
        <p:grpSpPr>
          <a:xfrm>
            <a:off x="4216580" y="1439308"/>
            <a:ext cx="355421" cy="331100"/>
            <a:chOff x="3402075" y="763542"/>
            <a:chExt cx="687981" cy="797906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F5DCDAC7-FB92-4FC2-BA95-BB666CAE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rgbClr val="000063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075" y="763542"/>
              <a:ext cx="635408" cy="748154"/>
            </a:xfrm>
            <a:prstGeom prst="rect">
              <a:avLst/>
            </a:prstGeom>
          </p:spPr>
        </p:pic>
        <p:pic>
          <p:nvPicPr>
            <p:cNvPr id="57" name="Picture 4" descr="Detective, hand lens, lens, magnifying glass, research, search ...">
              <a:extLst>
                <a:ext uri="{FF2B5EF4-FFF2-40B4-BE49-F238E27FC236}">
                  <a16:creationId xmlns:a16="http://schemas.microsoft.com/office/drawing/2014/main" id="{32DAE3A1-A0F2-4A6D-AA95-F30B0C8EF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000063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498" y="943855"/>
              <a:ext cx="527558" cy="617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9F5AF5F-11E9-4495-B636-0F998B7B631F}"/>
              </a:ext>
            </a:extLst>
          </p:cNvPr>
          <p:cNvSpPr/>
          <p:nvPr/>
        </p:nvSpPr>
        <p:spPr bwMode="auto">
          <a:xfrm>
            <a:off x="3966145" y="1726864"/>
            <a:ext cx="92306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rPr>
              <a:t>Validate Design &amp; Coding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7F7E78-C7E4-40F7-89D4-31108A3C5EFD}"/>
              </a:ext>
            </a:extLst>
          </p:cNvPr>
          <p:cNvGrpSpPr/>
          <p:nvPr/>
        </p:nvGrpSpPr>
        <p:grpSpPr>
          <a:xfrm>
            <a:off x="4888211" y="1396155"/>
            <a:ext cx="941954" cy="660125"/>
            <a:chOff x="4118063" y="1168677"/>
            <a:chExt cx="810769" cy="650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29DA563-7D2F-47B2-9C17-19065EAF8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rgbClr val="000063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1486" y="1168677"/>
              <a:ext cx="320040" cy="32004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ACA651-2C12-431C-A5D4-B76236990AB9}"/>
                </a:ext>
              </a:extLst>
            </p:cNvPr>
            <p:cNvSpPr/>
            <p:nvPr/>
          </p:nvSpPr>
          <p:spPr bwMode="auto">
            <a:xfrm>
              <a:off x="4118063" y="1477910"/>
              <a:ext cx="810769" cy="34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800" kern="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+mj-lt"/>
                  <a:cs typeface="Raavi" panose="020B0502040204020203" pitchFamily="34" charset="0"/>
                </a:rPr>
                <a:t>Modernization + Cloud Suitability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F856104-9223-49AB-95B7-E581D3B69508}"/>
              </a:ext>
            </a:extLst>
          </p:cNvPr>
          <p:cNvSpPr/>
          <p:nvPr/>
        </p:nvSpPr>
        <p:spPr>
          <a:xfrm>
            <a:off x="3484033" y="1127255"/>
            <a:ext cx="1062354" cy="1799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F7C0AA-6D3A-415E-AE28-4D1DB4B87976}"/>
              </a:ext>
            </a:extLst>
          </p:cNvPr>
          <p:cNvSpPr txBox="1"/>
          <p:nvPr/>
        </p:nvSpPr>
        <p:spPr>
          <a:xfrm>
            <a:off x="3800847" y="1153328"/>
            <a:ext cx="453650" cy="12695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800" b="1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Calibrate</a:t>
            </a:r>
          </a:p>
        </p:txBody>
      </p:sp>
      <p:sp>
        <p:nvSpPr>
          <p:cNvPr id="39" name="Paste Icon">
            <a:extLst>
              <a:ext uri="{FF2B5EF4-FFF2-40B4-BE49-F238E27FC236}">
                <a16:creationId xmlns:a16="http://schemas.microsoft.com/office/drawing/2014/main" id="{360C9DB2-C6AB-4666-AF3E-B5AD72F6E2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93824" y="1404636"/>
            <a:ext cx="318705" cy="278439"/>
          </a:xfrm>
          <a:custGeom>
            <a:avLst/>
            <a:gdLst>
              <a:gd name="T0" fmla="*/ 618 w 1443"/>
              <a:gd name="T1" fmla="*/ 1339 h 1442"/>
              <a:gd name="T2" fmla="*/ 1340 w 1443"/>
              <a:gd name="T3" fmla="*/ 1339 h 1442"/>
              <a:gd name="T4" fmla="*/ 1340 w 1443"/>
              <a:gd name="T5" fmla="*/ 824 h 1442"/>
              <a:gd name="T6" fmla="*/ 1005 w 1443"/>
              <a:gd name="T7" fmla="*/ 824 h 1442"/>
              <a:gd name="T8" fmla="*/ 950 w 1443"/>
              <a:gd name="T9" fmla="*/ 802 h 1442"/>
              <a:gd name="T10" fmla="*/ 928 w 1443"/>
              <a:gd name="T11" fmla="*/ 747 h 1442"/>
              <a:gd name="T12" fmla="*/ 928 w 1443"/>
              <a:gd name="T13" fmla="*/ 412 h 1442"/>
              <a:gd name="T14" fmla="*/ 618 w 1443"/>
              <a:gd name="T15" fmla="*/ 412 h 1442"/>
              <a:gd name="T16" fmla="*/ 618 w 1443"/>
              <a:gd name="T17" fmla="*/ 1339 h 1442"/>
              <a:gd name="T18" fmla="*/ 824 w 1443"/>
              <a:gd name="T19" fmla="*/ 180 h 1442"/>
              <a:gd name="T20" fmla="*/ 824 w 1443"/>
              <a:gd name="T21" fmla="*/ 129 h 1442"/>
              <a:gd name="T22" fmla="*/ 817 w 1443"/>
              <a:gd name="T23" fmla="*/ 110 h 1442"/>
              <a:gd name="T24" fmla="*/ 799 w 1443"/>
              <a:gd name="T25" fmla="*/ 103 h 1442"/>
              <a:gd name="T26" fmla="*/ 232 w 1443"/>
              <a:gd name="T27" fmla="*/ 103 h 1442"/>
              <a:gd name="T28" fmla="*/ 214 w 1443"/>
              <a:gd name="T29" fmla="*/ 110 h 1442"/>
              <a:gd name="T30" fmla="*/ 206 w 1443"/>
              <a:gd name="T31" fmla="*/ 129 h 1442"/>
              <a:gd name="T32" fmla="*/ 206 w 1443"/>
              <a:gd name="T33" fmla="*/ 180 h 1442"/>
              <a:gd name="T34" fmla="*/ 214 w 1443"/>
              <a:gd name="T35" fmla="*/ 198 h 1442"/>
              <a:gd name="T36" fmla="*/ 232 w 1443"/>
              <a:gd name="T37" fmla="*/ 206 h 1442"/>
              <a:gd name="T38" fmla="*/ 799 w 1443"/>
              <a:gd name="T39" fmla="*/ 206 h 1442"/>
              <a:gd name="T40" fmla="*/ 817 w 1443"/>
              <a:gd name="T41" fmla="*/ 198 h 1442"/>
              <a:gd name="T42" fmla="*/ 824 w 1443"/>
              <a:gd name="T43" fmla="*/ 180 h 1442"/>
              <a:gd name="T44" fmla="*/ 1031 w 1443"/>
              <a:gd name="T45" fmla="*/ 721 h 1442"/>
              <a:gd name="T46" fmla="*/ 1271 w 1443"/>
              <a:gd name="T47" fmla="*/ 721 h 1442"/>
              <a:gd name="T48" fmla="*/ 1031 w 1443"/>
              <a:gd name="T49" fmla="*/ 480 h 1442"/>
              <a:gd name="T50" fmla="*/ 1031 w 1443"/>
              <a:gd name="T51" fmla="*/ 721 h 1442"/>
              <a:gd name="T52" fmla="*/ 1443 w 1443"/>
              <a:gd name="T53" fmla="*/ 824 h 1442"/>
              <a:gd name="T54" fmla="*/ 1443 w 1443"/>
              <a:gd name="T55" fmla="*/ 1365 h 1442"/>
              <a:gd name="T56" fmla="*/ 1420 w 1443"/>
              <a:gd name="T57" fmla="*/ 1420 h 1442"/>
              <a:gd name="T58" fmla="*/ 1365 w 1443"/>
              <a:gd name="T59" fmla="*/ 1442 h 1442"/>
              <a:gd name="T60" fmla="*/ 593 w 1443"/>
              <a:gd name="T61" fmla="*/ 1442 h 1442"/>
              <a:gd name="T62" fmla="*/ 538 w 1443"/>
              <a:gd name="T63" fmla="*/ 1420 h 1442"/>
              <a:gd name="T64" fmla="*/ 515 w 1443"/>
              <a:gd name="T65" fmla="*/ 1365 h 1442"/>
              <a:gd name="T66" fmla="*/ 515 w 1443"/>
              <a:gd name="T67" fmla="*/ 1236 h 1442"/>
              <a:gd name="T68" fmla="*/ 77 w 1443"/>
              <a:gd name="T69" fmla="*/ 1236 h 1442"/>
              <a:gd name="T70" fmla="*/ 23 w 1443"/>
              <a:gd name="T71" fmla="*/ 1214 h 1442"/>
              <a:gd name="T72" fmla="*/ 0 w 1443"/>
              <a:gd name="T73" fmla="*/ 1159 h 1442"/>
              <a:gd name="T74" fmla="*/ 0 w 1443"/>
              <a:gd name="T75" fmla="*/ 77 h 1442"/>
              <a:gd name="T76" fmla="*/ 23 w 1443"/>
              <a:gd name="T77" fmla="*/ 22 h 1442"/>
              <a:gd name="T78" fmla="*/ 77 w 1443"/>
              <a:gd name="T79" fmla="*/ 0 h 1442"/>
              <a:gd name="T80" fmla="*/ 953 w 1443"/>
              <a:gd name="T81" fmla="*/ 0 h 1442"/>
              <a:gd name="T82" fmla="*/ 1008 w 1443"/>
              <a:gd name="T83" fmla="*/ 22 h 1442"/>
              <a:gd name="T84" fmla="*/ 1031 w 1443"/>
              <a:gd name="T85" fmla="*/ 77 h 1442"/>
              <a:gd name="T86" fmla="*/ 1031 w 1443"/>
              <a:gd name="T87" fmla="*/ 341 h 1442"/>
              <a:gd name="T88" fmla="*/ 1060 w 1443"/>
              <a:gd name="T89" fmla="*/ 364 h 1442"/>
              <a:gd name="T90" fmla="*/ 1388 w 1443"/>
              <a:gd name="T91" fmla="*/ 692 h 1442"/>
              <a:gd name="T92" fmla="*/ 1427 w 1443"/>
              <a:gd name="T93" fmla="*/ 753 h 1442"/>
              <a:gd name="T94" fmla="*/ 1443 w 1443"/>
              <a:gd name="T95" fmla="*/ 824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43" h="1442">
                <a:moveTo>
                  <a:pt x="618" y="1339"/>
                </a:moveTo>
                <a:lnTo>
                  <a:pt x="1340" y="1339"/>
                </a:lnTo>
                <a:lnTo>
                  <a:pt x="1340" y="824"/>
                </a:lnTo>
                <a:lnTo>
                  <a:pt x="1005" y="824"/>
                </a:lnTo>
                <a:cubicBezTo>
                  <a:pt x="983" y="824"/>
                  <a:pt x="965" y="817"/>
                  <a:pt x="950" y="802"/>
                </a:cubicBezTo>
                <a:cubicBezTo>
                  <a:pt x="935" y="787"/>
                  <a:pt x="928" y="768"/>
                  <a:pt x="928" y="747"/>
                </a:cubicBezTo>
                <a:lnTo>
                  <a:pt x="928" y="412"/>
                </a:lnTo>
                <a:lnTo>
                  <a:pt x="618" y="412"/>
                </a:lnTo>
                <a:lnTo>
                  <a:pt x="618" y="1339"/>
                </a:lnTo>
                <a:close/>
                <a:moveTo>
                  <a:pt x="824" y="180"/>
                </a:moveTo>
                <a:lnTo>
                  <a:pt x="824" y="129"/>
                </a:lnTo>
                <a:cubicBezTo>
                  <a:pt x="824" y="122"/>
                  <a:pt x="822" y="116"/>
                  <a:pt x="817" y="110"/>
                </a:cubicBezTo>
                <a:cubicBezTo>
                  <a:pt x="812" y="105"/>
                  <a:pt x="806" y="103"/>
                  <a:pt x="799" y="103"/>
                </a:cubicBezTo>
                <a:lnTo>
                  <a:pt x="232" y="103"/>
                </a:lnTo>
                <a:cubicBezTo>
                  <a:pt x="225" y="103"/>
                  <a:pt x="219" y="105"/>
                  <a:pt x="214" y="110"/>
                </a:cubicBezTo>
                <a:cubicBezTo>
                  <a:pt x="209" y="116"/>
                  <a:pt x="206" y="122"/>
                  <a:pt x="206" y="129"/>
                </a:cubicBezTo>
                <a:lnTo>
                  <a:pt x="206" y="180"/>
                </a:lnTo>
                <a:cubicBezTo>
                  <a:pt x="206" y="187"/>
                  <a:pt x="209" y="193"/>
                  <a:pt x="214" y="198"/>
                </a:cubicBezTo>
                <a:cubicBezTo>
                  <a:pt x="219" y="203"/>
                  <a:pt x="225" y="206"/>
                  <a:pt x="232" y="206"/>
                </a:cubicBezTo>
                <a:lnTo>
                  <a:pt x="799" y="206"/>
                </a:lnTo>
                <a:cubicBezTo>
                  <a:pt x="806" y="206"/>
                  <a:pt x="812" y="203"/>
                  <a:pt x="817" y="198"/>
                </a:cubicBezTo>
                <a:cubicBezTo>
                  <a:pt x="822" y="193"/>
                  <a:pt x="824" y="187"/>
                  <a:pt x="824" y="180"/>
                </a:cubicBezTo>
                <a:close/>
                <a:moveTo>
                  <a:pt x="1031" y="721"/>
                </a:moveTo>
                <a:lnTo>
                  <a:pt x="1271" y="721"/>
                </a:lnTo>
                <a:lnTo>
                  <a:pt x="1031" y="480"/>
                </a:lnTo>
                <a:lnTo>
                  <a:pt x="1031" y="721"/>
                </a:lnTo>
                <a:close/>
                <a:moveTo>
                  <a:pt x="1443" y="824"/>
                </a:moveTo>
                <a:lnTo>
                  <a:pt x="1443" y="1365"/>
                </a:lnTo>
                <a:cubicBezTo>
                  <a:pt x="1443" y="1387"/>
                  <a:pt x="1435" y="1405"/>
                  <a:pt x="1420" y="1420"/>
                </a:cubicBezTo>
                <a:cubicBezTo>
                  <a:pt x="1405" y="1435"/>
                  <a:pt x="1387" y="1442"/>
                  <a:pt x="1365" y="1442"/>
                </a:cubicBezTo>
                <a:lnTo>
                  <a:pt x="593" y="1442"/>
                </a:lnTo>
                <a:cubicBezTo>
                  <a:pt x="571" y="1442"/>
                  <a:pt x="553" y="1435"/>
                  <a:pt x="538" y="1420"/>
                </a:cubicBezTo>
                <a:cubicBezTo>
                  <a:pt x="523" y="1405"/>
                  <a:pt x="515" y="1387"/>
                  <a:pt x="515" y="1365"/>
                </a:cubicBezTo>
                <a:lnTo>
                  <a:pt x="515" y="1236"/>
                </a:lnTo>
                <a:lnTo>
                  <a:pt x="77" y="1236"/>
                </a:lnTo>
                <a:cubicBezTo>
                  <a:pt x="56" y="1236"/>
                  <a:pt x="38" y="1229"/>
                  <a:pt x="23" y="1214"/>
                </a:cubicBezTo>
                <a:cubicBezTo>
                  <a:pt x="8" y="1199"/>
                  <a:pt x="0" y="1181"/>
                  <a:pt x="0" y="1159"/>
                </a:cubicBezTo>
                <a:lnTo>
                  <a:pt x="0" y="77"/>
                </a:lnTo>
                <a:cubicBezTo>
                  <a:pt x="0" y="56"/>
                  <a:pt x="8" y="37"/>
                  <a:pt x="23" y="22"/>
                </a:cubicBezTo>
                <a:cubicBezTo>
                  <a:pt x="38" y="7"/>
                  <a:pt x="56" y="0"/>
                  <a:pt x="77" y="0"/>
                </a:cubicBezTo>
                <a:lnTo>
                  <a:pt x="953" y="0"/>
                </a:lnTo>
                <a:cubicBezTo>
                  <a:pt x="975" y="0"/>
                  <a:pt x="993" y="7"/>
                  <a:pt x="1008" y="22"/>
                </a:cubicBezTo>
                <a:cubicBezTo>
                  <a:pt x="1023" y="37"/>
                  <a:pt x="1031" y="56"/>
                  <a:pt x="1031" y="77"/>
                </a:cubicBezTo>
                <a:lnTo>
                  <a:pt x="1031" y="341"/>
                </a:lnTo>
                <a:cubicBezTo>
                  <a:pt x="1042" y="348"/>
                  <a:pt x="1051" y="356"/>
                  <a:pt x="1060" y="364"/>
                </a:cubicBezTo>
                <a:lnTo>
                  <a:pt x="1388" y="692"/>
                </a:lnTo>
                <a:cubicBezTo>
                  <a:pt x="1403" y="707"/>
                  <a:pt x="1416" y="728"/>
                  <a:pt x="1427" y="753"/>
                </a:cubicBezTo>
                <a:cubicBezTo>
                  <a:pt x="1437" y="779"/>
                  <a:pt x="1443" y="803"/>
                  <a:pt x="1443" y="824"/>
                </a:cubicBezTo>
                <a:close/>
              </a:path>
            </a:pathLst>
          </a:custGeom>
          <a:solidFill>
            <a:srgbClr val="00006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800" u="sng" kern="0" dirty="0">
              <a:solidFill>
                <a:srgbClr val="000000">
                  <a:lumMod val="95000"/>
                  <a:lumOff val="5000"/>
                </a:srgbClr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F55795-CB25-4450-BB39-E173909EDE84}"/>
              </a:ext>
            </a:extLst>
          </p:cNvPr>
          <p:cNvSpPr/>
          <p:nvPr/>
        </p:nvSpPr>
        <p:spPr bwMode="auto">
          <a:xfrm>
            <a:off x="5992239" y="1645370"/>
            <a:ext cx="921455" cy="47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rPr>
              <a:t>Biz. Reference Study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E18A1B-1A42-44BD-A8F9-EA49305BD095}"/>
              </a:ext>
            </a:extLst>
          </p:cNvPr>
          <p:cNvGrpSpPr/>
          <p:nvPr/>
        </p:nvGrpSpPr>
        <p:grpSpPr>
          <a:xfrm>
            <a:off x="6855290" y="1435604"/>
            <a:ext cx="880763" cy="616741"/>
            <a:chOff x="4675744" y="1230996"/>
            <a:chExt cx="758099" cy="607617"/>
          </a:xfrm>
        </p:grpSpPr>
        <p:sp>
          <p:nvSpPr>
            <p:cNvPr id="50" name="Road Icon">
              <a:extLst>
                <a:ext uri="{FF2B5EF4-FFF2-40B4-BE49-F238E27FC236}">
                  <a16:creationId xmlns:a16="http://schemas.microsoft.com/office/drawing/2014/main" id="{3C59E42D-B82A-4EF3-A2F9-E5630F318A2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94773" y="1230996"/>
              <a:ext cx="320040" cy="225629"/>
            </a:xfrm>
            <a:custGeom>
              <a:avLst/>
              <a:gdLst>
                <a:gd name="T0" fmla="*/ 854 w 1465"/>
                <a:gd name="T1" fmla="*/ 596 h 1031"/>
                <a:gd name="T2" fmla="*/ 854 w 1465"/>
                <a:gd name="T3" fmla="*/ 593 h 1031"/>
                <a:gd name="T4" fmla="*/ 834 w 1465"/>
                <a:gd name="T5" fmla="*/ 335 h 1031"/>
                <a:gd name="T6" fmla="*/ 826 w 1465"/>
                <a:gd name="T7" fmla="*/ 317 h 1031"/>
                <a:gd name="T8" fmla="*/ 807 w 1465"/>
                <a:gd name="T9" fmla="*/ 310 h 1031"/>
                <a:gd name="T10" fmla="*/ 657 w 1465"/>
                <a:gd name="T11" fmla="*/ 310 h 1031"/>
                <a:gd name="T12" fmla="*/ 639 w 1465"/>
                <a:gd name="T13" fmla="*/ 317 h 1031"/>
                <a:gd name="T14" fmla="*/ 630 w 1465"/>
                <a:gd name="T15" fmla="*/ 335 h 1031"/>
                <a:gd name="T16" fmla="*/ 611 w 1465"/>
                <a:gd name="T17" fmla="*/ 593 h 1031"/>
                <a:gd name="T18" fmla="*/ 611 w 1465"/>
                <a:gd name="T19" fmla="*/ 596 h 1031"/>
                <a:gd name="T20" fmla="*/ 617 w 1465"/>
                <a:gd name="T21" fmla="*/ 612 h 1031"/>
                <a:gd name="T22" fmla="*/ 634 w 1465"/>
                <a:gd name="T23" fmla="*/ 619 h 1031"/>
                <a:gd name="T24" fmla="*/ 830 w 1465"/>
                <a:gd name="T25" fmla="*/ 619 h 1031"/>
                <a:gd name="T26" fmla="*/ 847 w 1465"/>
                <a:gd name="T27" fmla="*/ 612 h 1031"/>
                <a:gd name="T28" fmla="*/ 854 w 1465"/>
                <a:gd name="T29" fmla="*/ 596 h 1031"/>
                <a:gd name="T30" fmla="*/ 1465 w 1465"/>
                <a:gd name="T31" fmla="*/ 972 h 1031"/>
                <a:gd name="T32" fmla="*/ 1428 w 1465"/>
                <a:gd name="T33" fmla="*/ 1031 h 1031"/>
                <a:gd name="T34" fmla="*/ 861 w 1465"/>
                <a:gd name="T35" fmla="*/ 1031 h 1031"/>
                <a:gd name="T36" fmla="*/ 879 w 1465"/>
                <a:gd name="T37" fmla="*/ 1023 h 1031"/>
                <a:gd name="T38" fmla="*/ 885 w 1465"/>
                <a:gd name="T39" fmla="*/ 1005 h 1031"/>
                <a:gd name="T40" fmla="*/ 869 w 1465"/>
                <a:gd name="T41" fmla="*/ 799 h 1031"/>
                <a:gd name="T42" fmla="*/ 860 w 1465"/>
                <a:gd name="T43" fmla="*/ 781 h 1031"/>
                <a:gd name="T44" fmla="*/ 842 w 1465"/>
                <a:gd name="T45" fmla="*/ 773 h 1031"/>
                <a:gd name="T46" fmla="*/ 623 w 1465"/>
                <a:gd name="T47" fmla="*/ 773 h 1031"/>
                <a:gd name="T48" fmla="*/ 604 w 1465"/>
                <a:gd name="T49" fmla="*/ 781 h 1031"/>
                <a:gd name="T50" fmla="*/ 595 w 1465"/>
                <a:gd name="T51" fmla="*/ 799 h 1031"/>
                <a:gd name="T52" fmla="*/ 579 w 1465"/>
                <a:gd name="T53" fmla="*/ 1005 h 1031"/>
                <a:gd name="T54" fmla="*/ 586 w 1465"/>
                <a:gd name="T55" fmla="*/ 1023 h 1031"/>
                <a:gd name="T56" fmla="*/ 603 w 1465"/>
                <a:gd name="T57" fmla="*/ 1031 h 1031"/>
                <a:gd name="T58" fmla="*/ 37 w 1465"/>
                <a:gd name="T59" fmla="*/ 1031 h 1031"/>
                <a:gd name="T60" fmla="*/ 0 w 1465"/>
                <a:gd name="T61" fmla="*/ 972 h 1031"/>
                <a:gd name="T62" fmla="*/ 21 w 1465"/>
                <a:gd name="T63" fmla="*/ 879 h 1031"/>
                <a:gd name="T64" fmla="*/ 356 w 1465"/>
                <a:gd name="T65" fmla="*/ 38 h 1031"/>
                <a:gd name="T66" fmla="*/ 377 w 1465"/>
                <a:gd name="T67" fmla="*/ 12 h 1031"/>
                <a:gd name="T68" fmla="*/ 408 w 1465"/>
                <a:gd name="T69" fmla="*/ 0 h 1031"/>
                <a:gd name="T70" fmla="*/ 681 w 1465"/>
                <a:gd name="T71" fmla="*/ 0 h 1031"/>
                <a:gd name="T72" fmla="*/ 662 w 1465"/>
                <a:gd name="T73" fmla="*/ 8 h 1031"/>
                <a:gd name="T74" fmla="*/ 653 w 1465"/>
                <a:gd name="T75" fmla="*/ 26 h 1031"/>
                <a:gd name="T76" fmla="*/ 641 w 1465"/>
                <a:gd name="T77" fmla="*/ 181 h 1031"/>
                <a:gd name="T78" fmla="*/ 648 w 1465"/>
                <a:gd name="T79" fmla="*/ 199 h 1031"/>
                <a:gd name="T80" fmla="*/ 665 w 1465"/>
                <a:gd name="T81" fmla="*/ 206 h 1031"/>
                <a:gd name="T82" fmla="*/ 799 w 1465"/>
                <a:gd name="T83" fmla="*/ 206 h 1031"/>
                <a:gd name="T84" fmla="*/ 817 w 1465"/>
                <a:gd name="T85" fmla="*/ 199 h 1031"/>
                <a:gd name="T86" fmla="*/ 823 w 1465"/>
                <a:gd name="T87" fmla="*/ 181 h 1031"/>
                <a:gd name="T88" fmla="*/ 811 w 1465"/>
                <a:gd name="T89" fmla="*/ 26 h 1031"/>
                <a:gd name="T90" fmla="*/ 802 w 1465"/>
                <a:gd name="T91" fmla="*/ 8 h 1031"/>
                <a:gd name="T92" fmla="*/ 784 w 1465"/>
                <a:gd name="T93" fmla="*/ 0 h 1031"/>
                <a:gd name="T94" fmla="*/ 1057 w 1465"/>
                <a:gd name="T95" fmla="*/ 0 h 1031"/>
                <a:gd name="T96" fmla="*/ 1087 w 1465"/>
                <a:gd name="T97" fmla="*/ 12 h 1031"/>
                <a:gd name="T98" fmla="*/ 1108 w 1465"/>
                <a:gd name="T99" fmla="*/ 38 h 1031"/>
                <a:gd name="T100" fmla="*/ 1444 w 1465"/>
                <a:gd name="T101" fmla="*/ 879 h 1031"/>
                <a:gd name="T102" fmla="*/ 1465 w 1465"/>
                <a:gd name="T103" fmla="*/ 972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65" h="1031">
                  <a:moveTo>
                    <a:pt x="854" y="596"/>
                  </a:moveTo>
                  <a:lnTo>
                    <a:pt x="854" y="593"/>
                  </a:lnTo>
                  <a:lnTo>
                    <a:pt x="834" y="335"/>
                  </a:lnTo>
                  <a:cubicBezTo>
                    <a:pt x="834" y="328"/>
                    <a:pt x="831" y="322"/>
                    <a:pt x="826" y="317"/>
                  </a:cubicBezTo>
                  <a:cubicBezTo>
                    <a:pt x="820" y="312"/>
                    <a:pt x="814" y="310"/>
                    <a:pt x="807" y="310"/>
                  </a:cubicBezTo>
                  <a:lnTo>
                    <a:pt x="657" y="310"/>
                  </a:lnTo>
                  <a:cubicBezTo>
                    <a:pt x="650" y="310"/>
                    <a:pt x="644" y="312"/>
                    <a:pt x="639" y="317"/>
                  </a:cubicBezTo>
                  <a:cubicBezTo>
                    <a:pt x="633" y="322"/>
                    <a:pt x="631" y="328"/>
                    <a:pt x="630" y="335"/>
                  </a:cubicBezTo>
                  <a:lnTo>
                    <a:pt x="611" y="593"/>
                  </a:lnTo>
                  <a:lnTo>
                    <a:pt x="611" y="596"/>
                  </a:lnTo>
                  <a:cubicBezTo>
                    <a:pt x="610" y="603"/>
                    <a:pt x="612" y="608"/>
                    <a:pt x="617" y="612"/>
                  </a:cubicBezTo>
                  <a:cubicBezTo>
                    <a:pt x="622" y="617"/>
                    <a:pt x="628" y="619"/>
                    <a:pt x="634" y="619"/>
                  </a:cubicBezTo>
                  <a:lnTo>
                    <a:pt x="830" y="619"/>
                  </a:lnTo>
                  <a:cubicBezTo>
                    <a:pt x="837" y="619"/>
                    <a:pt x="843" y="617"/>
                    <a:pt x="847" y="612"/>
                  </a:cubicBezTo>
                  <a:cubicBezTo>
                    <a:pt x="852" y="608"/>
                    <a:pt x="854" y="603"/>
                    <a:pt x="854" y="596"/>
                  </a:cubicBezTo>
                  <a:close/>
                  <a:moveTo>
                    <a:pt x="1465" y="972"/>
                  </a:moveTo>
                  <a:cubicBezTo>
                    <a:pt x="1465" y="1011"/>
                    <a:pt x="1453" y="1031"/>
                    <a:pt x="1428" y="1031"/>
                  </a:cubicBezTo>
                  <a:lnTo>
                    <a:pt x="861" y="1031"/>
                  </a:lnTo>
                  <a:cubicBezTo>
                    <a:pt x="868" y="1031"/>
                    <a:pt x="874" y="1028"/>
                    <a:pt x="879" y="1023"/>
                  </a:cubicBezTo>
                  <a:cubicBezTo>
                    <a:pt x="884" y="1018"/>
                    <a:pt x="886" y="1012"/>
                    <a:pt x="885" y="1005"/>
                  </a:cubicBezTo>
                  <a:lnTo>
                    <a:pt x="869" y="799"/>
                  </a:lnTo>
                  <a:cubicBezTo>
                    <a:pt x="869" y="792"/>
                    <a:pt x="866" y="786"/>
                    <a:pt x="860" y="781"/>
                  </a:cubicBezTo>
                  <a:cubicBezTo>
                    <a:pt x="855" y="776"/>
                    <a:pt x="849" y="773"/>
                    <a:pt x="842" y="773"/>
                  </a:cubicBezTo>
                  <a:lnTo>
                    <a:pt x="623" y="773"/>
                  </a:lnTo>
                  <a:cubicBezTo>
                    <a:pt x="616" y="773"/>
                    <a:pt x="610" y="776"/>
                    <a:pt x="604" y="781"/>
                  </a:cubicBezTo>
                  <a:cubicBezTo>
                    <a:pt x="599" y="786"/>
                    <a:pt x="596" y="792"/>
                    <a:pt x="595" y="799"/>
                  </a:cubicBezTo>
                  <a:lnTo>
                    <a:pt x="579" y="1005"/>
                  </a:lnTo>
                  <a:cubicBezTo>
                    <a:pt x="579" y="1012"/>
                    <a:pt x="581" y="1018"/>
                    <a:pt x="586" y="1023"/>
                  </a:cubicBezTo>
                  <a:cubicBezTo>
                    <a:pt x="591" y="1028"/>
                    <a:pt x="596" y="1031"/>
                    <a:pt x="603" y="1031"/>
                  </a:cubicBezTo>
                  <a:lnTo>
                    <a:pt x="37" y="1031"/>
                  </a:lnTo>
                  <a:cubicBezTo>
                    <a:pt x="12" y="1031"/>
                    <a:pt x="0" y="1011"/>
                    <a:pt x="0" y="972"/>
                  </a:cubicBezTo>
                  <a:cubicBezTo>
                    <a:pt x="0" y="943"/>
                    <a:pt x="7" y="912"/>
                    <a:pt x="21" y="879"/>
                  </a:cubicBezTo>
                  <a:lnTo>
                    <a:pt x="356" y="38"/>
                  </a:lnTo>
                  <a:cubicBezTo>
                    <a:pt x="361" y="28"/>
                    <a:pt x="368" y="19"/>
                    <a:pt x="377" y="12"/>
                  </a:cubicBezTo>
                  <a:cubicBezTo>
                    <a:pt x="387" y="4"/>
                    <a:pt x="397" y="0"/>
                    <a:pt x="408" y="0"/>
                  </a:cubicBezTo>
                  <a:lnTo>
                    <a:pt x="681" y="0"/>
                  </a:lnTo>
                  <a:cubicBezTo>
                    <a:pt x="674" y="0"/>
                    <a:pt x="668" y="3"/>
                    <a:pt x="662" y="8"/>
                  </a:cubicBezTo>
                  <a:cubicBezTo>
                    <a:pt x="657" y="13"/>
                    <a:pt x="654" y="19"/>
                    <a:pt x="653" y="26"/>
                  </a:cubicBezTo>
                  <a:lnTo>
                    <a:pt x="641" y="181"/>
                  </a:lnTo>
                  <a:cubicBezTo>
                    <a:pt x="641" y="188"/>
                    <a:pt x="643" y="194"/>
                    <a:pt x="648" y="199"/>
                  </a:cubicBezTo>
                  <a:cubicBezTo>
                    <a:pt x="653" y="204"/>
                    <a:pt x="658" y="206"/>
                    <a:pt x="665" y="206"/>
                  </a:cubicBezTo>
                  <a:lnTo>
                    <a:pt x="799" y="206"/>
                  </a:lnTo>
                  <a:cubicBezTo>
                    <a:pt x="806" y="206"/>
                    <a:pt x="812" y="204"/>
                    <a:pt x="817" y="199"/>
                  </a:cubicBezTo>
                  <a:cubicBezTo>
                    <a:pt x="822" y="194"/>
                    <a:pt x="824" y="188"/>
                    <a:pt x="823" y="181"/>
                  </a:cubicBezTo>
                  <a:lnTo>
                    <a:pt x="811" y="26"/>
                  </a:lnTo>
                  <a:cubicBezTo>
                    <a:pt x="811" y="19"/>
                    <a:pt x="808" y="13"/>
                    <a:pt x="802" y="8"/>
                  </a:cubicBezTo>
                  <a:cubicBezTo>
                    <a:pt x="797" y="3"/>
                    <a:pt x="791" y="0"/>
                    <a:pt x="784" y="0"/>
                  </a:cubicBezTo>
                  <a:lnTo>
                    <a:pt x="1057" y="0"/>
                  </a:lnTo>
                  <a:cubicBezTo>
                    <a:pt x="1067" y="0"/>
                    <a:pt x="1078" y="4"/>
                    <a:pt x="1087" y="12"/>
                  </a:cubicBezTo>
                  <a:cubicBezTo>
                    <a:pt x="1097" y="19"/>
                    <a:pt x="1104" y="28"/>
                    <a:pt x="1108" y="38"/>
                  </a:cubicBezTo>
                  <a:lnTo>
                    <a:pt x="1444" y="879"/>
                  </a:lnTo>
                  <a:cubicBezTo>
                    <a:pt x="1458" y="912"/>
                    <a:pt x="1465" y="943"/>
                    <a:pt x="1465" y="972"/>
                  </a:cubicBezTo>
                  <a:close/>
                </a:path>
              </a:pathLst>
            </a:custGeom>
            <a:solidFill>
              <a:srgbClr val="000063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800" u="sng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1A131EE-A597-4C1E-8998-9AF0FDE60C12}"/>
                </a:ext>
              </a:extLst>
            </p:cNvPr>
            <p:cNvSpPr/>
            <p:nvPr/>
          </p:nvSpPr>
          <p:spPr bwMode="auto">
            <a:xfrm>
              <a:off x="4675744" y="1497486"/>
              <a:ext cx="758099" cy="3411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800" kern="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+mj-lt"/>
                  <a:cs typeface="Raavi" panose="020B0502040204020203" pitchFamily="34" charset="0"/>
                </a:rPr>
                <a:t>Modernization Roadmap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710C41-6F83-4101-A41E-46A7208FEA47}"/>
              </a:ext>
            </a:extLst>
          </p:cNvPr>
          <p:cNvGrpSpPr/>
          <p:nvPr/>
        </p:nvGrpSpPr>
        <p:grpSpPr>
          <a:xfrm>
            <a:off x="7799233" y="1441254"/>
            <a:ext cx="998089" cy="681795"/>
            <a:chOff x="5553686" y="1314833"/>
            <a:chExt cx="859085" cy="671709"/>
          </a:xfrm>
        </p:grpSpPr>
        <p:sp>
          <p:nvSpPr>
            <p:cNvPr id="48" name="Bar Chart Icon">
              <a:extLst>
                <a:ext uri="{FF2B5EF4-FFF2-40B4-BE49-F238E27FC236}">
                  <a16:creationId xmlns:a16="http://schemas.microsoft.com/office/drawing/2014/main" id="{C498A063-4C32-4604-B5B4-8D4B580D98A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46068" y="1314833"/>
              <a:ext cx="274320" cy="219716"/>
            </a:xfrm>
            <a:custGeom>
              <a:avLst/>
              <a:gdLst>
                <a:gd name="T0" fmla="*/ 412 w 1546"/>
                <a:gd name="T1" fmla="*/ 721 h 1236"/>
                <a:gd name="T2" fmla="*/ 412 w 1546"/>
                <a:gd name="T3" fmla="*/ 1030 h 1236"/>
                <a:gd name="T4" fmla="*/ 206 w 1546"/>
                <a:gd name="T5" fmla="*/ 1030 h 1236"/>
                <a:gd name="T6" fmla="*/ 206 w 1546"/>
                <a:gd name="T7" fmla="*/ 721 h 1236"/>
                <a:gd name="T8" fmla="*/ 412 w 1546"/>
                <a:gd name="T9" fmla="*/ 721 h 1236"/>
                <a:gd name="T10" fmla="*/ 722 w 1546"/>
                <a:gd name="T11" fmla="*/ 309 h 1236"/>
                <a:gd name="T12" fmla="*/ 722 w 1546"/>
                <a:gd name="T13" fmla="*/ 1030 h 1236"/>
                <a:gd name="T14" fmla="*/ 515 w 1546"/>
                <a:gd name="T15" fmla="*/ 1030 h 1236"/>
                <a:gd name="T16" fmla="*/ 515 w 1546"/>
                <a:gd name="T17" fmla="*/ 309 h 1236"/>
                <a:gd name="T18" fmla="*/ 722 w 1546"/>
                <a:gd name="T19" fmla="*/ 309 h 1236"/>
                <a:gd name="T20" fmla="*/ 1031 w 1546"/>
                <a:gd name="T21" fmla="*/ 515 h 1236"/>
                <a:gd name="T22" fmla="*/ 1031 w 1546"/>
                <a:gd name="T23" fmla="*/ 1030 h 1236"/>
                <a:gd name="T24" fmla="*/ 825 w 1546"/>
                <a:gd name="T25" fmla="*/ 1030 h 1236"/>
                <a:gd name="T26" fmla="*/ 825 w 1546"/>
                <a:gd name="T27" fmla="*/ 515 h 1236"/>
                <a:gd name="T28" fmla="*/ 1031 w 1546"/>
                <a:gd name="T29" fmla="*/ 515 h 1236"/>
                <a:gd name="T30" fmla="*/ 1340 w 1546"/>
                <a:gd name="T31" fmla="*/ 206 h 1236"/>
                <a:gd name="T32" fmla="*/ 1340 w 1546"/>
                <a:gd name="T33" fmla="*/ 1030 h 1236"/>
                <a:gd name="T34" fmla="*/ 1134 w 1546"/>
                <a:gd name="T35" fmla="*/ 1030 h 1236"/>
                <a:gd name="T36" fmla="*/ 1134 w 1546"/>
                <a:gd name="T37" fmla="*/ 206 h 1236"/>
                <a:gd name="T38" fmla="*/ 1340 w 1546"/>
                <a:gd name="T39" fmla="*/ 206 h 1236"/>
                <a:gd name="T40" fmla="*/ 1443 w 1546"/>
                <a:gd name="T41" fmla="*/ 1107 h 1236"/>
                <a:gd name="T42" fmla="*/ 1443 w 1546"/>
                <a:gd name="T43" fmla="*/ 128 h 1236"/>
                <a:gd name="T44" fmla="*/ 1435 w 1546"/>
                <a:gd name="T45" fmla="*/ 110 h 1236"/>
                <a:gd name="T46" fmla="*/ 1417 w 1546"/>
                <a:gd name="T47" fmla="*/ 103 h 1236"/>
                <a:gd name="T48" fmla="*/ 129 w 1546"/>
                <a:gd name="T49" fmla="*/ 103 h 1236"/>
                <a:gd name="T50" fmla="*/ 111 w 1546"/>
                <a:gd name="T51" fmla="*/ 110 h 1236"/>
                <a:gd name="T52" fmla="*/ 103 w 1546"/>
                <a:gd name="T53" fmla="*/ 128 h 1236"/>
                <a:gd name="T54" fmla="*/ 103 w 1546"/>
                <a:gd name="T55" fmla="*/ 1107 h 1236"/>
                <a:gd name="T56" fmla="*/ 111 w 1546"/>
                <a:gd name="T57" fmla="*/ 1125 h 1236"/>
                <a:gd name="T58" fmla="*/ 129 w 1546"/>
                <a:gd name="T59" fmla="*/ 1133 h 1236"/>
                <a:gd name="T60" fmla="*/ 1417 w 1546"/>
                <a:gd name="T61" fmla="*/ 1133 h 1236"/>
                <a:gd name="T62" fmla="*/ 1435 w 1546"/>
                <a:gd name="T63" fmla="*/ 1125 h 1236"/>
                <a:gd name="T64" fmla="*/ 1443 w 1546"/>
                <a:gd name="T65" fmla="*/ 1107 h 1236"/>
                <a:gd name="T66" fmla="*/ 1546 w 1546"/>
                <a:gd name="T67" fmla="*/ 128 h 1236"/>
                <a:gd name="T68" fmla="*/ 1546 w 1546"/>
                <a:gd name="T69" fmla="*/ 1107 h 1236"/>
                <a:gd name="T70" fmla="*/ 1508 w 1546"/>
                <a:gd name="T71" fmla="*/ 1198 h 1236"/>
                <a:gd name="T72" fmla="*/ 1417 w 1546"/>
                <a:gd name="T73" fmla="*/ 1236 h 1236"/>
                <a:gd name="T74" fmla="*/ 129 w 1546"/>
                <a:gd name="T75" fmla="*/ 1236 h 1236"/>
                <a:gd name="T76" fmla="*/ 38 w 1546"/>
                <a:gd name="T77" fmla="*/ 1198 h 1236"/>
                <a:gd name="T78" fmla="*/ 0 w 1546"/>
                <a:gd name="T79" fmla="*/ 1107 h 1236"/>
                <a:gd name="T80" fmla="*/ 0 w 1546"/>
                <a:gd name="T81" fmla="*/ 128 h 1236"/>
                <a:gd name="T82" fmla="*/ 38 w 1546"/>
                <a:gd name="T83" fmla="*/ 37 h 1236"/>
                <a:gd name="T84" fmla="*/ 129 w 1546"/>
                <a:gd name="T85" fmla="*/ 0 h 1236"/>
                <a:gd name="T86" fmla="*/ 1417 w 1546"/>
                <a:gd name="T87" fmla="*/ 0 h 1236"/>
                <a:gd name="T88" fmla="*/ 1508 w 1546"/>
                <a:gd name="T89" fmla="*/ 37 h 1236"/>
                <a:gd name="T90" fmla="*/ 1546 w 1546"/>
                <a:gd name="T91" fmla="*/ 128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46" h="1236">
                  <a:moveTo>
                    <a:pt x="412" y="721"/>
                  </a:moveTo>
                  <a:lnTo>
                    <a:pt x="412" y="1030"/>
                  </a:lnTo>
                  <a:lnTo>
                    <a:pt x="206" y="1030"/>
                  </a:lnTo>
                  <a:lnTo>
                    <a:pt x="206" y="721"/>
                  </a:lnTo>
                  <a:lnTo>
                    <a:pt x="412" y="721"/>
                  </a:lnTo>
                  <a:close/>
                  <a:moveTo>
                    <a:pt x="722" y="309"/>
                  </a:moveTo>
                  <a:lnTo>
                    <a:pt x="722" y="1030"/>
                  </a:lnTo>
                  <a:lnTo>
                    <a:pt x="515" y="1030"/>
                  </a:lnTo>
                  <a:lnTo>
                    <a:pt x="515" y="309"/>
                  </a:lnTo>
                  <a:lnTo>
                    <a:pt x="722" y="309"/>
                  </a:lnTo>
                  <a:close/>
                  <a:moveTo>
                    <a:pt x="1031" y="515"/>
                  </a:moveTo>
                  <a:lnTo>
                    <a:pt x="1031" y="1030"/>
                  </a:lnTo>
                  <a:lnTo>
                    <a:pt x="825" y="1030"/>
                  </a:lnTo>
                  <a:lnTo>
                    <a:pt x="825" y="515"/>
                  </a:lnTo>
                  <a:lnTo>
                    <a:pt x="1031" y="515"/>
                  </a:lnTo>
                  <a:close/>
                  <a:moveTo>
                    <a:pt x="1340" y="206"/>
                  </a:moveTo>
                  <a:lnTo>
                    <a:pt x="1340" y="1030"/>
                  </a:lnTo>
                  <a:lnTo>
                    <a:pt x="1134" y="1030"/>
                  </a:lnTo>
                  <a:lnTo>
                    <a:pt x="1134" y="206"/>
                  </a:lnTo>
                  <a:lnTo>
                    <a:pt x="1340" y="206"/>
                  </a:lnTo>
                  <a:close/>
                  <a:moveTo>
                    <a:pt x="1443" y="1107"/>
                  </a:moveTo>
                  <a:lnTo>
                    <a:pt x="1443" y="128"/>
                  </a:lnTo>
                  <a:cubicBezTo>
                    <a:pt x="1443" y="121"/>
                    <a:pt x="1440" y="115"/>
                    <a:pt x="1435" y="110"/>
                  </a:cubicBezTo>
                  <a:cubicBezTo>
                    <a:pt x="1430" y="105"/>
                    <a:pt x="1424" y="103"/>
                    <a:pt x="1417" y="103"/>
                  </a:cubicBezTo>
                  <a:lnTo>
                    <a:pt x="129" y="103"/>
                  </a:lnTo>
                  <a:cubicBezTo>
                    <a:pt x="122" y="103"/>
                    <a:pt x="116" y="105"/>
                    <a:pt x="111" y="110"/>
                  </a:cubicBezTo>
                  <a:cubicBezTo>
                    <a:pt x="106" y="115"/>
                    <a:pt x="103" y="121"/>
                    <a:pt x="103" y="128"/>
                  </a:cubicBezTo>
                  <a:lnTo>
                    <a:pt x="103" y="1107"/>
                  </a:lnTo>
                  <a:cubicBezTo>
                    <a:pt x="103" y="1114"/>
                    <a:pt x="106" y="1120"/>
                    <a:pt x="111" y="1125"/>
                  </a:cubicBezTo>
                  <a:cubicBezTo>
                    <a:pt x="116" y="1131"/>
                    <a:pt x="122" y="1133"/>
                    <a:pt x="129" y="1133"/>
                  </a:cubicBezTo>
                  <a:lnTo>
                    <a:pt x="1417" y="1133"/>
                  </a:lnTo>
                  <a:cubicBezTo>
                    <a:pt x="1424" y="1133"/>
                    <a:pt x="1430" y="1131"/>
                    <a:pt x="1435" y="1125"/>
                  </a:cubicBezTo>
                  <a:cubicBezTo>
                    <a:pt x="1440" y="1120"/>
                    <a:pt x="1443" y="1114"/>
                    <a:pt x="1443" y="1107"/>
                  </a:cubicBezTo>
                  <a:close/>
                  <a:moveTo>
                    <a:pt x="1546" y="128"/>
                  </a:moveTo>
                  <a:lnTo>
                    <a:pt x="1546" y="1107"/>
                  </a:lnTo>
                  <a:cubicBezTo>
                    <a:pt x="1546" y="1143"/>
                    <a:pt x="1533" y="1173"/>
                    <a:pt x="1508" y="1198"/>
                  </a:cubicBezTo>
                  <a:cubicBezTo>
                    <a:pt x="1483" y="1224"/>
                    <a:pt x="1453" y="1236"/>
                    <a:pt x="1417" y="1236"/>
                  </a:cubicBezTo>
                  <a:lnTo>
                    <a:pt x="129" y="1236"/>
                  </a:lnTo>
                  <a:cubicBezTo>
                    <a:pt x="94" y="1236"/>
                    <a:pt x="63" y="1224"/>
                    <a:pt x="38" y="1198"/>
                  </a:cubicBezTo>
                  <a:cubicBezTo>
                    <a:pt x="13" y="1173"/>
                    <a:pt x="0" y="1143"/>
                    <a:pt x="0" y="1107"/>
                  </a:cubicBezTo>
                  <a:lnTo>
                    <a:pt x="0" y="128"/>
                  </a:lnTo>
                  <a:cubicBezTo>
                    <a:pt x="0" y="93"/>
                    <a:pt x="13" y="63"/>
                    <a:pt x="38" y="37"/>
                  </a:cubicBezTo>
                  <a:cubicBezTo>
                    <a:pt x="63" y="12"/>
                    <a:pt x="94" y="0"/>
                    <a:pt x="129" y="0"/>
                  </a:cubicBezTo>
                  <a:lnTo>
                    <a:pt x="1417" y="0"/>
                  </a:lnTo>
                  <a:cubicBezTo>
                    <a:pt x="1453" y="0"/>
                    <a:pt x="1483" y="12"/>
                    <a:pt x="1508" y="37"/>
                  </a:cubicBezTo>
                  <a:cubicBezTo>
                    <a:pt x="1533" y="63"/>
                    <a:pt x="1546" y="93"/>
                    <a:pt x="1546" y="128"/>
                  </a:cubicBezTo>
                  <a:close/>
                </a:path>
              </a:pathLst>
            </a:custGeom>
            <a:solidFill>
              <a:srgbClr val="00006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800" kern="0" dirty="0">
                <a:solidFill>
                  <a:srgbClr val="000000">
                    <a:lumMod val="95000"/>
                    <a:lumOff val="5000"/>
                  </a:srgbClr>
                </a:solidFill>
                <a:latin typeface="+mj-lt"/>
                <a:cs typeface="Raavi" panose="020B0502040204020203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9BA520F-F6B9-4488-A85F-8B852AE1D787}"/>
                </a:ext>
              </a:extLst>
            </p:cNvPr>
            <p:cNvSpPr/>
            <p:nvPr/>
          </p:nvSpPr>
          <p:spPr bwMode="auto">
            <a:xfrm>
              <a:off x="5553686" y="1520336"/>
              <a:ext cx="859085" cy="466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800" kern="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+mj-lt"/>
                  <a:cs typeface="Raavi" panose="020B0502040204020203" pitchFamily="34" charset="0"/>
                </a:rPr>
                <a:t>Business Health Dashboard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AE375F75-8F2D-4A0B-A81B-6DF8F4EB85B8}"/>
              </a:ext>
            </a:extLst>
          </p:cNvPr>
          <p:cNvSpPr/>
          <p:nvPr/>
        </p:nvSpPr>
        <p:spPr>
          <a:xfrm>
            <a:off x="6018465" y="1214742"/>
            <a:ext cx="2762120" cy="866318"/>
          </a:xfrm>
          <a:prstGeom prst="rect">
            <a:avLst/>
          </a:prstGeom>
          <a:noFill/>
          <a:ln w="317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DFDCC18-3E9C-4DC7-8239-3B46F5BC874A}"/>
              </a:ext>
            </a:extLst>
          </p:cNvPr>
          <p:cNvSpPr/>
          <p:nvPr/>
        </p:nvSpPr>
        <p:spPr>
          <a:xfrm>
            <a:off x="6917632" y="1127255"/>
            <a:ext cx="1062354" cy="1799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8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1A24830-446C-4383-8C71-C538B988B598}"/>
              </a:ext>
            </a:extLst>
          </p:cNvPr>
          <p:cNvSpPr txBox="1"/>
          <p:nvPr/>
        </p:nvSpPr>
        <p:spPr>
          <a:xfrm>
            <a:off x="7278539" y="1153328"/>
            <a:ext cx="369932" cy="12695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800" b="1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Deliver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B08804-6AD3-4A9E-802F-B64E3D646FCD}"/>
              </a:ext>
            </a:extLst>
          </p:cNvPr>
          <p:cNvSpPr txBox="1"/>
          <p:nvPr/>
        </p:nvSpPr>
        <p:spPr>
          <a:xfrm>
            <a:off x="7993539" y="1338706"/>
            <a:ext cx="602729" cy="12695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  <a:cs typeface="Raavi" panose="020B0502040204020203" pitchFamily="34" charset="0"/>
              </a:rPr>
              <a:t>Recommend</a:t>
            </a:r>
          </a:p>
        </p:txBody>
      </p:sp>
      <p:sp>
        <p:nvSpPr>
          <p:cNvPr id="22" name="Snip Diagonal Corner Rectangle 9">
            <a:extLst>
              <a:ext uri="{FF2B5EF4-FFF2-40B4-BE49-F238E27FC236}">
                <a16:creationId xmlns:a16="http://schemas.microsoft.com/office/drawing/2014/main" id="{5E376C92-82C6-4387-B563-9F8BB5EAB3FE}"/>
              </a:ext>
            </a:extLst>
          </p:cNvPr>
          <p:cNvSpPr/>
          <p:nvPr/>
        </p:nvSpPr>
        <p:spPr>
          <a:xfrm>
            <a:off x="6015623" y="2169327"/>
            <a:ext cx="2758478" cy="593917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 defTabSz="914378">
              <a:defRPr/>
            </a:pPr>
            <a:r>
              <a:rPr lang="en-US" sz="700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Reference list of Key KPIs by business service and by industry with their benchmarks</a:t>
            </a:r>
          </a:p>
        </p:txBody>
      </p:sp>
      <p:sp>
        <p:nvSpPr>
          <p:cNvPr id="23" name="Round Single Corner Rectangle 10">
            <a:hlinkClick r:id="" action="ppaction://noaction"/>
            <a:extLst>
              <a:ext uri="{FF2B5EF4-FFF2-40B4-BE49-F238E27FC236}">
                <a16:creationId xmlns:a16="http://schemas.microsoft.com/office/drawing/2014/main" id="{F855267D-8AC0-4FE3-9DDA-2CA162F52699}"/>
              </a:ext>
            </a:extLst>
          </p:cNvPr>
          <p:cNvSpPr/>
          <p:nvPr/>
        </p:nvSpPr>
        <p:spPr>
          <a:xfrm>
            <a:off x="6249342" y="2232339"/>
            <a:ext cx="2266085" cy="184022"/>
          </a:xfrm>
          <a:prstGeom prst="round2Diag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050" b="1" kern="0" dirty="0">
                <a:solidFill>
                  <a:schemeClr val="accent4"/>
                </a:solidFill>
                <a:latin typeface="+mj-lt"/>
                <a:cs typeface="Raavi" panose="020B0502040204020203" pitchFamily="34" charset="0"/>
              </a:rPr>
              <a:t>Industry Benchmarks </a:t>
            </a:r>
          </a:p>
        </p:txBody>
      </p:sp>
      <p:sp>
        <p:nvSpPr>
          <p:cNvPr id="20" name="Snip Diagonal Corner Rectangle 12">
            <a:extLst>
              <a:ext uri="{FF2B5EF4-FFF2-40B4-BE49-F238E27FC236}">
                <a16:creationId xmlns:a16="http://schemas.microsoft.com/office/drawing/2014/main" id="{471FD824-B012-4D1A-BA64-C41C5947EBD5}"/>
              </a:ext>
            </a:extLst>
          </p:cNvPr>
          <p:cNvSpPr/>
          <p:nvPr/>
        </p:nvSpPr>
        <p:spPr>
          <a:xfrm>
            <a:off x="6015623" y="2839516"/>
            <a:ext cx="2758478" cy="593917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914378">
              <a:defRPr/>
            </a:pPr>
            <a:endParaRPr lang="en-US" sz="6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 defTabSz="914378">
              <a:defRPr/>
            </a:pPr>
            <a:r>
              <a:rPr lang="en-US" sz="700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Analyze business Transaction data generated by the business process in consideration</a:t>
            </a:r>
          </a:p>
        </p:txBody>
      </p:sp>
      <p:sp>
        <p:nvSpPr>
          <p:cNvPr id="21" name="Round Single Corner Rectangle 13">
            <a:extLst>
              <a:ext uri="{FF2B5EF4-FFF2-40B4-BE49-F238E27FC236}">
                <a16:creationId xmlns:a16="http://schemas.microsoft.com/office/drawing/2014/main" id="{C9B2F663-8DC4-469E-B8C6-A6E1F649390D}"/>
              </a:ext>
            </a:extLst>
          </p:cNvPr>
          <p:cNvSpPr/>
          <p:nvPr/>
        </p:nvSpPr>
        <p:spPr>
          <a:xfrm>
            <a:off x="6224225" y="2909440"/>
            <a:ext cx="2427461" cy="168803"/>
          </a:xfrm>
          <a:prstGeom prst="round2Diag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050" b="1" kern="0" dirty="0">
                <a:solidFill>
                  <a:schemeClr val="accent4"/>
                </a:solidFill>
                <a:latin typeface="+mj-lt"/>
                <a:cs typeface="Raavi" panose="020B0502040204020203" pitchFamily="34" charset="0"/>
              </a:rPr>
              <a:t>Digital Footprint Diagnostics (DFD)</a:t>
            </a:r>
          </a:p>
        </p:txBody>
      </p:sp>
      <p:sp>
        <p:nvSpPr>
          <p:cNvPr id="18" name="Snip Diagonal Corner Rectangle 6">
            <a:extLst>
              <a:ext uri="{FF2B5EF4-FFF2-40B4-BE49-F238E27FC236}">
                <a16:creationId xmlns:a16="http://schemas.microsoft.com/office/drawing/2014/main" id="{90DE1551-01FF-4361-AD10-8BE8C0A0FE35}"/>
              </a:ext>
            </a:extLst>
          </p:cNvPr>
          <p:cNvSpPr/>
          <p:nvPr/>
        </p:nvSpPr>
        <p:spPr>
          <a:xfrm>
            <a:off x="6011580" y="3516767"/>
            <a:ext cx="2743670" cy="548483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 sz="7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 defTabSz="914378">
              <a:defRPr/>
            </a:pPr>
            <a:r>
              <a:rPr lang="en-US" sz="700" kern="0" dirty="0">
                <a:solidFill>
                  <a:srgbClr val="FFFFFF"/>
                </a:solidFill>
                <a:latin typeface="+mj-lt"/>
                <a:cs typeface="Raavi" panose="020B0502040204020203" pitchFamily="34" charset="0"/>
              </a:rPr>
              <a:t>Process maps across industry </a:t>
            </a:r>
          </a:p>
        </p:txBody>
      </p:sp>
      <p:sp>
        <p:nvSpPr>
          <p:cNvPr id="19" name="Round Single Corner Rectangle 7">
            <a:extLst>
              <a:ext uri="{FF2B5EF4-FFF2-40B4-BE49-F238E27FC236}">
                <a16:creationId xmlns:a16="http://schemas.microsoft.com/office/drawing/2014/main" id="{461B5EDB-F004-483E-A8DE-70255C9510AA}"/>
              </a:ext>
            </a:extLst>
          </p:cNvPr>
          <p:cNvSpPr/>
          <p:nvPr/>
        </p:nvSpPr>
        <p:spPr>
          <a:xfrm>
            <a:off x="6122349" y="3595492"/>
            <a:ext cx="2534601" cy="182799"/>
          </a:xfrm>
          <a:prstGeom prst="round2Diag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050" b="1" kern="0" dirty="0">
                <a:solidFill>
                  <a:schemeClr val="accent4"/>
                </a:solidFill>
                <a:latin typeface="+mj-lt"/>
                <a:cs typeface="Raavi" panose="020B0502040204020203" pitchFamily="34" charset="0"/>
              </a:rPr>
              <a:t>Business Reference Blueprint</a:t>
            </a:r>
          </a:p>
        </p:txBody>
      </p:sp>
      <p:sp>
        <p:nvSpPr>
          <p:cNvPr id="14" name="Snip Diagonal Corner Rectangle 6">
            <a:extLst>
              <a:ext uri="{FF2B5EF4-FFF2-40B4-BE49-F238E27FC236}">
                <a16:creationId xmlns:a16="http://schemas.microsoft.com/office/drawing/2014/main" id="{6D32B897-1D42-4B2F-A39C-2FC0F89F26CD}"/>
              </a:ext>
            </a:extLst>
          </p:cNvPr>
          <p:cNvSpPr/>
          <p:nvPr/>
        </p:nvSpPr>
        <p:spPr>
          <a:xfrm>
            <a:off x="5995379" y="4146559"/>
            <a:ext cx="2743670" cy="548483"/>
          </a:xfrm>
          <a:prstGeom prst="round2Diag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defRPr/>
            </a:pPr>
            <a:endParaRPr lang="en-US" sz="700" kern="0" dirty="0">
              <a:solidFill>
                <a:srgbClr val="FFFFFF"/>
              </a:solidFill>
              <a:latin typeface="+mj-lt"/>
              <a:cs typeface="Raavi" panose="020B0502040204020203" pitchFamily="34" charset="0"/>
            </a:endParaRPr>
          </a:p>
          <a:p>
            <a:pPr algn="ctr"/>
            <a:r>
              <a:rPr lang="en-US" sz="700" dirty="0">
                <a:solidFill>
                  <a:schemeClr val="bg1"/>
                </a:solidFill>
                <a:latin typeface="+mj-lt"/>
                <a:cs typeface="Raavi" panose="020B0502040204020203" pitchFamily="34" charset="0"/>
              </a:rPr>
              <a:t>Improves Customer Experience Index</a:t>
            </a:r>
          </a:p>
        </p:txBody>
      </p:sp>
      <p:sp>
        <p:nvSpPr>
          <p:cNvPr id="12" name="Round Single Corner Rectangle 7">
            <a:extLst>
              <a:ext uri="{FF2B5EF4-FFF2-40B4-BE49-F238E27FC236}">
                <a16:creationId xmlns:a16="http://schemas.microsoft.com/office/drawing/2014/main" id="{84D85D8B-DA81-4F85-BEF2-382C1291E002}"/>
              </a:ext>
            </a:extLst>
          </p:cNvPr>
          <p:cNvSpPr/>
          <p:nvPr/>
        </p:nvSpPr>
        <p:spPr>
          <a:xfrm>
            <a:off x="6115083" y="4229546"/>
            <a:ext cx="2534601" cy="170509"/>
          </a:xfrm>
          <a:prstGeom prst="round2Diag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8">
              <a:defRPr/>
            </a:pPr>
            <a:r>
              <a:rPr lang="en-US" sz="1050" b="1" kern="0" dirty="0">
                <a:solidFill>
                  <a:schemeClr val="accent4"/>
                </a:solidFill>
                <a:latin typeface="+mj-lt"/>
                <a:cs typeface="Raavi" panose="020B0502040204020203" pitchFamily="34" charset="0"/>
              </a:rPr>
              <a:t>Customer Value Management (CVM) </a:t>
            </a:r>
          </a:p>
        </p:txBody>
      </p:sp>
    </p:spTree>
    <p:extLst>
      <p:ext uri="{BB962C8B-B14F-4D97-AF65-F5344CB8AC3E}">
        <p14:creationId xmlns:p14="http://schemas.microsoft.com/office/powerpoint/2010/main" val="293518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DA21EDB-2AEA-487E-9E9D-B989B375580C}"/>
              </a:ext>
            </a:extLst>
          </p:cNvPr>
          <p:cNvSpPr/>
          <p:nvPr/>
        </p:nvSpPr>
        <p:spPr>
          <a:xfrm>
            <a:off x="276828" y="3634664"/>
            <a:ext cx="4209108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0014DE3-3C31-433C-B5E9-D3E994EA4505}"/>
              </a:ext>
            </a:extLst>
          </p:cNvPr>
          <p:cNvSpPr/>
          <p:nvPr/>
        </p:nvSpPr>
        <p:spPr>
          <a:xfrm>
            <a:off x="4635838" y="3634664"/>
            <a:ext cx="4263426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B291C-4340-4AA7-90EE-42BAC2E0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8" y="274321"/>
            <a:ext cx="8867542" cy="621030"/>
          </a:xfrm>
        </p:spPr>
        <p:txBody>
          <a:bodyPr>
            <a:noAutofit/>
          </a:bodyPr>
          <a:lstStyle/>
          <a:p>
            <a:r>
              <a:rPr lang="en-US" dirty="0"/>
              <a:t>Underpinned by the Cognizant Intelligent Engineering – Modernize</a:t>
            </a:r>
            <a:r>
              <a:rPr lang="en-US" baseline="30000" dirty="0"/>
              <a:t>+</a:t>
            </a:r>
            <a:r>
              <a:rPr lang="en-US" dirty="0"/>
              <a:t> suite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61860-7246-4455-9179-57A2B08534D2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9427-80F9-4C9B-A29A-A19FEE0BE049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b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68D52B-CC8C-43D9-B964-DBBEA0524058}"/>
              </a:ext>
            </a:extLst>
          </p:cNvPr>
          <p:cNvSpPr/>
          <p:nvPr/>
        </p:nvSpPr>
        <p:spPr>
          <a:xfrm>
            <a:off x="276828" y="1930243"/>
            <a:ext cx="4209108" cy="17172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2F8305-27E3-49F7-95EF-7BCD86D12D26}"/>
              </a:ext>
            </a:extLst>
          </p:cNvPr>
          <p:cNvSpPr/>
          <p:nvPr/>
        </p:nvSpPr>
        <p:spPr>
          <a:xfrm>
            <a:off x="4635838" y="1930243"/>
            <a:ext cx="4263426" cy="17172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458892-9EFA-4552-AF86-89366B730157}"/>
              </a:ext>
            </a:extLst>
          </p:cNvPr>
          <p:cNvSpPr/>
          <p:nvPr/>
        </p:nvSpPr>
        <p:spPr>
          <a:xfrm>
            <a:off x="276458" y="3713946"/>
            <a:ext cx="8622806" cy="90109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D1125-5911-4901-9F63-E09611CB2902}"/>
              </a:ext>
            </a:extLst>
          </p:cNvPr>
          <p:cNvSpPr/>
          <p:nvPr/>
        </p:nvSpPr>
        <p:spPr>
          <a:xfrm>
            <a:off x="284558" y="987283"/>
            <a:ext cx="8614706" cy="3462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Cognizant Intelligent Engineering | Modernize</a:t>
            </a:r>
            <a:r>
              <a:rPr lang="en-US" sz="1400" b="1" baseline="30000" dirty="0">
                <a:solidFill>
                  <a:schemeClr val="accent4"/>
                </a:solidFill>
                <a:latin typeface="+mj-lt"/>
                <a:cs typeface="Calibri" panose="020F0502020204030204" pitchFamily="34" charset="0"/>
              </a:rPr>
              <a:t>+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8A820E-C1A6-4ADC-B9D7-09C48785FF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429" y="4126638"/>
            <a:ext cx="361330" cy="228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195BC6-086F-480D-BDFB-A3AD8BC35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602" y="3956508"/>
            <a:ext cx="823894" cy="429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294905-2193-49F2-9DB4-A09F784494B7}"/>
              </a:ext>
            </a:extLst>
          </p:cNvPr>
          <p:cNvGrpSpPr/>
          <p:nvPr/>
        </p:nvGrpSpPr>
        <p:grpSpPr>
          <a:xfrm>
            <a:off x="2653045" y="3953749"/>
            <a:ext cx="634236" cy="429800"/>
            <a:chOff x="3645779" y="4182041"/>
            <a:chExt cx="582711" cy="390778"/>
          </a:xfrm>
        </p:grpSpPr>
        <p:pic>
          <p:nvPicPr>
            <p:cNvPr id="13" name="Picture 2" descr="Products &amp; Services | Google Cloud">
              <a:hlinkClick r:id="rId5"/>
              <a:extLst>
                <a:ext uri="{FF2B5EF4-FFF2-40B4-BE49-F238E27FC236}">
                  <a16:creationId xmlns:a16="http://schemas.microsoft.com/office/drawing/2014/main" id="{7ADE85BC-AA2B-4CB8-9BD1-35B254C8D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5779" y="4182041"/>
              <a:ext cx="582711" cy="2830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F0FC25-7AE5-4BD7-B4F1-A5562D088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6229" y="4426802"/>
              <a:ext cx="414307" cy="146017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B3017F0-9D88-4C93-A9A9-54B3B546B6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93" y="3943891"/>
            <a:ext cx="697029" cy="4212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DE9D91-7C65-4A93-A932-FA606F3A8F4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2160" y="3869854"/>
            <a:ext cx="856459" cy="2059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08C131-EA6D-4085-9DA7-27C5421B15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98" y="4212387"/>
            <a:ext cx="830717" cy="306277"/>
          </a:xfrm>
          <a:prstGeom prst="rect">
            <a:avLst/>
          </a:prstGeom>
        </p:spPr>
      </p:pic>
      <p:pic>
        <p:nvPicPr>
          <p:cNvPr id="18" name="Picture 24" descr="Appdynamics Logo Download Vector">
            <a:extLst>
              <a:ext uri="{FF2B5EF4-FFF2-40B4-BE49-F238E27FC236}">
                <a16:creationId xmlns:a16="http://schemas.microsoft.com/office/drawing/2014/main" id="{69115BFA-2B42-49BB-BF33-86F1A769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676" y="3905805"/>
            <a:ext cx="457103" cy="4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649392-95C7-418F-A9C9-7DE2FD2F4D4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557" y="4236727"/>
            <a:ext cx="433724" cy="226805"/>
          </a:xfrm>
          <a:prstGeom prst="rect">
            <a:avLst/>
          </a:prstGeom>
        </p:spPr>
      </p:pic>
      <p:pic>
        <p:nvPicPr>
          <p:cNvPr id="20" name="Picture 2" descr="VMware Tanzu Kubernetes Grid Documentation">
            <a:extLst>
              <a:ext uri="{FF2B5EF4-FFF2-40B4-BE49-F238E27FC236}">
                <a16:creationId xmlns:a16="http://schemas.microsoft.com/office/drawing/2014/main" id="{B242F451-7171-4AFA-B67A-66B9848F3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50" y="3813692"/>
            <a:ext cx="1118984" cy="33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OpenShift - Wikipedia">
            <a:extLst>
              <a:ext uri="{FF2B5EF4-FFF2-40B4-BE49-F238E27FC236}">
                <a16:creationId xmlns:a16="http://schemas.microsoft.com/office/drawing/2014/main" id="{8ABA786B-E65D-447E-B228-9D25949A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682" y="3925533"/>
            <a:ext cx="428721" cy="4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83000D-8F0E-42F8-BAED-B7F3CA3056C0}"/>
              </a:ext>
            </a:extLst>
          </p:cNvPr>
          <p:cNvSpPr/>
          <p:nvPr/>
        </p:nvSpPr>
        <p:spPr>
          <a:xfrm>
            <a:off x="276828" y="1478593"/>
            <a:ext cx="4209108" cy="4537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3BBDFCD-FDB8-4614-AEC5-BA4C6F4B8815}"/>
              </a:ext>
            </a:extLst>
          </p:cNvPr>
          <p:cNvGrpSpPr/>
          <p:nvPr/>
        </p:nvGrpSpPr>
        <p:grpSpPr>
          <a:xfrm>
            <a:off x="330904" y="1364292"/>
            <a:ext cx="1219250" cy="484373"/>
            <a:chOff x="304126" y="1317440"/>
            <a:chExt cx="1157101" cy="48437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6549B1D-85B4-420B-AEC9-803BE710F0D4}"/>
                </a:ext>
              </a:extLst>
            </p:cNvPr>
            <p:cNvGrpSpPr/>
            <p:nvPr/>
          </p:nvGrpSpPr>
          <p:grpSpPr>
            <a:xfrm>
              <a:off x="304126" y="1317440"/>
              <a:ext cx="1157101" cy="484373"/>
              <a:chOff x="326065" y="500911"/>
              <a:chExt cx="1157101" cy="484373"/>
            </a:xfrm>
          </p:grpSpPr>
          <p:sp>
            <p:nvSpPr>
              <p:cNvPr id="26" name="Trapezium 78">
                <a:extLst>
                  <a:ext uri="{FF2B5EF4-FFF2-40B4-BE49-F238E27FC236}">
                    <a16:creationId xmlns:a16="http://schemas.microsoft.com/office/drawing/2014/main" id="{42B114F0-CD38-4FBE-B899-93328B203D80}"/>
                  </a:ext>
                </a:extLst>
              </p:cNvPr>
              <p:cNvSpPr/>
              <p:nvPr/>
            </p:nvSpPr>
            <p:spPr>
              <a:xfrm>
                <a:off x="326065" y="500911"/>
                <a:ext cx="1157101" cy="115777"/>
              </a:xfrm>
              <a:prstGeom prst="trapezoid">
                <a:avLst>
                  <a:gd name="adj" fmla="val 56368"/>
                </a:avLst>
              </a:prstGeom>
              <a:solidFill>
                <a:schemeClr val="bg2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000946A-9FC4-45FA-83E5-4CC72468DC69}"/>
                  </a:ext>
                </a:extLst>
              </p:cNvPr>
              <p:cNvGrpSpPr/>
              <p:nvPr/>
            </p:nvGrpSpPr>
            <p:grpSpPr>
              <a:xfrm>
                <a:off x="387350" y="500912"/>
                <a:ext cx="1035050" cy="484372"/>
                <a:chOff x="387350" y="500912"/>
                <a:chExt cx="1035050" cy="611964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A4EF613-7BEE-4DDC-A2D3-58A380C083DD}"/>
                    </a:ext>
                  </a:extLst>
                </p:cNvPr>
                <p:cNvSpPr/>
                <p:nvPr/>
              </p:nvSpPr>
              <p:spPr>
                <a:xfrm>
                  <a:off x="387350" y="500912"/>
                  <a:ext cx="1035050" cy="5143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Triangle 97">
                  <a:extLst>
                    <a:ext uri="{FF2B5EF4-FFF2-40B4-BE49-F238E27FC236}">
                      <a16:creationId xmlns:a16="http://schemas.microsoft.com/office/drawing/2014/main" id="{84006897-6095-4A4A-83E8-32563BBA961E}"/>
                    </a:ext>
                  </a:extLst>
                </p:cNvPr>
                <p:cNvSpPr/>
                <p:nvPr/>
              </p:nvSpPr>
              <p:spPr>
                <a:xfrm rot="10800000">
                  <a:off x="737190" y="949843"/>
                  <a:ext cx="248093" cy="163033"/>
                </a:xfrm>
                <a:prstGeom prst="triangl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25FB3A-43EF-4C65-AD49-ED76D1294800}"/>
                </a:ext>
              </a:extLst>
            </p:cNvPr>
            <p:cNvSpPr txBox="1"/>
            <p:nvPr/>
          </p:nvSpPr>
          <p:spPr>
            <a:xfrm>
              <a:off x="373098" y="1426378"/>
              <a:ext cx="1044505" cy="1692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C-MAP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BCDA0BD-37B8-4E10-9BD6-FB54AD78DEC1}"/>
              </a:ext>
            </a:extLst>
          </p:cNvPr>
          <p:cNvSpPr/>
          <p:nvPr/>
        </p:nvSpPr>
        <p:spPr>
          <a:xfrm>
            <a:off x="1331636" y="1590600"/>
            <a:ext cx="31556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Enterprise Modernization Strategy</a:t>
            </a:r>
            <a:endParaRPr lang="en-IN" sz="1100" b="1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85F06-6E7C-43C6-A493-CBD0E1FB5F6E}"/>
              </a:ext>
            </a:extLst>
          </p:cNvPr>
          <p:cNvSpPr txBox="1"/>
          <p:nvPr/>
        </p:nvSpPr>
        <p:spPr>
          <a:xfrm>
            <a:off x="411697" y="2032169"/>
            <a:ext cx="3775685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Industrialized and insights driven approach for Strategizing modernization 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Automated </a:t>
            </a:r>
            <a:r>
              <a:rPr lang="en-US" sz="10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Discovery, Portfolio analysis and execution planning for Modernization Strategy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Contextual Solution recommendations 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using </a:t>
            </a:r>
            <a:r>
              <a:rPr lang="en-US" sz="10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Modernization Acceleration Kits 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for accelerated execution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0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Value realization 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and </a:t>
            </a:r>
            <a:r>
              <a:rPr lang="en-US" sz="1000" b="1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Progress Dashboards </a:t>
            </a:r>
            <a:r>
              <a:rPr lang="en-US" sz="10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for effective Governance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72DD46-B382-4B66-AA8A-80F90E72C707}"/>
              </a:ext>
            </a:extLst>
          </p:cNvPr>
          <p:cNvSpPr/>
          <p:nvPr/>
        </p:nvSpPr>
        <p:spPr>
          <a:xfrm>
            <a:off x="4635838" y="1478593"/>
            <a:ext cx="4263426" cy="4537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C2EFFB8-22BC-4D01-852E-9F9C4B2C8C66}"/>
              </a:ext>
            </a:extLst>
          </p:cNvPr>
          <p:cNvGrpSpPr/>
          <p:nvPr/>
        </p:nvGrpSpPr>
        <p:grpSpPr>
          <a:xfrm>
            <a:off x="4591891" y="1364292"/>
            <a:ext cx="1423210" cy="484373"/>
            <a:chOff x="4562475" y="1317440"/>
            <a:chExt cx="1350665" cy="48437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5CB295E-2B0F-423F-9BC7-6A3EDE4A915D}"/>
                </a:ext>
              </a:extLst>
            </p:cNvPr>
            <p:cNvGrpSpPr/>
            <p:nvPr/>
          </p:nvGrpSpPr>
          <p:grpSpPr>
            <a:xfrm>
              <a:off x="4673034" y="1317440"/>
              <a:ext cx="1113051" cy="484373"/>
              <a:chOff x="326065" y="500911"/>
              <a:chExt cx="1157101" cy="484373"/>
            </a:xfrm>
          </p:grpSpPr>
          <p:sp>
            <p:nvSpPr>
              <p:cNvPr id="36" name="Trapezium 106">
                <a:extLst>
                  <a:ext uri="{FF2B5EF4-FFF2-40B4-BE49-F238E27FC236}">
                    <a16:creationId xmlns:a16="http://schemas.microsoft.com/office/drawing/2014/main" id="{70902BFC-564D-4E60-814A-166623A85A9D}"/>
                  </a:ext>
                </a:extLst>
              </p:cNvPr>
              <p:cNvSpPr/>
              <p:nvPr/>
            </p:nvSpPr>
            <p:spPr>
              <a:xfrm>
                <a:off x="326065" y="500911"/>
                <a:ext cx="1157101" cy="115777"/>
              </a:xfrm>
              <a:prstGeom prst="trapezoid">
                <a:avLst>
                  <a:gd name="adj" fmla="val 56368"/>
                </a:avLst>
              </a:prstGeom>
              <a:solidFill>
                <a:schemeClr val="bg2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6C592E9-D636-4816-A374-3909C1878B9B}"/>
                  </a:ext>
                </a:extLst>
              </p:cNvPr>
              <p:cNvGrpSpPr/>
              <p:nvPr/>
            </p:nvGrpSpPr>
            <p:grpSpPr>
              <a:xfrm>
                <a:off x="387350" y="500912"/>
                <a:ext cx="1035050" cy="484372"/>
                <a:chOff x="387350" y="500912"/>
                <a:chExt cx="1035050" cy="611964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2DD4FFF-7189-48BD-ABDD-476189A7823D}"/>
                    </a:ext>
                  </a:extLst>
                </p:cNvPr>
                <p:cNvSpPr/>
                <p:nvPr/>
              </p:nvSpPr>
              <p:spPr>
                <a:xfrm>
                  <a:off x="387350" y="500912"/>
                  <a:ext cx="1035050" cy="5143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9" name="Triangle 109">
                  <a:extLst>
                    <a:ext uri="{FF2B5EF4-FFF2-40B4-BE49-F238E27FC236}">
                      <a16:creationId xmlns:a16="http://schemas.microsoft.com/office/drawing/2014/main" id="{724B3796-DBAE-488B-A61E-2652766E1592}"/>
                    </a:ext>
                  </a:extLst>
                </p:cNvPr>
                <p:cNvSpPr/>
                <p:nvPr/>
              </p:nvSpPr>
              <p:spPr>
                <a:xfrm rot="10800000">
                  <a:off x="737190" y="949843"/>
                  <a:ext cx="248093" cy="163033"/>
                </a:xfrm>
                <a:prstGeom prst="triangl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A86C31A-A6AD-4227-9A6B-F51B4937FE08}"/>
                </a:ext>
              </a:extLst>
            </p:cNvPr>
            <p:cNvSpPr/>
            <p:nvPr/>
          </p:nvSpPr>
          <p:spPr>
            <a:xfrm>
              <a:off x="4562475" y="1326350"/>
              <a:ext cx="1350665" cy="338554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accent2"/>
                  </a:solidFill>
                  <a:latin typeface="Calibri"/>
                  <a:cs typeface="Calibri"/>
                </a:rPr>
                <a:t>C-CAP</a:t>
              </a:r>
              <a:endParaRPr lang="en-US" sz="12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>
                <a:defRPr/>
              </a:pPr>
              <a:r>
                <a:rPr lang="en-US" sz="400" i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Digital Engineering Platform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F29CA93-D26D-475D-8ACD-91D9F6783547}"/>
              </a:ext>
            </a:extLst>
          </p:cNvPr>
          <p:cNvSpPr txBox="1"/>
          <p:nvPr/>
        </p:nvSpPr>
        <p:spPr>
          <a:xfrm>
            <a:off x="5733740" y="1570269"/>
            <a:ext cx="285839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1100" dirty="0">
                <a:latin typeface="+mj-lt"/>
                <a:cs typeface="Calibri" panose="020F0502020204030204" pitchFamily="34" charset="0"/>
              </a:rPr>
              <a:t>Engineering ‘Modernization’</a:t>
            </a:r>
            <a:endParaRPr lang="en-IN" sz="11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3DFD20-505A-41F6-9CA4-2979CF2E5D42}"/>
              </a:ext>
            </a:extLst>
          </p:cNvPr>
          <p:cNvSpPr txBox="1"/>
          <p:nvPr/>
        </p:nvSpPr>
        <p:spPr>
          <a:xfrm>
            <a:off x="4801076" y="2024003"/>
            <a:ext cx="390459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GB" sz="1000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An </a:t>
            </a:r>
            <a:r>
              <a:rPr lang="en-GB" sz="1000" b="1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intelligent acceleration platform for application cloud transformation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GB" sz="1000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Provides semi-automated blueprints for </a:t>
            </a:r>
            <a:r>
              <a:rPr lang="en-GB" sz="1000" b="1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faster and smarter application transformation</a:t>
            </a:r>
            <a:r>
              <a:rPr lang="en-GB" sz="1000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 </a:t>
            </a:r>
          </a:p>
          <a:p>
            <a:pPr marL="171450" indent="-171450"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GB" sz="1000" spc="-20" dirty="0">
                <a:solidFill>
                  <a:schemeClr val="tx2"/>
                </a:solidFill>
                <a:latin typeface="+mj-lt"/>
                <a:ea typeface="+mn-lt"/>
                <a:cs typeface="Calibri" panose="020F0502020204030204" pitchFamily="34" charset="0"/>
              </a:rPr>
              <a:t>Provides the ability to automatically transform the codebase of the applications identified as re-host and re-platform candidates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7572B6-3F3D-4D8E-BA50-92BB8ED255A9}"/>
              </a:ext>
            </a:extLst>
          </p:cNvPr>
          <p:cNvSpPr/>
          <p:nvPr/>
        </p:nvSpPr>
        <p:spPr>
          <a:xfrm>
            <a:off x="297130" y="3810778"/>
            <a:ext cx="13084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Leveraging a Niche + Hyper-scale Partner Ecosystem </a:t>
            </a: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14E9BDBF-E600-4614-8CD8-4231342F7E86}"/>
              </a:ext>
            </a:extLst>
          </p:cNvPr>
          <p:cNvSpPr/>
          <p:nvPr/>
        </p:nvSpPr>
        <p:spPr>
          <a:xfrm rot="5400000">
            <a:off x="1567001" y="4087149"/>
            <a:ext cx="418063" cy="154689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8835E1-EF56-48A9-B465-98390C1BED47}"/>
              </a:ext>
            </a:extLst>
          </p:cNvPr>
          <p:cNvSpPr/>
          <p:nvPr/>
        </p:nvSpPr>
        <p:spPr>
          <a:xfrm>
            <a:off x="1183582" y="4614632"/>
            <a:ext cx="672281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1000" i="1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Orchestrated through </a:t>
            </a:r>
            <a:r>
              <a:rPr lang="en-US" sz="11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Cognizant Intelligent Engineering | Modernize+ </a:t>
            </a:r>
            <a:endParaRPr lang="en-US" sz="1100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910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8AD6D-BB44-485F-A158-2D4DFBFD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74885"/>
            <a:ext cx="8378952" cy="621030"/>
          </a:xfrm>
        </p:spPr>
        <p:txBody>
          <a:bodyPr/>
          <a:lstStyle/>
          <a:p>
            <a:r>
              <a:rPr lang="en-US" sz="2200" dirty="0"/>
              <a:t>Strategizing Modernization through Cognizant Modernization </a:t>
            </a:r>
            <a:br>
              <a:rPr lang="en-US" sz="2200" dirty="0"/>
            </a:br>
            <a:r>
              <a:rPr lang="en-US" sz="2200" dirty="0"/>
              <a:t>Acceleration Platform (C-MAP) </a:t>
            </a:r>
            <a:r>
              <a:rPr lang="en-US" sz="1200" dirty="0">
                <a:solidFill>
                  <a:srgbClr val="00B050"/>
                </a:solidFill>
              </a:rPr>
              <a:t>erstwhile OneModernize Platform</a:t>
            </a:r>
            <a:endParaRPr lang="en-US" sz="22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9DF84-559D-45A3-96D0-A75093B7700A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7F83-E9FD-4354-9363-673410971B0C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b="0"/>
          </a:p>
        </p:txBody>
      </p:sp>
      <p:sp>
        <p:nvSpPr>
          <p:cNvPr id="218" name="Rounded Rectangle 217"/>
          <p:cNvSpPr/>
          <p:nvPr/>
        </p:nvSpPr>
        <p:spPr>
          <a:xfrm>
            <a:off x="225083" y="700577"/>
            <a:ext cx="8576017" cy="1925822"/>
          </a:xfrm>
          <a:prstGeom prst="roundRect">
            <a:avLst>
              <a:gd name="adj" fmla="val 6431"/>
            </a:avLst>
          </a:prstGeom>
          <a:noFill/>
          <a:ln w="3175" cap="flat" cmpd="sng" algn="ctr">
            <a:solidFill>
              <a:srgbClr val="FFFFFF">
                <a:lumMod val="6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5091379" y="4126038"/>
            <a:ext cx="2543285" cy="505237"/>
          </a:xfrm>
          <a:prstGeom prst="roundRect">
            <a:avLst/>
          </a:prstGeom>
          <a:solidFill>
            <a:srgbClr val="0033A0"/>
          </a:solidFill>
          <a:ln w="12700" cap="flat" cmpd="sng" algn="ctr">
            <a:solidFill>
              <a:srgbClr val="D9D9D9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600954" y="3001483"/>
            <a:ext cx="1914584" cy="676355"/>
          </a:xfrm>
          <a:prstGeom prst="roundRect">
            <a:avLst/>
          </a:prstGeom>
          <a:gradFill flip="none" rotWithShape="1">
            <a:gsLst>
              <a:gs pos="84000">
                <a:srgbClr val="0033A0"/>
              </a:gs>
              <a:gs pos="0">
                <a:srgbClr val="2C67FF"/>
              </a:gs>
            </a:gsLst>
            <a:lin ang="2700000" scaled="1"/>
            <a:tileRect/>
          </a:gradFill>
          <a:ln w="12700" cap="flat" cmpd="sng" algn="ctr">
            <a:solidFill>
              <a:srgbClr val="2C6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2998001" y="3002715"/>
            <a:ext cx="1924932" cy="676355"/>
          </a:xfrm>
          <a:prstGeom prst="roundRect">
            <a:avLst/>
          </a:prstGeom>
          <a:gradFill flip="none" rotWithShape="1">
            <a:gsLst>
              <a:gs pos="84000">
                <a:srgbClr val="0033A0"/>
              </a:gs>
              <a:gs pos="0">
                <a:srgbClr val="2C67FF"/>
              </a:gs>
            </a:gsLst>
            <a:lin ang="2700000" scaled="1"/>
            <a:tileRect/>
          </a:gradFill>
          <a:ln w="12700" cap="flat" cmpd="sng" algn="ctr">
            <a:solidFill>
              <a:srgbClr val="2C6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2" name="Rounded Rectangle 221"/>
          <p:cNvSpPr/>
          <p:nvPr/>
        </p:nvSpPr>
        <p:spPr>
          <a:xfrm>
            <a:off x="5383924" y="3006986"/>
            <a:ext cx="2250740" cy="668009"/>
          </a:xfrm>
          <a:prstGeom prst="roundRect">
            <a:avLst/>
          </a:prstGeom>
          <a:gradFill flip="none" rotWithShape="1">
            <a:gsLst>
              <a:gs pos="84000">
                <a:srgbClr val="0033A0"/>
              </a:gs>
              <a:gs pos="0">
                <a:srgbClr val="2C67FF"/>
              </a:gs>
            </a:gsLst>
            <a:lin ang="2700000" scaled="1"/>
            <a:tileRect/>
          </a:gradFill>
          <a:ln w="12700" cap="flat" cmpd="sng" algn="ctr">
            <a:solidFill>
              <a:srgbClr val="2C67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3" name="Rounded Rectangle 222"/>
          <p:cNvSpPr/>
          <p:nvPr/>
        </p:nvSpPr>
        <p:spPr>
          <a:xfrm>
            <a:off x="3578652" y="1003785"/>
            <a:ext cx="1765527" cy="879715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5704977" y="1047554"/>
            <a:ext cx="2854113" cy="756794"/>
          </a:xfrm>
          <a:prstGeom prst="roundRect">
            <a:avLst>
              <a:gd name="adj" fmla="val 7535"/>
            </a:avLst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7348027" y="2032616"/>
            <a:ext cx="1136856" cy="499063"/>
          </a:xfrm>
          <a:prstGeom prst="roundRect">
            <a:avLst/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6" name="Rounded Rectangle 225"/>
          <p:cNvSpPr/>
          <p:nvPr/>
        </p:nvSpPr>
        <p:spPr>
          <a:xfrm>
            <a:off x="4390029" y="2000930"/>
            <a:ext cx="2538021" cy="558971"/>
          </a:xfrm>
          <a:prstGeom prst="roundRect">
            <a:avLst/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2285406" y="2001793"/>
            <a:ext cx="1408700" cy="561670"/>
          </a:xfrm>
          <a:prstGeom prst="roundRect">
            <a:avLst>
              <a:gd name="adj" fmla="val 8619"/>
            </a:avLst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8" name="Rounded Rectangle 227"/>
          <p:cNvSpPr/>
          <p:nvPr/>
        </p:nvSpPr>
        <p:spPr>
          <a:xfrm>
            <a:off x="2064364" y="1134724"/>
            <a:ext cx="1174446" cy="617837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9" name="Rounded Rectangle 228"/>
          <p:cNvSpPr/>
          <p:nvPr/>
        </p:nvSpPr>
        <p:spPr>
          <a:xfrm>
            <a:off x="375627" y="1134724"/>
            <a:ext cx="1386758" cy="617837"/>
          </a:xfrm>
          <a:prstGeom prst="roundRect">
            <a:avLst>
              <a:gd name="adj" fmla="val 7576"/>
            </a:avLst>
          </a:prstGeom>
          <a:gradFill flip="none" rotWithShape="1">
            <a:gsLst>
              <a:gs pos="100000">
                <a:srgbClr val="000063"/>
              </a:gs>
              <a:gs pos="0">
                <a:srgbClr val="0033A0"/>
              </a:gs>
            </a:gsLst>
            <a:lin ang="2700000" scaled="1"/>
            <a:tileRect/>
          </a:gradFill>
          <a:ln w="12700" cap="flat" cmpd="sng" algn="ctr">
            <a:solidFill>
              <a:srgbClr val="000063">
                <a:lumMod val="50000"/>
                <a:lumOff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30" name="Picture 6" descr="Image result for Data Aggregation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04" y="1179647"/>
            <a:ext cx="234762" cy="21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18" descr="Image result for Audit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72" y="1187882"/>
            <a:ext cx="196997" cy="20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extBox 231"/>
          <p:cNvSpPr txBox="1"/>
          <p:nvPr/>
        </p:nvSpPr>
        <p:spPr>
          <a:xfrm>
            <a:off x="2134642" y="1431004"/>
            <a:ext cx="105856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Portfolio </a:t>
            </a:r>
            <a:b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Analysis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349405" y="1413557"/>
            <a:ext cx="135812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Application &amp; Infra Discovery </a:t>
            </a:r>
          </a:p>
        </p:txBody>
      </p:sp>
      <p:cxnSp>
        <p:nvCxnSpPr>
          <p:cNvPr id="234" name="Straight Arrow Connector 233"/>
          <p:cNvCxnSpPr>
            <a:stCxn id="229" idx="3"/>
            <a:endCxn id="228" idx="1"/>
          </p:cNvCxnSpPr>
          <p:nvPr/>
        </p:nvCxnSpPr>
        <p:spPr>
          <a:xfrm>
            <a:off x="1762385" y="1443643"/>
            <a:ext cx="301979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35" name="Picture 8" descr="Image result for Enablement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20" y="1225191"/>
            <a:ext cx="222555" cy="20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TextBox 235"/>
          <p:cNvSpPr txBox="1"/>
          <p:nvPr/>
        </p:nvSpPr>
        <p:spPr>
          <a:xfrm>
            <a:off x="3583415" y="1504176"/>
            <a:ext cx="973614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Application Categorization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5757067" y="1496473"/>
            <a:ext cx="56522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Treatment Strategy</a:t>
            </a:r>
          </a:p>
        </p:txBody>
      </p:sp>
      <p:grpSp>
        <p:nvGrpSpPr>
          <p:cNvPr id="238" name="Group 237"/>
          <p:cNvGrpSpPr/>
          <p:nvPr/>
        </p:nvGrpSpPr>
        <p:grpSpPr>
          <a:xfrm>
            <a:off x="4632619" y="1084746"/>
            <a:ext cx="635969" cy="177519"/>
            <a:chOff x="5707722" y="855637"/>
            <a:chExt cx="635969" cy="226044"/>
          </a:xfrm>
        </p:grpSpPr>
        <p:sp>
          <p:nvSpPr>
            <p:cNvPr id="239" name="Rounded Rectangle 238"/>
            <p:cNvSpPr/>
            <p:nvPr/>
          </p:nvSpPr>
          <p:spPr>
            <a:xfrm>
              <a:off x="5707722" y="855637"/>
              <a:ext cx="635969" cy="226044"/>
            </a:xfrm>
            <a:prstGeom prst="roundRect">
              <a:avLst/>
            </a:prstGeom>
            <a:solidFill>
              <a:srgbClr val="2C6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5754902" y="877741"/>
              <a:ext cx="541608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Contain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4632619" y="1354316"/>
            <a:ext cx="635969" cy="177519"/>
            <a:chOff x="5707722" y="1168459"/>
            <a:chExt cx="635969" cy="226044"/>
          </a:xfrm>
        </p:grpSpPr>
        <p:sp>
          <p:nvSpPr>
            <p:cNvPr id="242" name="Rounded Rectangle 241"/>
            <p:cNvSpPr/>
            <p:nvPr/>
          </p:nvSpPr>
          <p:spPr>
            <a:xfrm>
              <a:off x="5707722" y="1168459"/>
              <a:ext cx="635969" cy="226044"/>
            </a:xfrm>
            <a:prstGeom prst="roundRect">
              <a:avLst/>
            </a:prstGeom>
            <a:solidFill>
              <a:srgbClr val="2C6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5771816" y="1190563"/>
              <a:ext cx="507780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Maintain</a:t>
              </a: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4632619" y="1626829"/>
            <a:ext cx="635969" cy="177519"/>
            <a:chOff x="5717352" y="1513797"/>
            <a:chExt cx="635969" cy="226044"/>
          </a:xfrm>
        </p:grpSpPr>
        <p:sp>
          <p:nvSpPr>
            <p:cNvPr id="245" name="Rounded Rectangle 244"/>
            <p:cNvSpPr/>
            <p:nvPr/>
          </p:nvSpPr>
          <p:spPr>
            <a:xfrm>
              <a:off x="5717352" y="1513797"/>
              <a:ext cx="635969" cy="226044"/>
            </a:xfrm>
            <a:prstGeom prst="roundRect">
              <a:avLst/>
            </a:prstGeom>
            <a:solidFill>
              <a:srgbClr val="2C67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754735" y="1540559"/>
              <a:ext cx="561203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Invest</a:t>
              </a:r>
            </a:p>
          </p:txBody>
        </p:sp>
      </p:grpSp>
      <p:pic>
        <p:nvPicPr>
          <p:cNvPr id="247" name="Picture 4" descr="Image result for Consen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75" y="1172389"/>
            <a:ext cx="288731" cy="2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8" name="Straight Arrow Connector 247"/>
          <p:cNvCxnSpPr>
            <a:stCxn id="228" idx="3"/>
            <a:endCxn id="223" idx="1"/>
          </p:cNvCxnSpPr>
          <p:nvPr/>
        </p:nvCxnSpPr>
        <p:spPr>
          <a:xfrm>
            <a:off x="3238810" y="1443643"/>
            <a:ext cx="339842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9" name="Straight Arrow Connector 248"/>
          <p:cNvCxnSpPr>
            <a:stCxn id="223" idx="3"/>
          </p:cNvCxnSpPr>
          <p:nvPr/>
        </p:nvCxnSpPr>
        <p:spPr>
          <a:xfrm>
            <a:off x="5344179" y="1443643"/>
            <a:ext cx="360798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50" name="Group 249"/>
          <p:cNvGrpSpPr/>
          <p:nvPr/>
        </p:nvGrpSpPr>
        <p:grpSpPr>
          <a:xfrm>
            <a:off x="6382247" y="1124083"/>
            <a:ext cx="905256" cy="157983"/>
            <a:chOff x="6160680" y="1117364"/>
            <a:chExt cx="905256" cy="201168"/>
          </a:xfrm>
        </p:grpSpPr>
        <p:sp>
          <p:nvSpPr>
            <p:cNvPr id="251" name="Rounded Rectangle 250"/>
            <p:cNvSpPr/>
            <p:nvPr/>
          </p:nvSpPr>
          <p:spPr>
            <a:xfrm>
              <a:off x="6160680" y="1117364"/>
              <a:ext cx="905256" cy="201168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195468" y="1130785"/>
              <a:ext cx="835681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 host </a:t>
              </a: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6382374" y="1342380"/>
            <a:ext cx="908478" cy="157983"/>
            <a:chOff x="6178390" y="1404150"/>
            <a:chExt cx="908478" cy="201168"/>
          </a:xfrm>
        </p:grpSpPr>
        <p:sp>
          <p:nvSpPr>
            <p:cNvPr id="254" name="Rounded Rectangle 253"/>
            <p:cNvSpPr/>
            <p:nvPr/>
          </p:nvSpPr>
          <p:spPr>
            <a:xfrm>
              <a:off x="6178390" y="1404150"/>
              <a:ext cx="908478" cy="201168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6247668" y="1417571"/>
              <a:ext cx="769922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Reengineer</a:t>
              </a:r>
            </a:p>
          </p:txBody>
        </p:sp>
      </p:grpSp>
      <p:grpSp>
        <p:nvGrpSpPr>
          <p:cNvPr id="256" name="Group 255"/>
          <p:cNvGrpSpPr/>
          <p:nvPr/>
        </p:nvGrpSpPr>
        <p:grpSpPr>
          <a:xfrm>
            <a:off x="6382247" y="1570062"/>
            <a:ext cx="908478" cy="156612"/>
            <a:chOff x="6178389" y="1776435"/>
            <a:chExt cx="908478" cy="199422"/>
          </a:xfrm>
        </p:grpSpPr>
        <p:sp>
          <p:nvSpPr>
            <p:cNvPr id="257" name="Rounded Rectangle 256"/>
            <p:cNvSpPr/>
            <p:nvPr/>
          </p:nvSpPr>
          <p:spPr>
            <a:xfrm>
              <a:off x="6178389" y="1776435"/>
              <a:ext cx="908478" cy="199422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6197081" y="1788984"/>
              <a:ext cx="871095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 platform</a:t>
              </a:r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7348027" y="1121266"/>
            <a:ext cx="905256" cy="157983"/>
            <a:chOff x="7159512" y="1096156"/>
            <a:chExt cx="905256" cy="201168"/>
          </a:xfrm>
        </p:grpSpPr>
        <p:sp>
          <p:nvSpPr>
            <p:cNvPr id="260" name="Rounded Rectangle 259"/>
            <p:cNvSpPr/>
            <p:nvPr/>
          </p:nvSpPr>
          <p:spPr>
            <a:xfrm>
              <a:off x="7159512" y="1096156"/>
              <a:ext cx="905256" cy="201168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7194300" y="1109577"/>
              <a:ext cx="835681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Refactor</a:t>
              </a: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7348027" y="1338490"/>
            <a:ext cx="908478" cy="157983"/>
            <a:chOff x="7177222" y="1382942"/>
            <a:chExt cx="908478" cy="201168"/>
          </a:xfrm>
        </p:grpSpPr>
        <p:sp>
          <p:nvSpPr>
            <p:cNvPr id="263" name="Rounded Rectangle 262"/>
            <p:cNvSpPr/>
            <p:nvPr/>
          </p:nvSpPr>
          <p:spPr>
            <a:xfrm>
              <a:off x="7177222" y="1382942"/>
              <a:ext cx="908478" cy="201168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7246500" y="1396363"/>
              <a:ext cx="769922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Retire</a:t>
              </a: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7348027" y="1565099"/>
            <a:ext cx="908478" cy="156612"/>
            <a:chOff x="7214604" y="1767362"/>
            <a:chExt cx="908478" cy="199422"/>
          </a:xfrm>
        </p:grpSpPr>
        <p:sp>
          <p:nvSpPr>
            <p:cNvPr id="266" name="Rounded Rectangle 265"/>
            <p:cNvSpPr/>
            <p:nvPr/>
          </p:nvSpPr>
          <p:spPr>
            <a:xfrm>
              <a:off x="7214604" y="1767362"/>
              <a:ext cx="908478" cy="199422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7233296" y="1779911"/>
              <a:ext cx="871095" cy="17635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Re architect</a:t>
              </a: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8299707" y="1098153"/>
            <a:ext cx="199422" cy="630808"/>
            <a:chOff x="8213686" y="1064865"/>
            <a:chExt cx="199422" cy="964097"/>
          </a:xfrm>
        </p:grpSpPr>
        <p:sp>
          <p:nvSpPr>
            <p:cNvPr id="269" name="Rounded Rectangle 268"/>
            <p:cNvSpPr/>
            <p:nvPr/>
          </p:nvSpPr>
          <p:spPr>
            <a:xfrm rot="16200000">
              <a:off x="7859158" y="1461447"/>
              <a:ext cx="908478" cy="199422"/>
            </a:xfrm>
            <a:prstGeom prst="roundRect">
              <a:avLst/>
            </a:prstGeom>
            <a:solidFill>
              <a:srgbClr val="0033A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 rot="16200000">
              <a:off x="7837592" y="1485358"/>
              <a:ext cx="964097" cy="12311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Encapsulate</a:t>
              </a:r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7494423" y="2351185"/>
            <a:ext cx="879861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Opportunity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BoW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72" name="Picture 4" descr="Image result for Consen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95" y="2064686"/>
            <a:ext cx="288731" cy="26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Straight Arrow Connector 272"/>
          <p:cNvCxnSpPr/>
          <p:nvPr/>
        </p:nvCxnSpPr>
        <p:spPr>
          <a:xfrm>
            <a:off x="7894361" y="1796035"/>
            <a:ext cx="0" cy="25200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4" name="TextBox 273"/>
          <p:cNvSpPr txBox="1"/>
          <p:nvPr/>
        </p:nvSpPr>
        <p:spPr>
          <a:xfrm>
            <a:off x="4975046" y="2042712"/>
            <a:ext cx="1311969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Execution  Planning</a:t>
            </a:r>
          </a:p>
        </p:txBody>
      </p:sp>
      <p:cxnSp>
        <p:nvCxnSpPr>
          <p:cNvPr id="275" name="Straight Arrow Connector 274"/>
          <p:cNvCxnSpPr>
            <a:stCxn id="225" idx="1"/>
            <a:endCxn id="226" idx="3"/>
          </p:cNvCxnSpPr>
          <p:nvPr/>
        </p:nvCxnSpPr>
        <p:spPr>
          <a:xfrm flipH="1" flipV="1">
            <a:off x="6928050" y="2280416"/>
            <a:ext cx="419977" cy="173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276" name="Group 275"/>
          <p:cNvGrpSpPr/>
          <p:nvPr/>
        </p:nvGrpSpPr>
        <p:grpSpPr>
          <a:xfrm>
            <a:off x="4410644" y="2262005"/>
            <a:ext cx="2367623" cy="278473"/>
            <a:chOff x="4410644" y="2262005"/>
            <a:chExt cx="2367623" cy="278473"/>
          </a:xfrm>
        </p:grpSpPr>
        <p:sp>
          <p:nvSpPr>
            <p:cNvPr id="277" name="TextBox 276"/>
            <p:cNvSpPr txBox="1"/>
            <p:nvPr/>
          </p:nvSpPr>
          <p:spPr>
            <a:xfrm>
              <a:off x="4410644" y="2263479"/>
              <a:ext cx="1560758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Grouping of Application by  Technology and Service </a:t>
              </a: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111522" y="2262005"/>
              <a:ext cx="666745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900">
                  <a:solidFill>
                    <a:schemeClr val="tx2">
                      <a:lumMod val="65000"/>
                      <a:lumOff val="35000"/>
                    </a:schemeClr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Sprint Planning </a:t>
              </a:r>
            </a:p>
          </p:txBody>
        </p:sp>
      </p:grpSp>
      <p:sp>
        <p:nvSpPr>
          <p:cNvPr id="279" name="TextBox 278"/>
          <p:cNvSpPr txBox="1"/>
          <p:nvPr/>
        </p:nvSpPr>
        <p:spPr>
          <a:xfrm>
            <a:off x="873450" y="3015005"/>
            <a:ext cx="1558445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Solution Blueprint Configuration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604768" y="3401555"/>
            <a:ext cx="1976860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Selection of blue print based on Grouping 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3223952" y="3010792"/>
            <a:ext cx="1759274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Solution Blueprint Customization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3043303" y="3369493"/>
            <a:ext cx="1921531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Contextualization based on Constraints </a:t>
            </a:r>
          </a:p>
        </p:txBody>
      </p:sp>
      <p:pic>
        <p:nvPicPr>
          <p:cNvPr id="283" name="Picture 4" descr="Image result for Consent icon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98" y="2213812"/>
            <a:ext cx="339206" cy="32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Picture 4" descr="Image result for Consent icon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583" y="2131012"/>
            <a:ext cx="339206" cy="32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5" name="Picture 4" descr="Image result for Consent icon"/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23" y="2038606"/>
            <a:ext cx="339206" cy="32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" name="TextBox 285"/>
          <p:cNvSpPr txBox="1"/>
          <p:nvPr/>
        </p:nvSpPr>
        <p:spPr>
          <a:xfrm>
            <a:off x="2932680" y="2163440"/>
            <a:ext cx="674127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Sprint Backlog</a:t>
            </a:r>
          </a:p>
        </p:txBody>
      </p:sp>
      <p:cxnSp>
        <p:nvCxnSpPr>
          <p:cNvPr id="287" name="Elbow Connector 286"/>
          <p:cNvCxnSpPr>
            <a:stCxn id="227" idx="1"/>
            <a:endCxn id="220" idx="1"/>
          </p:cNvCxnSpPr>
          <p:nvPr/>
        </p:nvCxnSpPr>
        <p:spPr>
          <a:xfrm rot="10800000" flipV="1">
            <a:off x="600954" y="2282627"/>
            <a:ext cx="1684452" cy="1057033"/>
          </a:xfrm>
          <a:prstGeom prst="bentConnector3">
            <a:avLst>
              <a:gd name="adj1" fmla="val 113017"/>
            </a:avLst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8" name="Straight Arrow Connector 287"/>
          <p:cNvCxnSpPr>
            <a:stCxn id="226" idx="1"/>
            <a:endCxn id="227" idx="3"/>
          </p:cNvCxnSpPr>
          <p:nvPr/>
        </p:nvCxnSpPr>
        <p:spPr>
          <a:xfrm flipH="1">
            <a:off x="3694106" y="2280416"/>
            <a:ext cx="695923" cy="221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9" name="Straight Arrow Connector 288"/>
          <p:cNvCxnSpPr>
            <a:stCxn id="220" idx="3"/>
            <a:endCxn id="221" idx="1"/>
          </p:cNvCxnSpPr>
          <p:nvPr/>
        </p:nvCxnSpPr>
        <p:spPr>
          <a:xfrm>
            <a:off x="2515538" y="3339661"/>
            <a:ext cx="482463" cy="1232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0" name="TextBox 289"/>
          <p:cNvSpPr txBox="1"/>
          <p:nvPr/>
        </p:nvSpPr>
        <p:spPr>
          <a:xfrm>
            <a:off x="5827418" y="3017660"/>
            <a:ext cx="161246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Solution Blueprint Recommendation </a:t>
            </a:r>
          </a:p>
        </p:txBody>
      </p:sp>
      <p:sp>
        <p:nvSpPr>
          <p:cNvPr id="291" name="TextBox 290"/>
          <p:cNvSpPr txBox="1"/>
          <p:nvPr/>
        </p:nvSpPr>
        <p:spPr>
          <a:xfrm>
            <a:off x="5460759" y="3431508"/>
            <a:ext cx="2158779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Solution Blueprint package Download kit</a:t>
            </a:r>
          </a:p>
        </p:txBody>
      </p:sp>
      <p:cxnSp>
        <p:nvCxnSpPr>
          <p:cNvPr id="292" name="Straight Arrow Connector 291"/>
          <p:cNvCxnSpPr>
            <a:stCxn id="221" idx="3"/>
            <a:endCxn id="222" idx="1"/>
          </p:cNvCxnSpPr>
          <p:nvPr/>
        </p:nvCxnSpPr>
        <p:spPr>
          <a:xfrm>
            <a:off x="4922933" y="3340893"/>
            <a:ext cx="460991" cy="98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293" name="Picture 12" descr="Image result for API Gateway icon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20" y="3151090"/>
            <a:ext cx="410459" cy="36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TextBox 293"/>
          <p:cNvSpPr txBox="1"/>
          <p:nvPr/>
        </p:nvSpPr>
        <p:spPr>
          <a:xfrm>
            <a:off x="7783816" y="3541872"/>
            <a:ext cx="1033166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Solution Kit </a:t>
            </a:r>
          </a:p>
        </p:txBody>
      </p:sp>
      <p:cxnSp>
        <p:nvCxnSpPr>
          <p:cNvPr id="295" name="Straight Arrow Connector 294"/>
          <p:cNvCxnSpPr/>
          <p:nvPr/>
        </p:nvCxnSpPr>
        <p:spPr>
          <a:xfrm>
            <a:off x="7634664" y="3344551"/>
            <a:ext cx="371170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6" name="Elbow Connector 295"/>
          <p:cNvCxnSpPr/>
          <p:nvPr/>
        </p:nvCxnSpPr>
        <p:spPr>
          <a:xfrm>
            <a:off x="375627" y="3338231"/>
            <a:ext cx="2029671" cy="1050011"/>
          </a:xfrm>
          <a:prstGeom prst="bentConnector3">
            <a:avLst>
              <a:gd name="adj1" fmla="val 263"/>
            </a:avLst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97" name="TextBox 296"/>
          <p:cNvSpPr txBox="1"/>
          <p:nvPr/>
        </p:nvSpPr>
        <p:spPr>
          <a:xfrm>
            <a:off x="5513990" y="4209300"/>
            <a:ext cx="1780277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Governance Dashboard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5352331" y="4438899"/>
            <a:ext cx="2237187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Modernization progress review</a:t>
            </a:r>
          </a:p>
        </p:txBody>
      </p:sp>
      <p:sp>
        <p:nvSpPr>
          <p:cNvPr id="299" name="TextBox 298"/>
          <p:cNvSpPr txBox="1"/>
          <p:nvPr/>
        </p:nvSpPr>
        <p:spPr>
          <a:xfrm>
            <a:off x="1132764" y="4430717"/>
            <a:ext cx="1001878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Sprint planning tool</a:t>
            </a:r>
          </a:p>
        </p:txBody>
      </p:sp>
      <p:cxnSp>
        <p:nvCxnSpPr>
          <p:cNvPr id="300" name="Straight Arrow Connector 299"/>
          <p:cNvCxnSpPr/>
          <p:nvPr/>
        </p:nvCxnSpPr>
        <p:spPr>
          <a:xfrm>
            <a:off x="3193211" y="4367780"/>
            <a:ext cx="1895525" cy="0"/>
          </a:xfrm>
          <a:prstGeom prst="straightConnector1">
            <a:avLst/>
          </a:prstGeom>
          <a:noFill/>
          <a:ln w="38100" cap="flat" cmpd="sng" algn="ctr">
            <a:solidFill>
              <a:srgbClr val="FFFF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1" name="TextBox 300"/>
          <p:cNvSpPr txBox="1"/>
          <p:nvPr/>
        </p:nvSpPr>
        <p:spPr>
          <a:xfrm>
            <a:off x="3578652" y="4410255"/>
            <a:ext cx="1048165" cy="1384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Sprint progress data </a:t>
            </a:r>
          </a:p>
        </p:txBody>
      </p:sp>
      <p:sp>
        <p:nvSpPr>
          <p:cNvPr id="302" name="TextBox 301"/>
          <p:cNvSpPr txBox="1"/>
          <p:nvPr/>
        </p:nvSpPr>
        <p:spPr>
          <a:xfrm>
            <a:off x="889976" y="763112"/>
            <a:ext cx="722104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Automated Discovery and Planning of Modernization opportunities 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1072858" y="2722756"/>
            <a:ext cx="722104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Accelerated execution - Modernization Acceleration Kit (MAK) Recommendation </a:t>
            </a:r>
          </a:p>
        </p:txBody>
      </p:sp>
      <p:sp>
        <p:nvSpPr>
          <p:cNvPr id="304" name="TextBox 303"/>
          <p:cNvSpPr txBox="1"/>
          <p:nvPr/>
        </p:nvSpPr>
        <p:spPr>
          <a:xfrm>
            <a:off x="889976" y="3899268"/>
            <a:ext cx="7221044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Modernization Governance 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225083" y="2669774"/>
            <a:ext cx="8576017" cy="1103640"/>
          </a:xfrm>
          <a:prstGeom prst="roundRect">
            <a:avLst>
              <a:gd name="adj" fmla="val 6431"/>
            </a:avLst>
          </a:prstGeom>
          <a:noFill/>
          <a:ln w="3175" cap="flat" cmpd="sng" algn="ctr">
            <a:solidFill>
              <a:srgbClr val="FFFFFF">
                <a:lumMod val="6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247217" y="3825718"/>
            <a:ext cx="8576017" cy="879523"/>
          </a:xfrm>
          <a:prstGeom prst="roundRect">
            <a:avLst>
              <a:gd name="adj" fmla="val 6431"/>
            </a:avLst>
          </a:prstGeom>
          <a:noFill/>
          <a:ln w="3175" cap="flat" cmpd="sng" algn="ctr">
            <a:solidFill>
              <a:srgbClr val="FFFFFF">
                <a:lumMod val="65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10" name="Picture 309"/>
          <p:cNvPicPr>
            <a:picLocks noChangeAspect="1"/>
          </p:cNvPicPr>
          <p:nvPr/>
        </p:nvPicPr>
        <p:blipFill>
          <a:blip r:embed="rId13">
            <a:biLevel thresh="2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8662" y="2028919"/>
            <a:ext cx="201906" cy="166084"/>
          </a:xfrm>
          <a:prstGeom prst="rect">
            <a:avLst/>
          </a:prstGeom>
        </p:spPr>
      </p:pic>
      <p:pic>
        <p:nvPicPr>
          <p:cNvPr id="311" name="Picture 310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394" y="3023800"/>
            <a:ext cx="183682" cy="218855"/>
          </a:xfrm>
          <a:prstGeom prst="rect">
            <a:avLst/>
          </a:prstGeom>
        </p:spPr>
      </p:pic>
      <p:pic>
        <p:nvPicPr>
          <p:cNvPr id="312" name="Picture 311"/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3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389" y="2992914"/>
            <a:ext cx="301745" cy="301745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422" y="3022648"/>
            <a:ext cx="237492" cy="263400"/>
          </a:xfrm>
          <a:prstGeom prst="rect">
            <a:avLst/>
          </a:prstGeom>
        </p:spPr>
      </p:pic>
      <p:pic>
        <p:nvPicPr>
          <p:cNvPr id="314" name="Picture 3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52" y="4084756"/>
            <a:ext cx="594054" cy="594054"/>
          </a:xfrm>
          <a:prstGeom prst="rect">
            <a:avLst/>
          </a:prstGeom>
        </p:spPr>
      </p:pic>
      <p:pic>
        <p:nvPicPr>
          <p:cNvPr id="315" name="Picture 314"/>
          <p:cNvPicPr>
            <a:picLocks noChangeAspect="1"/>
          </p:cNvPicPr>
          <p:nvPr/>
        </p:nvPicPr>
        <p:blipFill>
          <a:blip r:embed="rId22">
            <a:biLevel thresh="25000"/>
          </a:blip>
          <a:stretch>
            <a:fillRect/>
          </a:stretch>
        </p:blipFill>
        <p:spPr>
          <a:xfrm>
            <a:off x="5427449" y="4182243"/>
            <a:ext cx="256459" cy="19784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7A752C-6C9B-4A9C-A0BD-E208DD24BF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66815" y="3043177"/>
          <a:ext cx="550763" cy="485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23" imgW="914597" imgH="806406" progId="AcroExch.Document.DC">
                  <p:embed/>
                </p:oleObj>
              </mc:Choice>
              <mc:Fallback>
                <p:oleObj name="Acrobat Document" showAsIcon="1" r:id="rId23" imgW="914597" imgH="806406" progId="AcroExch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77A752C-6C9B-4A9C-A0BD-E208DD24BF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8566815" y="3043177"/>
                        <a:ext cx="550763" cy="485742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494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7B038A7-5A6E-496F-8EBF-33E61C6A8DCC}"/>
              </a:ext>
            </a:extLst>
          </p:cNvPr>
          <p:cNvSpPr/>
          <p:nvPr/>
        </p:nvSpPr>
        <p:spPr>
          <a:xfrm>
            <a:off x="334481" y="3629785"/>
            <a:ext cx="8463571" cy="98664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347213B-85C4-4ED5-A159-87EE4BCB8016}"/>
              </a:ext>
            </a:extLst>
          </p:cNvPr>
          <p:cNvSpPr/>
          <p:nvPr/>
        </p:nvSpPr>
        <p:spPr>
          <a:xfrm>
            <a:off x="3418119" y="2845361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FFF539E-98CB-4591-B29A-167E4C0C4E93}"/>
              </a:ext>
            </a:extLst>
          </p:cNvPr>
          <p:cNvSpPr/>
          <p:nvPr/>
        </p:nvSpPr>
        <p:spPr>
          <a:xfrm>
            <a:off x="6321824" y="2845361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D4CD9CC-30A4-4A4B-9855-06A0586697CC}"/>
              </a:ext>
            </a:extLst>
          </p:cNvPr>
          <p:cNvSpPr/>
          <p:nvPr/>
        </p:nvSpPr>
        <p:spPr>
          <a:xfrm>
            <a:off x="3418119" y="1945073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4B8AAD3-DF00-4E81-ABC8-5C246D252483}"/>
              </a:ext>
            </a:extLst>
          </p:cNvPr>
          <p:cNvSpPr/>
          <p:nvPr/>
        </p:nvSpPr>
        <p:spPr>
          <a:xfrm>
            <a:off x="6321824" y="1945073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5C531E0-924E-4EE7-B20A-B1A669424D34}"/>
              </a:ext>
            </a:extLst>
          </p:cNvPr>
          <p:cNvSpPr/>
          <p:nvPr/>
        </p:nvSpPr>
        <p:spPr>
          <a:xfrm>
            <a:off x="6321824" y="1016215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5D9CE49-45DF-456B-9017-928053DB2B46}"/>
              </a:ext>
            </a:extLst>
          </p:cNvPr>
          <p:cNvSpPr/>
          <p:nvPr/>
        </p:nvSpPr>
        <p:spPr>
          <a:xfrm>
            <a:off x="330193" y="2845361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785845F-985E-4903-A9C5-D69CB9BFD016}"/>
              </a:ext>
            </a:extLst>
          </p:cNvPr>
          <p:cNvSpPr/>
          <p:nvPr/>
        </p:nvSpPr>
        <p:spPr>
          <a:xfrm>
            <a:off x="330193" y="1938388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4CD1BBA-24BB-41F4-AAB0-5ABC291EADE4}"/>
              </a:ext>
            </a:extLst>
          </p:cNvPr>
          <p:cNvSpPr/>
          <p:nvPr/>
        </p:nvSpPr>
        <p:spPr>
          <a:xfrm>
            <a:off x="3418119" y="1016215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C0C5D05-F49C-46E9-851A-FC9642B4972F}"/>
              </a:ext>
            </a:extLst>
          </p:cNvPr>
          <p:cNvSpPr/>
          <p:nvPr/>
        </p:nvSpPr>
        <p:spPr>
          <a:xfrm>
            <a:off x="330193" y="1016215"/>
            <a:ext cx="661215" cy="661215"/>
          </a:xfrm>
          <a:prstGeom prst="ellipse">
            <a:avLst/>
          </a:prstGeom>
          <a:solidFill>
            <a:schemeClr val="accent3">
              <a:lumMod val="40000"/>
              <a:lumOff val="60000"/>
              <a:alpha val="36000"/>
            </a:schemeClr>
          </a:solidFill>
          <a:ln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4ED7690-6313-49D1-B584-A2135F06E727}"/>
              </a:ext>
            </a:extLst>
          </p:cNvPr>
          <p:cNvSpPr/>
          <p:nvPr/>
        </p:nvSpPr>
        <p:spPr>
          <a:xfrm>
            <a:off x="6388913" y="2912820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2DEB717-6484-4D2B-8C59-CA645E935B32}"/>
              </a:ext>
            </a:extLst>
          </p:cNvPr>
          <p:cNvSpPr/>
          <p:nvPr/>
        </p:nvSpPr>
        <p:spPr>
          <a:xfrm>
            <a:off x="6388913" y="2012163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7C97CAA-7D43-450A-8EBA-5B63F66F3832}"/>
              </a:ext>
            </a:extLst>
          </p:cNvPr>
          <p:cNvSpPr/>
          <p:nvPr/>
        </p:nvSpPr>
        <p:spPr>
          <a:xfrm>
            <a:off x="6388913" y="1084878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9FC5B5A-FD95-426D-BBA2-26F4F44F2B3D}"/>
              </a:ext>
            </a:extLst>
          </p:cNvPr>
          <p:cNvSpPr/>
          <p:nvPr/>
        </p:nvSpPr>
        <p:spPr>
          <a:xfrm>
            <a:off x="3485208" y="2912820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EFC9175-9DD0-4DD1-92C1-09B7E3C4D6D9}"/>
              </a:ext>
            </a:extLst>
          </p:cNvPr>
          <p:cNvSpPr/>
          <p:nvPr/>
        </p:nvSpPr>
        <p:spPr>
          <a:xfrm>
            <a:off x="3485208" y="2005477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82298F2-0202-47B7-8B1F-EAD8B97C6340}"/>
              </a:ext>
            </a:extLst>
          </p:cNvPr>
          <p:cNvSpPr/>
          <p:nvPr/>
        </p:nvSpPr>
        <p:spPr>
          <a:xfrm>
            <a:off x="3485208" y="1084878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0D1A87-292E-4BC2-998F-FD7D350A61BE}"/>
              </a:ext>
            </a:extLst>
          </p:cNvPr>
          <p:cNvSpPr/>
          <p:nvPr/>
        </p:nvSpPr>
        <p:spPr>
          <a:xfrm>
            <a:off x="397282" y="2912820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9483708-3B78-408F-80A3-E11445457CC1}"/>
              </a:ext>
            </a:extLst>
          </p:cNvPr>
          <p:cNvSpPr/>
          <p:nvPr/>
        </p:nvSpPr>
        <p:spPr>
          <a:xfrm>
            <a:off x="397282" y="2005477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8073C29-2097-4BFD-A4FF-82AF48999BF7}"/>
              </a:ext>
            </a:extLst>
          </p:cNvPr>
          <p:cNvSpPr/>
          <p:nvPr/>
        </p:nvSpPr>
        <p:spPr>
          <a:xfrm>
            <a:off x="397001" y="1084878"/>
            <a:ext cx="527036" cy="527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CCBE8B-1B12-48BE-B7A0-D808C87D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Engineering Modernization through C-CAP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2F40A-B0BD-479E-AFE3-92E1F340F834}"/>
              </a:ext>
            </a:extLst>
          </p:cNvPr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B6281-4A95-444A-83D3-950A482347DA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b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42476A-3040-4E2A-90FB-BC0C95EA8AF7}"/>
              </a:ext>
            </a:extLst>
          </p:cNvPr>
          <p:cNvSpPr/>
          <p:nvPr/>
        </p:nvSpPr>
        <p:spPr>
          <a:xfrm>
            <a:off x="1036474" y="1058527"/>
            <a:ext cx="2229557" cy="635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dirty="0">
                <a:solidFill>
                  <a:srgbClr val="0033A0"/>
                </a:solidFill>
                <a:latin typeface="Arial" panose="020B0604020202020204"/>
                <a:ea typeface="Proxima Nova"/>
                <a:cs typeface="Proxima Nova"/>
                <a:sym typeface="Proxima Nova"/>
              </a:rPr>
              <a:t>Cloud Readiness Assessment</a:t>
            </a:r>
          </a:p>
          <a:p>
            <a:pPr marL="128585" indent="-128585" defTabSz="457178">
              <a:lnSpc>
                <a:spcPct val="115000"/>
              </a:lnSpc>
              <a:buSzPts val="800"/>
              <a:buFont typeface="Wingdings" pitchFamily="2" charset="2"/>
              <a:buChar char="ü"/>
              <a:defRPr/>
            </a:pPr>
            <a:r>
              <a:rPr lang="en-US" sz="675" b="1" dirty="0">
                <a:solidFill>
                  <a:srgbClr val="0033A0"/>
                </a:solidFill>
                <a:latin typeface="Arial" panose="020B0604020202020204"/>
                <a:ea typeface="Proxima Nova"/>
                <a:cs typeface="Proxima Nova"/>
                <a:sym typeface="Proxima Nova"/>
              </a:rPr>
              <a:t>From On-prem to target cloud</a:t>
            </a:r>
          </a:p>
          <a:p>
            <a:pPr marL="128585" indent="-128585" defTabSz="457178">
              <a:lnSpc>
                <a:spcPct val="115000"/>
              </a:lnSpc>
              <a:buSzPts val="800"/>
              <a:buFont typeface="Wingdings" pitchFamily="2" charset="2"/>
              <a:buChar char="ü"/>
              <a:defRPr/>
            </a:pPr>
            <a:r>
              <a:rPr lang="en-US" sz="675" b="1" dirty="0">
                <a:solidFill>
                  <a:srgbClr val="0033A0"/>
                </a:solidFill>
                <a:latin typeface="Arial" panose="020B0604020202020204"/>
                <a:ea typeface="Proxima Nova"/>
                <a:cs typeface="Proxima Nova"/>
                <a:sym typeface="Proxima Nova"/>
              </a:rPr>
              <a:t>From one cloud platform to other cloud platform (PCF to OpenShift, Azure to GKE)</a:t>
            </a:r>
            <a:endParaRPr lang="en-US" sz="675" dirty="0">
              <a:solidFill>
                <a:srgbClr val="0033A0"/>
              </a:solidFill>
              <a:latin typeface="Arial" panose="020B0604020202020204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9BD18B-0195-4BEF-96D6-2AABADA720CB}"/>
              </a:ext>
            </a:extLst>
          </p:cNvPr>
          <p:cNvSpPr/>
          <p:nvPr/>
        </p:nvSpPr>
        <p:spPr>
          <a:xfrm>
            <a:off x="1036474" y="1946273"/>
            <a:ext cx="2729165" cy="69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Accelerated migration 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Transformation Recipes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Remediation Templates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Service Templates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340978-D5B3-4EA7-A841-B3840906A79A}"/>
              </a:ext>
            </a:extLst>
          </p:cNvPr>
          <p:cNvSpPr/>
          <p:nvPr/>
        </p:nvSpPr>
        <p:spPr>
          <a:xfrm>
            <a:off x="6994763" y="1058526"/>
            <a:ext cx="1858474" cy="659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Insights and Application Cloud readiness dashboard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44A5C3-CD60-4F51-870B-8B3B4F7327B3}"/>
              </a:ext>
            </a:extLst>
          </p:cNvPr>
          <p:cNvSpPr/>
          <p:nvPr/>
        </p:nvSpPr>
        <p:spPr>
          <a:xfrm>
            <a:off x="6994763" y="2975338"/>
            <a:ext cx="1341252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Plugin integration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8D943B-75A7-4AB3-80A1-6908F88F7FF7}"/>
              </a:ext>
            </a:extLst>
          </p:cNvPr>
          <p:cNvSpPr/>
          <p:nvPr/>
        </p:nvSpPr>
        <p:spPr>
          <a:xfrm>
            <a:off x="1036474" y="2962833"/>
            <a:ext cx="1901772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Accelerate Microservice Development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8AF294-37C1-440D-9C5A-DCD1F0CE3999}"/>
              </a:ext>
            </a:extLst>
          </p:cNvPr>
          <p:cNvGrpSpPr/>
          <p:nvPr/>
        </p:nvGrpSpPr>
        <p:grpSpPr>
          <a:xfrm>
            <a:off x="524536" y="1226823"/>
            <a:ext cx="276722" cy="257980"/>
            <a:chOff x="1903752" y="1910215"/>
            <a:chExt cx="368963" cy="343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C897B41-3CCE-478F-9096-FFE0DD5210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3752" y="1910215"/>
              <a:ext cx="368963" cy="277437"/>
            </a:xfrm>
            <a:custGeom>
              <a:avLst/>
              <a:gdLst>
                <a:gd name="T0" fmla="*/ 127 w 156"/>
                <a:gd name="T1" fmla="*/ 38 h 116"/>
                <a:gd name="T2" fmla="*/ 113 w 156"/>
                <a:gd name="T3" fmla="*/ 12 h 116"/>
                <a:gd name="T4" fmla="*/ 82 w 156"/>
                <a:gd name="T5" fmla="*/ 0 h 116"/>
                <a:gd name="T6" fmla="*/ 58 w 156"/>
                <a:gd name="T7" fmla="*/ 7 h 116"/>
                <a:gd name="T8" fmla="*/ 43 w 156"/>
                <a:gd name="T9" fmla="*/ 23 h 116"/>
                <a:gd name="T10" fmla="*/ 39 w 156"/>
                <a:gd name="T11" fmla="*/ 22 h 116"/>
                <a:gd name="T12" fmla="*/ 14 w 156"/>
                <a:gd name="T13" fmla="*/ 47 h 116"/>
                <a:gd name="T14" fmla="*/ 14 w 156"/>
                <a:gd name="T15" fmla="*/ 52 h 116"/>
                <a:gd name="T16" fmla="*/ 0 w 156"/>
                <a:gd name="T17" fmla="*/ 80 h 116"/>
                <a:gd name="T18" fmla="*/ 9 w 156"/>
                <a:gd name="T19" fmla="*/ 104 h 116"/>
                <a:gd name="T20" fmla="*/ 33 w 156"/>
                <a:gd name="T21" fmla="*/ 116 h 116"/>
                <a:gd name="T22" fmla="*/ 60 w 156"/>
                <a:gd name="T23" fmla="*/ 116 h 116"/>
                <a:gd name="T24" fmla="*/ 65 w 156"/>
                <a:gd name="T25" fmla="*/ 112 h 116"/>
                <a:gd name="T26" fmla="*/ 60 w 156"/>
                <a:gd name="T27" fmla="*/ 107 h 116"/>
                <a:gd name="T28" fmla="*/ 33 w 156"/>
                <a:gd name="T29" fmla="*/ 107 h 116"/>
                <a:gd name="T30" fmla="*/ 9 w 156"/>
                <a:gd name="T31" fmla="*/ 80 h 116"/>
                <a:gd name="T32" fmla="*/ 22 w 156"/>
                <a:gd name="T33" fmla="*/ 58 h 116"/>
                <a:gd name="T34" fmla="*/ 23 w 156"/>
                <a:gd name="T35" fmla="*/ 53 h 116"/>
                <a:gd name="T36" fmla="*/ 22 w 156"/>
                <a:gd name="T37" fmla="*/ 47 h 116"/>
                <a:gd name="T38" fmla="*/ 39 w 156"/>
                <a:gd name="T39" fmla="*/ 31 h 116"/>
                <a:gd name="T40" fmla="*/ 44 w 156"/>
                <a:gd name="T41" fmla="*/ 32 h 116"/>
                <a:gd name="T42" fmla="*/ 49 w 156"/>
                <a:gd name="T43" fmla="*/ 30 h 116"/>
                <a:gd name="T44" fmla="*/ 82 w 156"/>
                <a:gd name="T45" fmla="*/ 9 h 116"/>
                <a:gd name="T46" fmla="*/ 119 w 156"/>
                <a:gd name="T47" fmla="*/ 42 h 116"/>
                <a:gd name="T48" fmla="*/ 122 w 156"/>
                <a:gd name="T49" fmla="*/ 46 h 116"/>
                <a:gd name="T50" fmla="*/ 147 w 156"/>
                <a:gd name="T51" fmla="*/ 76 h 116"/>
                <a:gd name="T52" fmla="*/ 119 w 156"/>
                <a:gd name="T53" fmla="*/ 107 h 116"/>
                <a:gd name="T54" fmla="*/ 96 w 156"/>
                <a:gd name="T55" fmla="*/ 107 h 116"/>
                <a:gd name="T56" fmla="*/ 91 w 156"/>
                <a:gd name="T57" fmla="*/ 111 h 116"/>
                <a:gd name="T58" fmla="*/ 96 w 156"/>
                <a:gd name="T59" fmla="*/ 116 h 116"/>
                <a:gd name="T60" fmla="*/ 120 w 156"/>
                <a:gd name="T61" fmla="*/ 116 h 116"/>
                <a:gd name="T62" fmla="*/ 146 w 156"/>
                <a:gd name="T63" fmla="*/ 103 h 116"/>
                <a:gd name="T64" fmla="*/ 156 w 156"/>
                <a:gd name="T65" fmla="*/ 76 h 116"/>
                <a:gd name="T66" fmla="*/ 127 w 156"/>
                <a:gd name="T67" fmla="*/ 38 h 116"/>
                <a:gd name="T68" fmla="*/ 127 w 156"/>
                <a:gd name="T69" fmla="*/ 38 h 116"/>
                <a:gd name="T70" fmla="*/ 127 w 156"/>
                <a:gd name="T71" fmla="*/ 3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6" h="116">
                  <a:moveTo>
                    <a:pt x="127" y="38"/>
                  </a:moveTo>
                  <a:cubicBezTo>
                    <a:pt x="125" y="28"/>
                    <a:pt x="120" y="19"/>
                    <a:pt x="113" y="12"/>
                  </a:cubicBezTo>
                  <a:cubicBezTo>
                    <a:pt x="105" y="4"/>
                    <a:pt x="94" y="0"/>
                    <a:pt x="82" y="0"/>
                  </a:cubicBezTo>
                  <a:cubicBezTo>
                    <a:pt x="74" y="0"/>
                    <a:pt x="65" y="3"/>
                    <a:pt x="58" y="7"/>
                  </a:cubicBezTo>
                  <a:cubicBezTo>
                    <a:pt x="52" y="11"/>
                    <a:pt x="47" y="17"/>
                    <a:pt x="43" y="23"/>
                  </a:cubicBezTo>
                  <a:cubicBezTo>
                    <a:pt x="42" y="23"/>
                    <a:pt x="40" y="22"/>
                    <a:pt x="39" y="22"/>
                  </a:cubicBezTo>
                  <a:cubicBezTo>
                    <a:pt x="25" y="22"/>
                    <a:pt x="14" y="33"/>
                    <a:pt x="14" y="47"/>
                  </a:cubicBezTo>
                  <a:cubicBezTo>
                    <a:pt x="14" y="49"/>
                    <a:pt x="14" y="51"/>
                    <a:pt x="14" y="52"/>
                  </a:cubicBezTo>
                  <a:cubicBezTo>
                    <a:pt x="6" y="59"/>
                    <a:pt x="0" y="69"/>
                    <a:pt x="0" y="80"/>
                  </a:cubicBezTo>
                  <a:cubicBezTo>
                    <a:pt x="0" y="89"/>
                    <a:pt x="3" y="97"/>
                    <a:pt x="9" y="104"/>
                  </a:cubicBezTo>
                  <a:cubicBezTo>
                    <a:pt x="16" y="111"/>
                    <a:pt x="24" y="115"/>
                    <a:pt x="33" y="116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3" y="116"/>
                    <a:pt x="65" y="114"/>
                    <a:pt x="65" y="112"/>
                  </a:cubicBezTo>
                  <a:cubicBezTo>
                    <a:pt x="65" y="109"/>
                    <a:pt x="63" y="107"/>
                    <a:pt x="60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20" y="106"/>
                    <a:pt x="9" y="94"/>
                    <a:pt x="9" y="80"/>
                  </a:cubicBezTo>
                  <a:cubicBezTo>
                    <a:pt x="9" y="71"/>
                    <a:pt x="14" y="62"/>
                    <a:pt x="22" y="58"/>
                  </a:cubicBezTo>
                  <a:cubicBezTo>
                    <a:pt x="23" y="57"/>
                    <a:pt x="24" y="54"/>
                    <a:pt x="23" y="53"/>
                  </a:cubicBezTo>
                  <a:cubicBezTo>
                    <a:pt x="23" y="51"/>
                    <a:pt x="22" y="49"/>
                    <a:pt x="22" y="47"/>
                  </a:cubicBezTo>
                  <a:cubicBezTo>
                    <a:pt x="22" y="38"/>
                    <a:pt x="30" y="31"/>
                    <a:pt x="39" y="31"/>
                  </a:cubicBezTo>
                  <a:cubicBezTo>
                    <a:pt x="40" y="31"/>
                    <a:pt x="42" y="31"/>
                    <a:pt x="44" y="32"/>
                  </a:cubicBezTo>
                  <a:cubicBezTo>
                    <a:pt x="46" y="33"/>
                    <a:pt x="48" y="32"/>
                    <a:pt x="49" y="30"/>
                  </a:cubicBezTo>
                  <a:cubicBezTo>
                    <a:pt x="55" y="17"/>
                    <a:pt x="68" y="9"/>
                    <a:pt x="82" y="9"/>
                  </a:cubicBezTo>
                  <a:cubicBezTo>
                    <a:pt x="101" y="9"/>
                    <a:pt x="117" y="23"/>
                    <a:pt x="119" y="42"/>
                  </a:cubicBezTo>
                  <a:cubicBezTo>
                    <a:pt x="119" y="44"/>
                    <a:pt x="120" y="45"/>
                    <a:pt x="122" y="46"/>
                  </a:cubicBezTo>
                  <a:cubicBezTo>
                    <a:pt x="137" y="48"/>
                    <a:pt x="147" y="61"/>
                    <a:pt x="147" y="76"/>
                  </a:cubicBezTo>
                  <a:cubicBezTo>
                    <a:pt x="147" y="92"/>
                    <a:pt x="135" y="106"/>
                    <a:pt x="119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3" y="107"/>
                    <a:pt x="91" y="109"/>
                    <a:pt x="91" y="111"/>
                  </a:cubicBezTo>
                  <a:cubicBezTo>
                    <a:pt x="91" y="114"/>
                    <a:pt x="93" y="116"/>
                    <a:pt x="96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30" y="115"/>
                    <a:pt x="139" y="111"/>
                    <a:pt x="146" y="103"/>
                  </a:cubicBezTo>
                  <a:cubicBezTo>
                    <a:pt x="152" y="96"/>
                    <a:pt x="156" y="86"/>
                    <a:pt x="156" y="76"/>
                  </a:cubicBezTo>
                  <a:cubicBezTo>
                    <a:pt x="156" y="58"/>
                    <a:pt x="144" y="42"/>
                    <a:pt x="127" y="38"/>
                  </a:cubicBezTo>
                  <a:close/>
                  <a:moveTo>
                    <a:pt x="127" y="38"/>
                  </a:moveTo>
                  <a:cubicBezTo>
                    <a:pt x="127" y="38"/>
                    <a:pt x="127" y="38"/>
                    <a:pt x="127" y="3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3184808-E5F8-449A-85B4-3628A40C26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2612" y="2039519"/>
              <a:ext cx="132480" cy="214669"/>
            </a:xfrm>
            <a:custGeom>
              <a:avLst/>
              <a:gdLst>
                <a:gd name="T0" fmla="*/ 54 w 56"/>
                <a:gd name="T1" fmla="*/ 30 h 90"/>
                <a:gd name="T2" fmla="*/ 54 w 56"/>
                <a:gd name="T3" fmla="*/ 24 h 90"/>
                <a:gd name="T4" fmla="*/ 31 w 56"/>
                <a:gd name="T5" fmla="*/ 1 h 90"/>
                <a:gd name="T6" fmla="*/ 28 w 56"/>
                <a:gd name="T7" fmla="*/ 0 h 90"/>
                <a:gd name="T8" fmla="*/ 25 w 56"/>
                <a:gd name="T9" fmla="*/ 1 h 90"/>
                <a:gd name="T10" fmla="*/ 2 w 56"/>
                <a:gd name="T11" fmla="*/ 24 h 90"/>
                <a:gd name="T12" fmla="*/ 2 w 56"/>
                <a:gd name="T13" fmla="*/ 30 h 90"/>
                <a:gd name="T14" fmla="*/ 5 w 56"/>
                <a:gd name="T15" fmla="*/ 31 h 90"/>
                <a:gd name="T16" fmla="*/ 8 w 56"/>
                <a:gd name="T17" fmla="*/ 30 h 90"/>
                <a:gd name="T18" fmla="*/ 24 w 56"/>
                <a:gd name="T19" fmla="*/ 14 h 90"/>
                <a:gd name="T20" fmla="*/ 24 w 56"/>
                <a:gd name="T21" fmla="*/ 86 h 90"/>
                <a:gd name="T22" fmla="*/ 28 w 56"/>
                <a:gd name="T23" fmla="*/ 90 h 90"/>
                <a:gd name="T24" fmla="*/ 32 w 56"/>
                <a:gd name="T25" fmla="*/ 86 h 90"/>
                <a:gd name="T26" fmla="*/ 32 w 56"/>
                <a:gd name="T27" fmla="*/ 14 h 90"/>
                <a:gd name="T28" fmla="*/ 48 w 56"/>
                <a:gd name="T29" fmla="*/ 30 h 90"/>
                <a:gd name="T30" fmla="*/ 54 w 56"/>
                <a:gd name="T31" fmla="*/ 30 h 90"/>
                <a:gd name="T32" fmla="*/ 54 w 56"/>
                <a:gd name="T33" fmla="*/ 30 h 90"/>
                <a:gd name="T34" fmla="*/ 54 w 56"/>
                <a:gd name="T35" fmla="*/ 3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90">
                  <a:moveTo>
                    <a:pt x="54" y="30"/>
                  </a:moveTo>
                  <a:cubicBezTo>
                    <a:pt x="56" y="28"/>
                    <a:pt x="56" y="26"/>
                    <a:pt x="54" y="24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7" y="0"/>
                    <a:pt x="26" y="0"/>
                    <a:pt x="25" y="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6"/>
                    <a:pt x="0" y="28"/>
                    <a:pt x="2" y="30"/>
                  </a:cubicBezTo>
                  <a:cubicBezTo>
                    <a:pt x="3" y="31"/>
                    <a:pt x="4" y="31"/>
                    <a:pt x="5" y="31"/>
                  </a:cubicBezTo>
                  <a:cubicBezTo>
                    <a:pt x="6" y="31"/>
                    <a:pt x="7" y="31"/>
                    <a:pt x="8" y="30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4" y="88"/>
                    <a:pt x="26" y="90"/>
                    <a:pt x="28" y="90"/>
                  </a:cubicBezTo>
                  <a:cubicBezTo>
                    <a:pt x="30" y="90"/>
                    <a:pt x="32" y="88"/>
                    <a:pt x="32" y="8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0" y="32"/>
                    <a:pt x="52" y="32"/>
                    <a:pt x="54" y="30"/>
                  </a:cubicBezTo>
                  <a:close/>
                  <a:moveTo>
                    <a:pt x="54" y="30"/>
                  </a:moveTo>
                  <a:cubicBezTo>
                    <a:pt x="54" y="30"/>
                    <a:pt x="54" y="30"/>
                    <a:pt x="54" y="3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222096D-3DA5-41A5-948C-E73FC618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06" y="3050543"/>
            <a:ext cx="250850" cy="2508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438C7D6-1AFC-4D78-826F-795DCD63F1D1}"/>
              </a:ext>
            </a:extLst>
          </p:cNvPr>
          <p:cNvSpPr/>
          <p:nvPr/>
        </p:nvSpPr>
        <p:spPr>
          <a:xfrm>
            <a:off x="4094469" y="1946272"/>
            <a:ext cx="1999559" cy="889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Data Lineage Acceleration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anose="05000000000000000000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Lineage across Multi-Technology 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anose="05000000000000000000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Customized reports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anose="05000000000000000000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Data Governance </a:t>
            </a:r>
          </a:p>
          <a:p>
            <a:pPr defTabSz="457178">
              <a:lnSpc>
                <a:spcPct val="115000"/>
              </a:lnSpc>
              <a:buSzPts val="800"/>
              <a:defRPr/>
            </a:pPr>
            <a:endParaRPr lang="en-US" sz="1100" b="1" kern="0" dirty="0">
              <a:solidFill>
                <a:srgbClr val="0033A0"/>
              </a:solidFill>
              <a:latin typeface="Arial" panose="020B0604020202020204"/>
              <a:sym typeface="Proxima Nov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172639-89F5-466E-9137-679D63254B67}"/>
              </a:ext>
            </a:extLst>
          </p:cNvPr>
          <p:cNvSpPr/>
          <p:nvPr/>
        </p:nvSpPr>
        <p:spPr>
          <a:xfrm>
            <a:off x="6994763" y="2020336"/>
            <a:ext cx="1740444" cy="659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Application Fault Vulnerability Assessment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69F69E-334B-4268-98D5-A1CE7EC603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34" y="2100804"/>
            <a:ext cx="312985" cy="31298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E807CC-ACAE-40CD-BFC4-0FD857C126BA}"/>
              </a:ext>
            </a:extLst>
          </p:cNvPr>
          <p:cNvSpPr/>
          <p:nvPr/>
        </p:nvSpPr>
        <p:spPr>
          <a:xfrm>
            <a:off x="748488" y="3718423"/>
            <a:ext cx="7854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71442" algn="ctr" defTabSz="457178">
              <a:defRPr/>
            </a:pPr>
            <a:r>
              <a:rPr lang="en-US" sz="1200" kern="0" dirty="0">
                <a:solidFill>
                  <a:schemeClr val="bg1"/>
                </a:solidFill>
                <a:latin typeface="Arial" panose="020B0604020202020204"/>
              </a:rPr>
              <a:t>C-CAP is an Intelligent Cloud Acceleration Platform for Application Cloud Transformation and Greenfield Application Development. It provides one click automation of cloud readiness assessment and automates steps for transformation &amp; deployment. It provides in-depth inventory analysis of mainframe code repository. It also provides Cloud readiness dashboard and the reliability risk score of the applications.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C4C230-8D4C-42BF-A5D3-2AB4123092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5025" y="2091489"/>
            <a:ext cx="311550" cy="315893"/>
            <a:chOff x="3249" y="18"/>
            <a:chExt cx="855" cy="855"/>
          </a:xfrm>
          <a:solidFill>
            <a:srgbClr val="FFFFFF"/>
          </a:solidFill>
        </p:grpSpPr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BAE5FB18-F481-4111-9616-5E83BF945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7" y="18"/>
              <a:ext cx="278" cy="243"/>
            </a:xfrm>
            <a:custGeom>
              <a:avLst/>
              <a:gdLst>
                <a:gd name="T0" fmla="*/ 342 w 623"/>
                <a:gd name="T1" fmla="*/ 19 h 547"/>
                <a:gd name="T2" fmla="*/ 296 w 623"/>
                <a:gd name="T3" fmla="*/ 10 h 547"/>
                <a:gd name="T4" fmla="*/ 286 w 623"/>
                <a:gd name="T5" fmla="*/ 19 h 547"/>
                <a:gd name="T6" fmla="*/ 9 w 623"/>
                <a:gd name="T7" fmla="*/ 499 h 547"/>
                <a:gd name="T8" fmla="*/ 21 w 623"/>
                <a:gd name="T9" fmla="*/ 543 h 547"/>
                <a:gd name="T10" fmla="*/ 37 w 623"/>
                <a:gd name="T11" fmla="*/ 547 h 547"/>
                <a:gd name="T12" fmla="*/ 591 w 623"/>
                <a:gd name="T13" fmla="*/ 547 h 547"/>
                <a:gd name="T14" fmla="*/ 623 w 623"/>
                <a:gd name="T15" fmla="*/ 515 h 547"/>
                <a:gd name="T16" fmla="*/ 619 w 623"/>
                <a:gd name="T17" fmla="*/ 499 h 547"/>
                <a:gd name="T18" fmla="*/ 342 w 623"/>
                <a:gd name="T19" fmla="*/ 19 h 547"/>
                <a:gd name="T20" fmla="*/ 92 w 623"/>
                <a:gd name="T21" fmla="*/ 483 h 547"/>
                <a:gd name="T22" fmla="*/ 314 w 623"/>
                <a:gd name="T23" fmla="*/ 99 h 547"/>
                <a:gd name="T24" fmla="*/ 536 w 623"/>
                <a:gd name="T25" fmla="*/ 483 h 547"/>
                <a:gd name="T26" fmla="*/ 92 w 623"/>
                <a:gd name="T27" fmla="*/ 483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3" h="547">
                  <a:moveTo>
                    <a:pt x="342" y="19"/>
                  </a:moveTo>
                  <a:cubicBezTo>
                    <a:pt x="332" y="4"/>
                    <a:pt x="311" y="0"/>
                    <a:pt x="296" y="10"/>
                  </a:cubicBezTo>
                  <a:cubicBezTo>
                    <a:pt x="292" y="12"/>
                    <a:pt x="289" y="15"/>
                    <a:pt x="286" y="19"/>
                  </a:cubicBezTo>
                  <a:cubicBezTo>
                    <a:pt x="9" y="499"/>
                    <a:pt x="9" y="499"/>
                    <a:pt x="9" y="499"/>
                  </a:cubicBezTo>
                  <a:cubicBezTo>
                    <a:pt x="0" y="514"/>
                    <a:pt x="6" y="534"/>
                    <a:pt x="21" y="543"/>
                  </a:cubicBezTo>
                  <a:cubicBezTo>
                    <a:pt x="26" y="546"/>
                    <a:pt x="31" y="547"/>
                    <a:pt x="37" y="547"/>
                  </a:cubicBezTo>
                  <a:cubicBezTo>
                    <a:pt x="591" y="547"/>
                    <a:pt x="591" y="547"/>
                    <a:pt x="591" y="547"/>
                  </a:cubicBezTo>
                  <a:cubicBezTo>
                    <a:pt x="609" y="547"/>
                    <a:pt x="623" y="533"/>
                    <a:pt x="623" y="515"/>
                  </a:cubicBezTo>
                  <a:cubicBezTo>
                    <a:pt x="623" y="509"/>
                    <a:pt x="622" y="504"/>
                    <a:pt x="619" y="499"/>
                  </a:cubicBezTo>
                  <a:lnTo>
                    <a:pt x="342" y="19"/>
                  </a:lnTo>
                  <a:close/>
                  <a:moveTo>
                    <a:pt x="92" y="483"/>
                  </a:moveTo>
                  <a:cubicBezTo>
                    <a:pt x="314" y="99"/>
                    <a:pt x="314" y="99"/>
                    <a:pt x="314" y="99"/>
                  </a:cubicBezTo>
                  <a:cubicBezTo>
                    <a:pt x="536" y="483"/>
                    <a:pt x="536" y="483"/>
                    <a:pt x="536" y="483"/>
                  </a:cubicBezTo>
                  <a:lnTo>
                    <a:pt x="92" y="483"/>
                  </a:ln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F19E23E0-3076-47FF-A7EB-84D04E608B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8" y="617"/>
              <a:ext cx="256" cy="256"/>
            </a:xfrm>
            <a:custGeom>
              <a:avLst/>
              <a:gdLst>
                <a:gd name="T0" fmla="*/ 544 w 576"/>
                <a:gd name="T1" fmla="*/ 0 h 576"/>
                <a:gd name="T2" fmla="*/ 32 w 576"/>
                <a:gd name="T3" fmla="*/ 0 h 576"/>
                <a:gd name="T4" fmla="*/ 0 w 576"/>
                <a:gd name="T5" fmla="*/ 32 h 576"/>
                <a:gd name="T6" fmla="*/ 0 w 576"/>
                <a:gd name="T7" fmla="*/ 32 h 576"/>
                <a:gd name="T8" fmla="*/ 0 w 576"/>
                <a:gd name="T9" fmla="*/ 544 h 576"/>
                <a:gd name="T10" fmla="*/ 32 w 576"/>
                <a:gd name="T11" fmla="*/ 576 h 576"/>
                <a:gd name="T12" fmla="*/ 32 w 576"/>
                <a:gd name="T13" fmla="*/ 576 h 576"/>
                <a:gd name="T14" fmla="*/ 544 w 576"/>
                <a:gd name="T15" fmla="*/ 576 h 576"/>
                <a:gd name="T16" fmla="*/ 576 w 576"/>
                <a:gd name="T17" fmla="*/ 544 h 576"/>
                <a:gd name="T18" fmla="*/ 576 w 576"/>
                <a:gd name="T19" fmla="*/ 544 h 576"/>
                <a:gd name="T20" fmla="*/ 576 w 576"/>
                <a:gd name="T21" fmla="*/ 32 h 576"/>
                <a:gd name="T22" fmla="*/ 544 w 576"/>
                <a:gd name="T23" fmla="*/ 0 h 576"/>
                <a:gd name="T24" fmla="*/ 544 w 576"/>
                <a:gd name="T25" fmla="*/ 0 h 576"/>
                <a:gd name="T26" fmla="*/ 512 w 576"/>
                <a:gd name="T27" fmla="*/ 512 h 576"/>
                <a:gd name="T28" fmla="*/ 64 w 576"/>
                <a:gd name="T29" fmla="*/ 512 h 576"/>
                <a:gd name="T30" fmla="*/ 64 w 576"/>
                <a:gd name="T31" fmla="*/ 64 h 576"/>
                <a:gd name="T32" fmla="*/ 512 w 576"/>
                <a:gd name="T33" fmla="*/ 64 h 576"/>
                <a:gd name="T34" fmla="*/ 512 w 576"/>
                <a:gd name="T35" fmla="*/ 512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6" h="576">
                  <a:moveTo>
                    <a:pt x="54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2"/>
                    <a:pt x="14" y="576"/>
                    <a:pt x="32" y="576"/>
                  </a:cubicBezTo>
                  <a:cubicBezTo>
                    <a:pt x="32" y="576"/>
                    <a:pt x="32" y="576"/>
                    <a:pt x="32" y="576"/>
                  </a:cubicBezTo>
                  <a:cubicBezTo>
                    <a:pt x="544" y="576"/>
                    <a:pt x="544" y="576"/>
                    <a:pt x="544" y="576"/>
                  </a:cubicBezTo>
                  <a:cubicBezTo>
                    <a:pt x="562" y="576"/>
                    <a:pt x="576" y="562"/>
                    <a:pt x="576" y="544"/>
                  </a:cubicBezTo>
                  <a:cubicBezTo>
                    <a:pt x="576" y="544"/>
                    <a:pt x="576" y="544"/>
                    <a:pt x="576" y="544"/>
                  </a:cubicBezTo>
                  <a:cubicBezTo>
                    <a:pt x="576" y="32"/>
                    <a:pt x="576" y="32"/>
                    <a:pt x="576" y="32"/>
                  </a:cubicBezTo>
                  <a:cubicBezTo>
                    <a:pt x="576" y="14"/>
                    <a:pt x="562" y="0"/>
                    <a:pt x="544" y="0"/>
                  </a:cubicBezTo>
                  <a:cubicBezTo>
                    <a:pt x="544" y="0"/>
                    <a:pt x="544" y="0"/>
                    <a:pt x="544" y="0"/>
                  </a:cubicBezTo>
                  <a:close/>
                  <a:moveTo>
                    <a:pt x="512" y="512"/>
                  </a:moveTo>
                  <a:cubicBezTo>
                    <a:pt x="64" y="512"/>
                    <a:pt x="64" y="512"/>
                    <a:pt x="64" y="51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512" y="64"/>
                    <a:pt x="512" y="64"/>
                    <a:pt x="512" y="64"/>
                  </a:cubicBezTo>
                  <a:lnTo>
                    <a:pt x="512" y="512"/>
                  </a:ln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AB0D9FB3-F25B-464B-9979-B6E1F415FB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" y="617"/>
              <a:ext cx="257" cy="256"/>
            </a:xfrm>
            <a:custGeom>
              <a:avLst/>
              <a:gdLst>
                <a:gd name="T0" fmla="*/ 288 w 576"/>
                <a:gd name="T1" fmla="*/ 0 h 576"/>
                <a:gd name="T2" fmla="*/ 0 w 576"/>
                <a:gd name="T3" fmla="*/ 288 h 576"/>
                <a:gd name="T4" fmla="*/ 288 w 576"/>
                <a:gd name="T5" fmla="*/ 576 h 576"/>
                <a:gd name="T6" fmla="*/ 576 w 576"/>
                <a:gd name="T7" fmla="*/ 288 h 576"/>
                <a:gd name="T8" fmla="*/ 288 w 576"/>
                <a:gd name="T9" fmla="*/ 0 h 576"/>
                <a:gd name="T10" fmla="*/ 288 w 576"/>
                <a:gd name="T11" fmla="*/ 512 h 576"/>
                <a:gd name="T12" fmla="*/ 64 w 576"/>
                <a:gd name="T13" fmla="*/ 288 h 576"/>
                <a:gd name="T14" fmla="*/ 288 w 576"/>
                <a:gd name="T15" fmla="*/ 64 h 576"/>
                <a:gd name="T16" fmla="*/ 512 w 576"/>
                <a:gd name="T17" fmla="*/ 288 h 576"/>
                <a:gd name="T18" fmla="*/ 288 w 576"/>
                <a:gd name="T19" fmla="*/ 512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6" h="576">
                  <a:moveTo>
                    <a:pt x="288" y="0"/>
                  </a:moveTo>
                  <a:cubicBezTo>
                    <a:pt x="129" y="0"/>
                    <a:pt x="0" y="129"/>
                    <a:pt x="0" y="288"/>
                  </a:cubicBezTo>
                  <a:cubicBezTo>
                    <a:pt x="0" y="447"/>
                    <a:pt x="129" y="576"/>
                    <a:pt x="288" y="576"/>
                  </a:cubicBezTo>
                  <a:cubicBezTo>
                    <a:pt x="447" y="576"/>
                    <a:pt x="576" y="447"/>
                    <a:pt x="576" y="288"/>
                  </a:cubicBezTo>
                  <a:cubicBezTo>
                    <a:pt x="576" y="129"/>
                    <a:pt x="447" y="0"/>
                    <a:pt x="288" y="0"/>
                  </a:cubicBezTo>
                  <a:close/>
                  <a:moveTo>
                    <a:pt x="288" y="512"/>
                  </a:moveTo>
                  <a:cubicBezTo>
                    <a:pt x="164" y="512"/>
                    <a:pt x="64" y="412"/>
                    <a:pt x="64" y="288"/>
                  </a:cubicBezTo>
                  <a:cubicBezTo>
                    <a:pt x="64" y="164"/>
                    <a:pt x="164" y="64"/>
                    <a:pt x="288" y="64"/>
                  </a:cubicBezTo>
                  <a:cubicBezTo>
                    <a:pt x="412" y="64"/>
                    <a:pt x="512" y="164"/>
                    <a:pt x="512" y="288"/>
                  </a:cubicBezTo>
                  <a:cubicBezTo>
                    <a:pt x="512" y="412"/>
                    <a:pt x="412" y="512"/>
                    <a:pt x="288" y="512"/>
                  </a:cubicBez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3B93262E-A5E2-4BC1-A2F8-B8EE5A568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152"/>
              <a:ext cx="260" cy="441"/>
            </a:xfrm>
            <a:custGeom>
              <a:avLst/>
              <a:gdLst>
                <a:gd name="T0" fmla="*/ 585 w 585"/>
                <a:gd name="T1" fmla="*/ 58 h 994"/>
                <a:gd name="T2" fmla="*/ 559 w 585"/>
                <a:gd name="T3" fmla="*/ 0 h 994"/>
                <a:gd name="T4" fmla="*/ 138 w 585"/>
                <a:gd name="T5" fmla="*/ 994 h 994"/>
                <a:gd name="T6" fmla="*/ 198 w 585"/>
                <a:gd name="T7" fmla="*/ 972 h 994"/>
                <a:gd name="T8" fmla="*/ 585 w 585"/>
                <a:gd name="T9" fmla="*/ 5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994">
                  <a:moveTo>
                    <a:pt x="585" y="58"/>
                  </a:moveTo>
                  <a:cubicBezTo>
                    <a:pt x="559" y="0"/>
                    <a:pt x="559" y="0"/>
                    <a:pt x="559" y="0"/>
                  </a:cubicBezTo>
                  <a:cubicBezTo>
                    <a:pt x="183" y="172"/>
                    <a:pt x="0" y="603"/>
                    <a:pt x="138" y="994"/>
                  </a:cubicBezTo>
                  <a:cubicBezTo>
                    <a:pt x="198" y="972"/>
                    <a:pt x="198" y="972"/>
                    <a:pt x="198" y="972"/>
                  </a:cubicBezTo>
                  <a:cubicBezTo>
                    <a:pt x="71" y="613"/>
                    <a:pt x="239" y="217"/>
                    <a:pt x="585" y="58"/>
                  </a:cubicBez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63B3ED6A-889E-4B4B-A68D-F9A8990CD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774"/>
              <a:ext cx="277" cy="66"/>
            </a:xfrm>
            <a:custGeom>
              <a:avLst/>
              <a:gdLst>
                <a:gd name="T0" fmla="*/ 320 w 620"/>
                <a:gd name="T1" fmla="*/ 61 h 147"/>
                <a:gd name="T2" fmla="*/ 25 w 620"/>
                <a:gd name="T3" fmla="*/ 0 h 147"/>
                <a:gd name="T4" fmla="*/ 0 w 620"/>
                <a:gd name="T5" fmla="*/ 58 h 147"/>
                <a:gd name="T6" fmla="*/ 620 w 620"/>
                <a:gd name="T7" fmla="*/ 67 h 147"/>
                <a:gd name="T8" fmla="*/ 596 w 620"/>
                <a:gd name="T9" fmla="*/ 8 h 147"/>
                <a:gd name="T10" fmla="*/ 320 w 620"/>
                <a:gd name="T11" fmla="*/ 6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0" h="147">
                  <a:moveTo>
                    <a:pt x="320" y="61"/>
                  </a:moveTo>
                  <a:cubicBezTo>
                    <a:pt x="219" y="61"/>
                    <a:pt x="118" y="40"/>
                    <a:pt x="25" y="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97" y="144"/>
                    <a:pt x="420" y="147"/>
                    <a:pt x="620" y="67"/>
                  </a:cubicBezTo>
                  <a:cubicBezTo>
                    <a:pt x="596" y="8"/>
                    <a:pt x="596" y="8"/>
                    <a:pt x="596" y="8"/>
                  </a:cubicBezTo>
                  <a:cubicBezTo>
                    <a:pt x="508" y="43"/>
                    <a:pt x="415" y="61"/>
                    <a:pt x="320" y="61"/>
                  </a:cubicBez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BA809D21-87B5-4C46-8969-25705AB45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159"/>
              <a:ext cx="240" cy="419"/>
            </a:xfrm>
            <a:custGeom>
              <a:avLst/>
              <a:gdLst>
                <a:gd name="T0" fmla="*/ 399 w 538"/>
                <a:gd name="T1" fmla="*/ 711 h 944"/>
                <a:gd name="T2" fmla="*/ 367 w 538"/>
                <a:gd name="T3" fmla="*/ 926 h 944"/>
                <a:gd name="T4" fmla="*/ 428 w 538"/>
                <a:gd name="T5" fmla="*/ 944 h 944"/>
                <a:gd name="T6" fmla="*/ 51 w 538"/>
                <a:gd name="T7" fmla="*/ 11 h 944"/>
                <a:gd name="T8" fmla="*/ 51 w 538"/>
                <a:gd name="T9" fmla="*/ 11 h 944"/>
                <a:gd name="T10" fmla="*/ 30 w 538"/>
                <a:gd name="T11" fmla="*/ 0 h 944"/>
                <a:gd name="T12" fmla="*/ 0 w 538"/>
                <a:gd name="T13" fmla="*/ 57 h 944"/>
                <a:gd name="T14" fmla="*/ 20 w 538"/>
                <a:gd name="T15" fmla="*/ 67 h 944"/>
                <a:gd name="T16" fmla="*/ 35 w 538"/>
                <a:gd name="T17" fmla="*/ 39 h 944"/>
                <a:gd name="T18" fmla="*/ 20 w 538"/>
                <a:gd name="T19" fmla="*/ 67 h 944"/>
                <a:gd name="T20" fmla="*/ 399 w 538"/>
                <a:gd name="T21" fmla="*/ 711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8" h="944">
                  <a:moveTo>
                    <a:pt x="399" y="711"/>
                  </a:moveTo>
                  <a:cubicBezTo>
                    <a:pt x="399" y="784"/>
                    <a:pt x="388" y="856"/>
                    <a:pt x="367" y="926"/>
                  </a:cubicBezTo>
                  <a:cubicBezTo>
                    <a:pt x="428" y="944"/>
                    <a:pt x="428" y="944"/>
                    <a:pt x="428" y="944"/>
                  </a:cubicBezTo>
                  <a:cubicBezTo>
                    <a:pt x="538" y="583"/>
                    <a:pt x="381" y="194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44" y="7"/>
                    <a:pt x="37" y="3"/>
                    <a:pt x="3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" y="60"/>
                    <a:pt x="13" y="63"/>
                    <a:pt x="20" y="67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54" y="197"/>
                    <a:pt x="399" y="443"/>
                    <a:pt x="399" y="711"/>
                  </a:cubicBezTo>
                  <a:close/>
                </a:path>
              </a:pathLst>
            </a:custGeom>
            <a:grpFill/>
            <a:ln w="3175">
              <a:solidFill>
                <a:srgbClr val="FFFFF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66">
                <a:defRPr/>
              </a:pPr>
              <a:endParaRPr lang="en-US" sz="1350" kern="0" dirty="0">
                <a:solidFill>
                  <a:srgbClr val="0033A0"/>
                </a:solidFill>
                <a:latin typeface="Arial" panose="020B0604020202020204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F5558DC9-5FB3-44DC-A2C0-B758793CF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756" y="1233869"/>
            <a:ext cx="259941" cy="23043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B5A14FA-7160-489F-86D9-EC18C5BB37F0}"/>
              </a:ext>
            </a:extLst>
          </p:cNvPr>
          <p:cNvSpPr/>
          <p:nvPr/>
        </p:nvSpPr>
        <p:spPr>
          <a:xfrm>
            <a:off x="4094469" y="1058526"/>
            <a:ext cx="1905307" cy="69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Business Rule Extraction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anose="05000000000000000000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Automated BRE Solution</a:t>
            </a:r>
          </a:p>
          <a:p>
            <a:pPr marL="171446" indent="-171446" defTabSz="457178">
              <a:lnSpc>
                <a:spcPct val="115000"/>
              </a:lnSpc>
              <a:buSzPts val="800"/>
              <a:buFont typeface="Wingdings" panose="05000000000000000000" pitchFamily="2" charset="2"/>
              <a:buChar char="ü"/>
              <a:defRPr/>
            </a:pPr>
            <a:r>
              <a:rPr lang="en-US" sz="8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Accurate alignment of business functions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274A63-40AF-46FA-A7C0-3F14EC0CAFDE}"/>
              </a:ext>
            </a:extLst>
          </p:cNvPr>
          <p:cNvSpPr/>
          <p:nvPr/>
        </p:nvSpPr>
        <p:spPr>
          <a:xfrm>
            <a:off x="4094469" y="2971188"/>
            <a:ext cx="1764538" cy="465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78">
              <a:lnSpc>
                <a:spcPct val="115000"/>
              </a:lnSpc>
              <a:buSzPts val="800"/>
              <a:defRPr/>
            </a:pPr>
            <a:r>
              <a:rPr lang="en-US" sz="1100" b="1" kern="0" dirty="0">
                <a:solidFill>
                  <a:srgbClr val="0033A0"/>
                </a:solidFill>
                <a:latin typeface="Arial" panose="020B0604020202020204"/>
                <a:sym typeface="Proxima Nova"/>
              </a:rPr>
              <a:t>Legacy to cloud acceleration</a:t>
            </a:r>
          </a:p>
        </p:txBody>
      </p:sp>
      <p:pic>
        <p:nvPicPr>
          <p:cNvPr id="48" name="Picture 47" descr="Download Free Gauge Free Clipart HQ ICON favicon | FreePNGImg">
            <a:extLst>
              <a:ext uri="{FF2B5EF4-FFF2-40B4-BE49-F238E27FC236}">
                <a16:creationId xmlns:a16="http://schemas.microsoft.com/office/drawing/2014/main" id="{4ED1955F-EE20-491D-B335-8C44FE7D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55" y="2089977"/>
            <a:ext cx="343553" cy="34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FBCB680-C145-4D6A-9092-6F9B97FE0587}"/>
              </a:ext>
            </a:extLst>
          </p:cNvPr>
          <p:cNvGrpSpPr/>
          <p:nvPr/>
        </p:nvGrpSpPr>
        <p:grpSpPr>
          <a:xfrm>
            <a:off x="494669" y="3027903"/>
            <a:ext cx="332263" cy="296870"/>
            <a:chOff x="863994" y="3014118"/>
            <a:chExt cx="332263" cy="296870"/>
          </a:xfrm>
        </p:grpSpPr>
        <p:sp>
          <p:nvSpPr>
            <p:cNvPr id="52" name="Hexagon 51">
              <a:extLst>
                <a:ext uri="{FF2B5EF4-FFF2-40B4-BE49-F238E27FC236}">
                  <a16:creationId xmlns:a16="http://schemas.microsoft.com/office/drawing/2014/main" id="{DFDC95F9-3066-4AB3-A3B1-8A51D3BB633B}"/>
                </a:ext>
              </a:extLst>
            </p:cNvPr>
            <p:cNvSpPr/>
            <p:nvPr/>
          </p:nvSpPr>
          <p:spPr>
            <a:xfrm>
              <a:off x="882528" y="3035753"/>
              <a:ext cx="297806" cy="256729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7BFF082-9F14-43EB-B05B-19D17ACAA627}"/>
                </a:ext>
              </a:extLst>
            </p:cNvPr>
            <p:cNvSpPr/>
            <p:nvPr/>
          </p:nvSpPr>
          <p:spPr>
            <a:xfrm>
              <a:off x="921734" y="3014118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27926F-FD13-4A26-8D87-66BD800B7E64}"/>
                </a:ext>
              </a:extLst>
            </p:cNvPr>
            <p:cNvSpPr/>
            <p:nvPr/>
          </p:nvSpPr>
          <p:spPr>
            <a:xfrm>
              <a:off x="1088155" y="3014118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C1ECA1A-F830-466F-8A79-DEFB4D9D144D}"/>
                </a:ext>
              </a:extLst>
            </p:cNvPr>
            <p:cNvSpPr/>
            <p:nvPr/>
          </p:nvSpPr>
          <p:spPr>
            <a:xfrm>
              <a:off x="1088155" y="3259288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86B7E8D-353F-4C67-A133-28D348009BB8}"/>
                </a:ext>
              </a:extLst>
            </p:cNvPr>
            <p:cNvSpPr/>
            <p:nvPr/>
          </p:nvSpPr>
          <p:spPr>
            <a:xfrm>
              <a:off x="925511" y="3259288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C85B5D-E163-439E-A6E5-BB57EC57DC0D}"/>
                </a:ext>
              </a:extLst>
            </p:cNvPr>
            <p:cNvSpPr/>
            <p:nvPr/>
          </p:nvSpPr>
          <p:spPr>
            <a:xfrm>
              <a:off x="863994" y="3138267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8359226-8071-42BA-91F0-26520956ADD1}"/>
                </a:ext>
              </a:extLst>
            </p:cNvPr>
            <p:cNvSpPr/>
            <p:nvPr/>
          </p:nvSpPr>
          <p:spPr>
            <a:xfrm>
              <a:off x="1144557" y="3138267"/>
              <a:ext cx="51700" cy="517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2B1BF8-800F-476D-BE9F-093CAF41FBBF}"/>
                </a:ext>
              </a:extLst>
            </p:cNvPr>
            <p:cNvSpPr/>
            <p:nvPr/>
          </p:nvSpPr>
          <p:spPr>
            <a:xfrm>
              <a:off x="985637" y="3118323"/>
              <a:ext cx="91589" cy="91589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ED208C18-7368-4F2B-B002-ADEAC2199E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804" y="3016689"/>
            <a:ext cx="333844" cy="30537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867DFA9-4DA6-4766-9517-F27C9FD63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7194" y="1229045"/>
            <a:ext cx="330475" cy="259295"/>
          </a:xfrm>
          <a:prstGeom prst="rect">
            <a:avLst/>
          </a:prstGeom>
        </p:spPr>
      </p:pic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3BA15465-98AA-4881-9D39-2763FF274829}"/>
              </a:ext>
            </a:extLst>
          </p:cNvPr>
          <p:cNvSpPr/>
          <p:nvPr/>
        </p:nvSpPr>
        <p:spPr>
          <a:xfrm>
            <a:off x="334481" y="4603895"/>
            <a:ext cx="8463571" cy="64385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EF2B10-4B12-43B1-B973-A1AD4B8EB93C}"/>
              </a:ext>
            </a:extLst>
          </p:cNvPr>
          <p:cNvSpPr txBox="1"/>
          <p:nvPr/>
        </p:nvSpPr>
        <p:spPr>
          <a:xfrm>
            <a:off x="300033" y="642631"/>
            <a:ext cx="8489474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 i="1" dirty="0">
                <a:solidFill>
                  <a:schemeClr val="accent3"/>
                </a:solidFill>
                <a:latin typeface="+mj-lt"/>
                <a:cs typeface="Calibri"/>
              </a:rPr>
              <a:t>Automate and Scale application cloud transformation with C-CAP</a:t>
            </a:r>
            <a:endParaRPr lang="en-US" sz="1200" b="1" i="1" dirty="0">
              <a:solidFill>
                <a:schemeClr val="accent3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4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8" descr="7 tips for modernizing data management | CIO">
            <a:extLst>
              <a:ext uri="{FF2B5EF4-FFF2-40B4-BE49-F238E27FC236}">
                <a16:creationId xmlns:a16="http://schemas.microsoft.com/office/drawing/2014/main" id="{92752768-7526-4447-B231-9057123E2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-1" b="15068"/>
          <a:stretch/>
        </p:blipFill>
        <p:spPr bwMode="auto">
          <a:xfrm flipH="1">
            <a:off x="-1" y="-1"/>
            <a:ext cx="9166331" cy="519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66CE50-2050-42B7-B724-2F14407E4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325"/>
            <a:ext cx="914400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F3519CF-7D89-4BDB-BE2E-285DC264BE3D}"/>
              </a:ext>
            </a:extLst>
          </p:cNvPr>
          <p:cNvSpPr/>
          <p:nvPr/>
        </p:nvSpPr>
        <p:spPr>
          <a:xfrm>
            <a:off x="-2" y="-6073"/>
            <a:ext cx="9173068" cy="5219869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31000">
                <a:srgbClr val="1947B1">
                  <a:alpha val="73000"/>
                </a:srgbClr>
              </a:gs>
              <a:gs pos="80000">
                <a:schemeClr val="accent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D72D9C-4C53-4178-872D-3CD4AB67F307}"/>
              </a:ext>
            </a:extLst>
          </p:cNvPr>
          <p:cNvSpPr/>
          <p:nvPr/>
        </p:nvSpPr>
        <p:spPr>
          <a:xfrm>
            <a:off x="384047" y="861311"/>
            <a:ext cx="8337131" cy="3176927"/>
          </a:xfrm>
          <a:prstGeom prst="rect">
            <a:avLst/>
          </a:prstGeom>
          <a:solidFill>
            <a:schemeClr val="accent3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564377B-F55C-489A-AC28-A3681BE2CC83}"/>
              </a:ext>
            </a:extLst>
          </p:cNvPr>
          <p:cNvSpPr/>
          <p:nvPr/>
        </p:nvSpPr>
        <p:spPr>
          <a:xfrm>
            <a:off x="638056" y="2778496"/>
            <a:ext cx="787890" cy="787890"/>
          </a:xfrm>
          <a:prstGeom prst="ellipse">
            <a:avLst/>
          </a:prstGeom>
          <a:solidFill>
            <a:schemeClr val="accent1"/>
          </a:solidFill>
          <a:ln w="25400" cap="rnd">
            <a:solidFill>
              <a:schemeClr val="accent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D377F43-DD0E-4466-8DCC-9A50D6205E91}"/>
              </a:ext>
            </a:extLst>
          </p:cNvPr>
          <p:cNvSpPr/>
          <p:nvPr/>
        </p:nvSpPr>
        <p:spPr>
          <a:xfrm>
            <a:off x="4872452" y="1365263"/>
            <a:ext cx="787890" cy="787890"/>
          </a:xfrm>
          <a:prstGeom prst="ellipse">
            <a:avLst/>
          </a:prstGeom>
          <a:solidFill>
            <a:schemeClr val="accent1"/>
          </a:solidFill>
          <a:ln w="25400" cap="rnd">
            <a:solidFill>
              <a:schemeClr val="accent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BE483E4-0A94-4FDC-8BBC-913DAB076C68}"/>
              </a:ext>
            </a:extLst>
          </p:cNvPr>
          <p:cNvSpPr/>
          <p:nvPr/>
        </p:nvSpPr>
        <p:spPr>
          <a:xfrm>
            <a:off x="4872452" y="2778496"/>
            <a:ext cx="787890" cy="787890"/>
          </a:xfrm>
          <a:prstGeom prst="ellipse">
            <a:avLst/>
          </a:prstGeom>
          <a:solidFill>
            <a:schemeClr val="accent1"/>
          </a:solidFill>
          <a:ln w="25400" cap="rnd">
            <a:solidFill>
              <a:schemeClr val="accent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E23F016-38BE-4ED8-8249-010CCD202B2D}"/>
              </a:ext>
            </a:extLst>
          </p:cNvPr>
          <p:cNvSpPr/>
          <p:nvPr/>
        </p:nvSpPr>
        <p:spPr>
          <a:xfrm>
            <a:off x="638056" y="1365263"/>
            <a:ext cx="787890" cy="787890"/>
          </a:xfrm>
          <a:prstGeom prst="ellipse">
            <a:avLst/>
          </a:prstGeom>
          <a:solidFill>
            <a:schemeClr val="accent1"/>
          </a:solidFill>
          <a:ln w="25400" cap="rnd">
            <a:solidFill>
              <a:schemeClr val="accent3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Application Modernization | Sub-offerings overview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338741" y="236953"/>
            <a:ext cx="8382437" cy="4554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189" rtl="0" eaLnBrk="1" latinLnBrk="0" hangingPunct="1">
              <a:spcBef>
                <a:spcPct val="0"/>
              </a:spcBef>
              <a:buNone/>
              <a:defRPr sz="2500" kern="1200" baseline="0">
                <a:solidFill>
                  <a:srgbClr val="4CB4D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34289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B0F0"/>
                  </a:gs>
                  <a:gs pos="100000">
                    <a:srgbClr val="00B050"/>
                  </a:gs>
                </a:gsLst>
                <a:lin ang="1800000" scaled="0"/>
              </a:gradFill>
              <a:effectLst/>
              <a:uLnTx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600254" y="4400495"/>
            <a:ext cx="7942670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932226" y="4246607"/>
            <a:ext cx="5045213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Orchestrated through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Cognizant Intelligent Engineering |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Modernize</a:t>
            </a:r>
            <a:r>
              <a:rPr kumimoji="0" lang="en-US" sz="1200" b="1" i="0" u="none" strike="noStrike" kern="1200" cap="none" spc="0" normalizeH="0" baseline="3000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+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451505" y="4032556"/>
            <a:ext cx="12955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097253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Calibri" panose="020F0502020204030204" pitchFamily="34" charset="0"/>
              </a:rPr>
              <a:t>** Pipeline Service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560202" y="1349259"/>
            <a:ext cx="3021677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Application led Cloud Migration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672A1E61-AFF7-B14A-9472-40C9C62409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93" y="1590226"/>
            <a:ext cx="489416" cy="28633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642030" y="1774465"/>
            <a:ext cx="272200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Modernize through an application led approach to cloud migration, making them digital ready and ensure agility, scalability at a low cost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81760" y="1349259"/>
            <a:ext cx="207119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Legacy Modernization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4B23319-882B-BB4C-99D6-8D7E315754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374" y="1583167"/>
            <a:ext cx="383642" cy="38259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872769" y="1774465"/>
            <a:ext cx="2116982" cy="484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Modernizing Legacy applications and its eco system to a cost effective modern platform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533290" y="2812985"/>
            <a:ext cx="27785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Tech Stack Modernization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B279D5-5F63-8047-8E2C-CD197C3D8C2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505" y="2997067"/>
            <a:ext cx="350992" cy="35074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642030" y="3209626"/>
            <a:ext cx="2268370" cy="484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Cost effective technology upgrade and migration of applications to the enterprise prescribed currency levels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781760" y="2812985"/>
            <a:ext cx="2860661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Business Led Modernization**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4B23319-882B-BB4C-99D6-8D7E3157548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4879" y="2965220"/>
            <a:ext cx="383642" cy="38259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872769" y="3209626"/>
            <a:ext cx="2116982" cy="4847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Modernizing Business processes</a:t>
            </a:r>
            <a:r>
              <a:rPr kumimoji="0" lang="en-US" sz="1050" b="0" i="0" u="none" strike="noStrike" kern="1200" cap="none" spc="0" normalizeH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Calibri" panose="020F0502020204030204" pitchFamily="34" charset="0"/>
              </a:rPr>
              <a:t> with the help of a data driven approach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1D8C0D-96CC-4E74-AE73-BDDFD18F303B}"/>
              </a:ext>
            </a:extLst>
          </p:cNvPr>
          <p:cNvCxnSpPr/>
          <p:nvPr/>
        </p:nvCxnSpPr>
        <p:spPr>
          <a:xfrm>
            <a:off x="4580092" y="1209677"/>
            <a:ext cx="0" cy="2608251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480AA30-1304-41A9-86FD-9A93AE2CDE74}"/>
              </a:ext>
            </a:extLst>
          </p:cNvPr>
          <p:cNvCxnSpPr>
            <a:cxnSpLocks/>
          </p:cNvCxnSpPr>
          <p:nvPr/>
        </p:nvCxnSpPr>
        <p:spPr>
          <a:xfrm>
            <a:off x="720191" y="2500439"/>
            <a:ext cx="767934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oogle Shape;31;p4">
            <a:extLst>
              <a:ext uri="{FF2B5EF4-FFF2-40B4-BE49-F238E27FC236}">
                <a16:creationId xmlns:a16="http://schemas.microsoft.com/office/drawing/2014/main" id="{E3AE5681-8B08-4B7D-AF15-DCC3DC073115}"/>
              </a:ext>
            </a:extLst>
          </p:cNvPr>
          <p:cNvPicPr preferRelativeResize="0"/>
          <p:nvPr/>
        </p:nvPicPr>
        <p:blipFill>
          <a:blip r:embed="rId8"/>
          <a:srcRect/>
          <a:stretch/>
        </p:blipFill>
        <p:spPr>
          <a:xfrm>
            <a:off x="8064240" y="4752436"/>
            <a:ext cx="694660" cy="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B0BBC83-FD4D-45DB-98CE-FD0CAF2EDCB4}"/>
              </a:ext>
            </a:extLst>
          </p:cNvPr>
          <p:cNvSpPr>
            <a:spLocks noGrp="1"/>
          </p:cNvSpPr>
          <p:nvPr>
            <p:ph type="ftr" idx="3"/>
          </p:nvPr>
        </p:nvSpPr>
        <p:spPr>
          <a:xfrm>
            <a:off x="660386" y="4687662"/>
            <a:ext cx="4572000" cy="187241"/>
          </a:xfrm>
        </p:spPr>
        <p:txBody>
          <a:bodyPr/>
          <a:lstStyle/>
          <a:p>
            <a:r>
              <a:rPr lang="en-US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4" name="Slide Number Placeholder 4">
            <a:extLst>
              <a:ext uri="{FF2B5EF4-FFF2-40B4-BE49-F238E27FC236}">
                <a16:creationId xmlns:a16="http://schemas.microsoft.com/office/drawing/2014/main" id="{F4C9903C-EA5A-4F13-A087-03B0FAE99791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385100" y="4751792"/>
            <a:ext cx="228600" cy="123111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3406482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DE5DC04741E349BABCFC6727619204" ma:contentTypeVersion="13" ma:contentTypeDescription="Create a new document." ma:contentTypeScope="" ma:versionID="c2b808076290ab27f94d72daba3ab4b4">
  <xsd:schema xmlns:xsd="http://www.w3.org/2001/XMLSchema" xmlns:xs="http://www.w3.org/2001/XMLSchema" xmlns:p="http://schemas.microsoft.com/office/2006/metadata/properties" xmlns:ns2="8f29bcbe-d814-4b4f-a251-ea9f89670c5d" xmlns:ns3="6f29402f-65ab-413a-9095-e49cd9e8b9bd" xmlns:ns4="http://schemas.microsoft.com/sharepoint/v4" targetNamespace="http://schemas.microsoft.com/office/2006/metadata/properties" ma:root="true" ma:fieldsID="fdea501dbf4b848dc98b3e215524c6a3" ns2:_="" ns3:_="" ns4:_="">
    <xsd:import namespace="8f29bcbe-d814-4b4f-a251-ea9f89670c5d"/>
    <xsd:import namespace="6f29402f-65ab-413a-9095-e49cd9e8b9bd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4:IconOverlay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29bcbe-d814-4b4f-a251-ea9f89670c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29402f-65ab-413a-9095-e49cd9e8b9b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9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421221-6257-44B8-A0C2-D26A1BFC5168}">
  <ds:schemaRefs>
    <ds:schemaRef ds:uri="http://purl.org/dc/dcmitype/"/>
    <ds:schemaRef ds:uri="6f29402f-65ab-413a-9095-e49cd9e8b9bd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sharepoint/v4"/>
    <ds:schemaRef ds:uri="8f29bcbe-d814-4b4f-a251-ea9f89670c5d"/>
  </ds:schemaRefs>
</ds:datastoreItem>
</file>

<file path=customXml/itemProps2.xml><?xml version="1.0" encoding="utf-8"?>
<ds:datastoreItem xmlns:ds="http://schemas.openxmlformats.org/officeDocument/2006/customXml" ds:itemID="{1CB683CF-7DFD-4974-9672-9F63D2D5A3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A3AC00-2CEB-4109-ADE7-1E5998984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29bcbe-d814-4b4f-a251-ea9f89670c5d"/>
    <ds:schemaRef ds:uri="6f29402f-65ab-413a-9095-e49cd9e8b9bd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51723</TotalTime>
  <Words>1966</Words>
  <Application>Microsoft Macintosh PowerPoint</Application>
  <PresentationFormat>On-screen Show (16:9)</PresentationFormat>
  <Paragraphs>357</Paragraphs>
  <Slides>15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Amazon Ember</vt:lpstr>
      <vt:lpstr>Amazon Ember Display</vt:lpstr>
      <vt:lpstr>Amazon Ember Display Light</vt:lpstr>
      <vt:lpstr>AmazonEmberLight</vt:lpstr>
      <vt:lpstr>Arial</vt:lpstr>
      <vt:lpstr>Arial Regular</vt:lpstr>
      <vt:lpstr>Calibri</vt:lpstr>
      <vt:lpstr>Courier New</vt:lpstr>
      <vt:lpstr>Wingdings</vt:lpstr>
      <vt:lpstr>Master Slide</vt:lpstr>
      <vt:lpstr>Cognizantnewbrand</vt:lpstr>
      <vt:lpstr>Acrobat Document</vt:lpstr>
      <vt:lpstr>Application Modernization</vt:lpstr>
      <vt:lpstr>Enterprise Engineering | Integrated offering model </vt:lpstr>
      <vt:lpstr>Our dual approach for Application Modernization</vt:lpstr>
      <vt:lpstr>App driven modernization orchestrated through a tiered application strategy  </vt:lpstr>
      <vt:lpstr>Business driven Modernization through business analytics</vt:lpstr>
      <vt:lpstr>Underpinned by the Cognizant Intelligent Engineering – Modernize+ suite </vt:lpstr>
      <vt:lpstr>Strategizing Modernization through Cognizant Modernization  Acceleration Platform (C-MAP) erstwhile OneModernize Platform</vt:lpstr>
      <vt:lpstr>Engineering Modernization through C-CAP</vt:lpstr>
      <vt:lpstr>Application Modernization | Sub-offerings overview</vt:lpstr>
      <vt:lpstr>Application Led Cloud Migration</vt:lpstr>
      <vt:lpstr>AWS MAP 2.0</vt:lpstr>
      <vt:lpstr>2022 Cognizant AWS: MAP 2.0 Partner Funding</vt:lpstr>
      <vt:lpstr>2022 Cognizant AWS: Migrate &amp; Modernize Phase Benefits</vt:lpstr>
      <vt:lpstr>2022 Cognizant AWS: Application Migration Methodology </vt:lpstr>
      <vt:lpstr>T&amp;H Top Modernization Trends on AWS</vt:lpstr>
    </vt:vector>
  </TitlesOfParts>
  <Manager/>
  <Company>Cognizant Technology Solutions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OCM CoE - Capabilities</dc:title>
  <dc:subject/>
  <dc:creator>A, Indhuvani (Cognizant)</dc:creator>
  <cp:keywords/>
  <dc:description/>
  <cp:lastModifiedBy>Patel, Parth (Cognizant)</cp:lastModifiedBy>
  <cp:revision>2656</cp:revision>
  <cp:lastPrinted>2020-02-12T20:07:34Z</cp:lastPrinted>
  <dcterms:created xsi:type="dcterms:W3CDTF">2018-08-01T04:55:58Z</dcterms:created>
  <dcterms:modified xsi:type="dcterms:W3CDTF">2024-09-11T14:32:46Z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0x01010028DE5DC04741E349BABCFC6727619204</vt:lpwstr>
  </property>
</Properties>
</file>